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90" r:id="rId3"/>
    <p:sldMasterId id="2147483695" r:id="rId4"/>
    <p:sldMasterId id="2147483700" r:id="rId5"/>
  </p:sldMasterIdLst>
  <p:notesMasterIdLst>
    <p:notesMasterId r:id="rId26"/>
  </p:notesMasterIdLst>
  <p:sldIdLst>
    <p:sldId id="257" r:id="rId6"/>
    <p:sldId id="269" r:id="rId7"/>
    <p:sldId id="279" r:id="rId8"/>
    <p:sldId id="280" r:id="rId9"/>
    <p:sldId id="308" r:id="rId10"/>
    <p:sldId id="300" r:id="rId11"/>
    <p:sldId id="310" r:id="rId12"/>
    <p:sldId id="311" r:id="rId13"/>
    <p:sldId id="312" r:id="rId14"/>
    <p:sldId id="301" r:id="rId15"/>
    <p:sldId id="313" r:id="rId16"/>
    <p:sldId id="314" r:id="rId17"/>
    <p:sldId id="315" r:id="rId18"/>
    <p:sldId id="316" r:id="rId19"/>
    <p:sldId id="309" r:id="rId20"/>
    <p:sldId id="277" r:id="rId21"/>
    <p:sldId id="278" r:id="rId22"/>
    <p:sldId id="297" r:id="rId23"/>
    <p:sldId id="306" r:id="rId24"/>
    <p:sldId id="259" r:id="rId25"/>
  </p:sldIdLst>
  <p:sldSz cx="9144000" cy="6858000" type="screen4x3"/>
  <p:notesSz cx="6815138" cy="99441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D4C"/>
    <a:srgbClr val="1F497D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6" autoAdjust="0"/>
    <p:restoredTop sz="94675" autoAdjust="0"/>
  </p:normalViewPr>
  <p:slideViewPr>
    <p:cSldViewPr>
      <p:cViewPr varScale="1">
        <p:scale>
          <a:sx n="92" d="100"/>
          <a:sy n="92" d="100"/>
        </p:scale>
        <p:origin x="14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645" y="-86"/>
      </p:cViewPr>
      <p:guideLst>
        <p:guide orient="horz" pos="3132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2750" cy="496888"/>
          </a:xfrm>
          <a:prstGeom prst="rect">
            <a:avLst/>
          </a:prstGeom>
        </p:spPr>
        <p:txBody>
          <a:bodyPr vert="horz" lIns="91174" tIns="45587" rIns="91174" bIns="455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0800" y="1"/>
            <a:ext cx="2952750" cy="496888"/>
          </a:xfrm>
          <a:prstGeom prst="rect">
            <a:avLst/>
          </a:prstGeom>
        </p:spPr>
        <p:txBody>
          <a:bodyPr vert="horz" lIns="91174" tIns="45587" rIns="91174" bIns="455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1F25E5-9C24-4FE1-B115-6069EB5969C1}" type="datetimeFigureOut">
              <a:rPr lang="fr-FR"/>
              <a:pPr>
                <a:defRPr/>
              </a:pPr>
              <a:t>07/04/2016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74" tIns="45587" rIns="91174" bIns="4558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2814"/>
            <a:ext cx="5453062" cy="4475162"/>
          </a:xfrm>
          <a:prstGeom prst="rect">
            <a:avLst/>
          </a:prstGeom>
        </p:spPr>
        <p:txBody>
          <a:bodyPr vert="horz" lIns="91174" tIns="45587" rIns="91174" bIns="45587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5626"/>
            <a:ext cx="2952750" cy="496888"/>
          </a:xfrm>
          <a:prstGeom prst="rect">
            <a:avLst/>
          </a:prstGeom>
        </p:spPr>
        <p:txBody>
          <a:bodyPr vert="horz" lIns="91174" tIns="45587" rIns="91174" bIns="455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0800" y="9445626"/>
            <a:ext cx="2952750" cy="496888"/>
          </a:xfrm>
          <a:prstGeom prst="rect">
            <a:avLst/>
          </a:prstGeom>
        </p:spPr>
        <p:txBody>
          <a:bodyPr vert="horz" lIns="91174" tIns="45587" rIns="91174" bIns="455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DEE701-FE50-4BF2-BCA8-71174D1CAB8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788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es-ES" altLang="fr-FR" i="1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4653D-A3B3-457C-912A-6D0AFF7A3D98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81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fr-FR" smtClean="0">
                <a:latin typeface="Times" pitchFamily="18" charset="0"/>
              </a:rPr>
              <a:t>The 4 services following interest for involvement of the users. These categories are presented as non exhaustive, subject to legal restrictions.</a:t>
            </a:r>
            <a:endParaRPr lang="fr-FR" altLang="fr-FR" smtClean="0">
              <a:latin typeface="Times" pitchFamily="18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8ACCBD-5518-45F7-9C8D-CD38EA56DE24}" type="slidenum">
              <a:rPr lang="fr-FR" altLang="fr-FR" smtClean="0">
                <a:latin typeface="Times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 altLang="fr-FR" smtClean="0"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079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ogo onl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205802"/>
            <a:ext cx="5111750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page Image squar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85750" y="6492875"/>
            <a:ext cx="428625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D61DDE-0D5F-4826-AC49-9784E6FF27C7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7232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up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1" cy="6813376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229600" cy="11430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340769"/>
            <a:ext cx="9144001" cy="5472608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K BIG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71550" y="28575"/>
            <a:ext cx="7123113" cy="660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e 2"/>
          <p:cNvGrpSpPr>
            <a:grpSpLocks/>
          </p:cNvGrpSpPr>
          <p:nvPr userDrawn="1"/>
        </p:nvGrpSpPr>
        <p:grpSpPr bwMode="auto">
          <a:xfrm>
            <a:off x="442913" y="5395913"/>
            <a:ext cx="2179637" cy="841375"/>
            <a:chOff x="443381" y="5395744"/>
            <a:chExt cx="2178739" cy="841568"/>
          </a:xfrm>
        </p:grpSpPr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43381" y="5395744"/>
              <a:ext cx="2178739" cy="634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Zone de texte 3"/>
            <p:cNvSpPr txBox="1"/>
            <p:nvPr userDrawn="1"/>
          </p:nvSpPr>
          <p:spPr>
            <a:xfrm>
              <a:off x="506855" y="6054707"/>
              <a:ext cx="2064486" cy="18260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lIns="0" tIns="0" rIns="0" bIns="0"/>
            <a:lstStyle/>
            <a:p>
              <a:pPr algn="just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en-GB" sz="630" dirty="0">
                  <a:latin typeface="Arial"/>
                  <a:ea typeface="Arial"/>
                  <a:cs typeface="Times New Roman"/>
                </a:rPr>
                <a:t>European Union</a:t>
              </a:r>
              <a:r>
                <a:rPr lang="en-GB" sz="630" dirty="0">
                  <a:latin typeface="+mn-lt"/>
                  <a:ea typeface="Arial"/>
                  <a:cs typeface="Times New Roman"/>
                </a:rPr>
                <a:t> | European </a:t>
              </a:r>
              <a:r>
                <a:rPr lang="en-GB" sz="630" dirty="0">
                  <a:latin typeface="Arial"/>
                  <a:ea typeface="Arial"/>
                  <a:cs typeface="Times New Roman"/>
                </a:rPr>
                <a:t>Regional Development Fund</a:t>
              </a:r>
            </a:p>
            <a:p>
              <a:pPr algn="just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endParaRPr lang="fr-FR" sz="900" dirty="0">
                <a:latin typeface="Arial"/>
                <a:ea typeface="Arial"/>
                <a:cs typeface="Times New Roman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 +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21"/>
          <p:cNvGrpSpPr>
            <a:grpSpLocks/>
          </p:cNvGrpSpPr>
          <p:nvPr userDrawn="1"/>
        </p:nvGrpSpPr>
        <p:grpSpPr bwMode="auto">
          <a:xfrm>
            <a:off x="898525" y="560388"/>
            <a:ext cx="3344863" cy="1212850"/>
            <a:chOff x="898267" y="344104"/>
            <a:chExt cx="3345257" cy="1212688"/>
          </a:xfrm>
        </p:grpSpPr>
        <p:pic>
          <p:nvPicPr>
            <p:cNvPr id="9" name="Image 22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98267" y="344104"/>
              <a:ext cx="3080732" cy="89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Zone de texte 3"/>
            <p:cNvSpPr txBox="1"/>
            <p:nvPr userDrawn="1"/>
          </p:nvSpPr>
          <p:spPr>
            <a:xfrm>
              <a:off x="971301" y="1272667"/>
              <a:ext cx="3272223" cy="2841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lIns="0" tIns="0" rIns="0" bIns="0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en-GB" sz="900" dirty="0"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933578" y="472514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16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933578" y="5157216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18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933578" y="558926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20" name="Titre 1"/>
          <p:cNvSpPr>
            <a:spLocks noGrp="1"/>
          </p:cNvSpPr>
          <p:nvPr>
            <p:ph type="ctrTitle"/>
          </p:nvPr>
        </p:nvSpPr>
        <p:spPr>
          <a:xfrm>
            <a:off x="685800" y="3501008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971600" y="6309320"/>
            <a:ext cx="7415683" cy="38742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8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hank you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10"/>
          <p:cNvGrpSpPr>
            <a:grpSpLocks/>
          </p:cNvGrpSpPr>
          <p:nvPr userDrawn="1"/>
        </p:nvGrpSpPr>
        <p:grpSpPr bwMode="auto">
          <a:xfrm>
            <a:off x="898525" y="560388"/>
            <a:ext cx="3344863" cy="1212850"/>
            <a:chOff x="898267" y="344104"/>
            <a:chExt cx="3345257" cy="1212688"/>
          </a:xfrm>
        </p:grpSpPr>
        <p:pic>
          <p:nvPicPr>
            <p:cNvPr id="5" name="Image 11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98267" y="344104"/>
              <a:ext cx="3080732" cy="89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Zone de texte 3"/>
            <p:cNvSpPr txBox="1"/>
            <p:nvPr userDrawn="1"/>
          </p:nvSpPr>
          <p:spPr>
            <a:xfrm>
              <a:off x="971301" y="1272667"/>
              <a:ext cx="3272223" cy="2841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lIns="0" tIns="0" rIns="0" bIns="0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en-GB" sz="900" dirty="0"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7" name="Sous-titre 2"/>
          <p:cNvSpPr txBox="1">
            <a:spLocks/>
          </p:cNvSpPr>
          <p:nvPr userDrawn="1"/>
        </p:nvSpPr>
        <p:spPr>
          <a:xfrm>
            <a:off x="5724525" y="6165850"/>
            <a:ext cx="2808288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r-FR" sz="1600" dirty="0" err="1" smtClean="0"/>
              <a:t>Interregeurope</a:t>
            </a:r>
            <a:endParaRPr lang="en-GB" sz="1600" dirty="0"/>
          </a:p>
        </p:txBody>
      </p:sp>
      <p:pic>
        <p:nvPicPr>
          <p:cNvPr id="8" name="Image 1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6165850"/>
            <a:ext cx="13112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685800" y="3344385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pl-PL" dirty="0" err="1" smtClean="0"/>
              <a:t>Kliknij, aby edytować styl</a:t>
            </a:r>
            <a:endParaRPr lang="en-GB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467544" y="6165304"/>
            <a:ext cx="3775980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>
            <a:grpSpLocks/>
          </p:cNvGrpSpPr>
          <p:nvPr userDrawn="1"/>
        </p:nvGrpSpPr>
        <p:grpSpPr bwMode="auto">
          <a:xfrm>
            <a:off x="898525" y="560388"/>
            <a:ext cx="3344863" cy="1212850"/>
            <a:chOff x="898267" y="344104"/>
            <a:chExt cx="3345257" cy="1212688"/>
          </a:xfrm>
        </p:grpSpPr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98267" y="344104"/>
              <a:ext cx="3080732" cy="89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Zone de texte 3"/>
            <p:cNvSpPr txBox="1"/>
            <p:nvPr userDrawn="1"/>
          </p:nvSpPr>
          <p:spPr>
            <a:xfrm>
              <a:off x="971301" y="1272667"/>
              <a:ext cx="3272223" cy="2841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lIns="0" tIns="0" rIns="0" bIns="0"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en-GB" sz="900" dirty="0"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01008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56207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8207375" cy="518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56207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4103687" cy="5040000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>
          <a:xfrm>
            <a:off x="4716016" y="1368000"/>
            <a:ext cx="4104000" cy="5040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RANSI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ab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3"/>
          <p:cNvSpPr txBox="1"/>
          <p:nvPr userDrawn="1"/>
        </p:nvSpPr>
        <p:spPr>
          <a:xfrm>
            <a:off x="539750" y="1341438"/>
            <a:ext cx="81359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7544" y="432000"/>
            <a:ext cx="8229600" cy="634082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10"/>
          </p:nvPr>
        </p:nvSpPr>
        <p:spPr>
          <a:xfrm>
            <a:off x="467544" y="1196975"/>
            <a:ext cx="8208144" cy="381635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467544" y="5157788"/>
            <a:ext cx="8208144" cy="122354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 err="1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 userDrawn="1"/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1027" name="Image 24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5868988" y="-314325"/>
            <a:ext cx="3495675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 de texte 2"/>
          <p:cNvSpPr txBox="1"/>
          <p:nvPr userDrawn="1"/>
        </p:nvSpPr>
        <p:spPr>
          <a:xfrm>
            <a:off x="5780088" y="1778000"/>
            <a:ext cx="2003425" cy="471488"/>
          </a:xfrm>
          <a:prstGeom prst="rect">
            <a:avLst/>
          </a:prstGeom>
          <a:noFill/>
          <a:ln w="6350">
            <a:noFill/>
          </a:ln>
          <a:effectLst/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Times New Roman"/>
              </a:rPr>
              <a:t>Sharing solutions </a:t>
            </a:r>
            <a:b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Times New Roman"/>
              </a:rPr>
            </a:b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Times New Roman"/>
              </a:rPr>
              <a:t>for better regional policies</a:t>
            </a:r>
            <a:endParaRPr lang="fr-FR" sz="12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21" r:id="rId2"/>
    <p:sldLayoutId id="2147483722" r:id="rId3"/>
    <p:sldLayoutId id="214748372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684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/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6148" name="Image 9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48650" y="173038"/>
            <a:ext cx="7159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431800"/>
            <a:ext cx="822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GB" smtClean="0"/>
          </a:p>
        </p:txBody>
      </p:sp>
      <p:sp>
        <p:nvSpPr>
          <p:cNvPr id="8" name="Espace réservé du texte 2"/>
          <p:cNvSpPr txBox="1">
            <a:spLocks/>
          </p:cNvSpPr>
          <p:nvPr userDrawn="1"/>
        </p:nvSpPr>
        <p:spPr>
          <a:xfrm>
            <a:off x="7235825" y="6529388"/>
            <a:ext cx="1800225" cy="284162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C6858E71-01EE-44D9-8395-622BFC2F8D4D}" type="slidenum">
              <a:rPr lang="en-GB" smtClean="0"/>
              <a:pPr fontAlgn="auto">
                <a:spcAft>
                  <a:spcPts val="0"/>
                </a:spcAft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24" r:id="rId5"/>
    <p:sldLayoutId id="2147483712" r:id="rId6"/>
    <p:sldLayoutId id="2147483713" r:id="rId7"/>
    <p:sldLayoutId id="2147483714" r:id="rId8"/>
    <p:sldLayoutId id="2147483725" r:id="rId9"/>
    <p:sldLayoutId id="2147483716" r:id="rId10"/>
    <p:sldLayoutId id="2147483720" r:id="rId11"/>
    <p:sldLayoutId id="214748372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GB" smtClean="0"/>
          </a:p>
        </p:txBody>
      </p:sp>
      <p:sp>
        <p:nvSpPr>
          <p:cNvPr id="7" name="Espace réservé du texte 2"/>
          <p:cNvSpPr txBox="1">
            <a:spLocks/>
          </p:cNvSpPr>
          <p:nvPr userDrawn="1"/>
        </p:nvSpPr>
        <p:spPr>
          <a:xfrm>
            <a:off x="7235825" y="6529388"/>
            <a:ext cx="1800225" cy="284162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7F68D4FB-A44B-4858-AD3F-9A9CCED741FD}" type="slidenum">
              <a:rPr lang="en-GB" smtClean="0"/>
              <a:pPr fontAlgn="auto">
                <a:spcAft>
                  <a:spcPts val="0"/>
                </a:spcAft>
                <a:defRPr/>
              </a:pPr>
              <a:t>‹#›</a:t>
            </a:fld>
            <a:endParaRPr lang="en-GB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/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 userDrawn="1"/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21507" name="Imag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48650" y="173038"/>
            <a:ext cx="7159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/>
          <p:cNvSpPr txBox="1">
            <a:spLocks/>
          </p:cNvSpPr>
          <p:nvPr userDrawn="1"/>
        </p:nvSpPr>
        <p:spPr>
          <a:xfrm>
            <a:off x="7235825" y="6529388"/>
            <a:ext cx="1800225" cy="284162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47BD3155-7DE1-4A23-AC2E-223636B11E30}" type="slidenum">
              <a:rPr lang="en-GB" smtClean="0"/>
              <a:pPr fontAlgn="auto">
                <a:spcAft>
                  <a:spcPts val="0"/>
                </a:spcAft>
                <a:defRPr/>
              </a:pPr>
              <a:t>‹#›</a:t>
            </a:fld>
            <a:endParaRPr lang="en-GB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/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9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.siweris@interregeurope.e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europe.eu/help/programme-manual/" TargetMode="External"/><Relationship Id="rId2" Type="http://schemas.openxmlformats.org/officeDocument/2006/relationships/hyperlink" Target="http://www.interregeurope.eu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nterregeurope.eu/account/dashboard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u texte 7"/>
          <p:cNvSpPr>
            <a:spLocks noGrp="1"/>
          </p:cNvSpPr>
          <p:nvPr>
            <p:ph type="body" sz="quarter" idx="10"/>
          </p:nvPr>
        </p:nvSpPr>
        <p:spPr bwMode="auto">
          <a:xfrm>
            <a:off x="900112" y="4778808"/>
            <a:ext cx="7272338" cy="217488"/>
          </a:xfrm>
          <a:noFill/>
          <a:ln>
            <a:miter lim="800000"/>
            <a:headEnd/>
            <a:tailEnd/>
          </a:ln>
        </p:spPr>
        <p:txBody>
          <a:bodyPr vert="horz" wrap="square" lIns="9144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None/>
            </a:pPr>
            <a:r>
              <a:rPr lang="en-GB" dirty="0" smtClean="0"/>
              <a:t>Erwin </a:t>
            </a:r>
            <a:r>
              <a:rPr lang="en-GB" dirty="0" err="1" smtClean="0"/>
              <a:t>Siweris</a:t>
            </a:r>
            <a:r>
              <a:rPr lang="en-GB" dirty="0" smtClean="0"/>
              <a:t>	</a:t>
            </a:r>
          </a:p>
        </p:txBody>
      </p:sp>
      <p:sp>
        <p:nvSpPr>
          <p:cNvPr id="26626" name="Espace réservé du texte 8"/>
          <p:cNvSpPr>
            <a:spLocks noGrp="1"/>
          </p:cNvSpPr>
          <p:nvPr>
            <p:ph type="body" sz="quarter" idx="11"/>
          </p:nvPr>
        </p:nvSpPr>
        <p:spPr bwMode="auto">
          <a:xfrm>
            <a:off x="900113" y="5157788"/>
            <a:ext cx="7272337" cy="215900"/>
          </a:xfrm>
          <a:noFill/>
          <a:ln>
            <a:miter lim="800000"/>
            <a:headEnd/>
            <a:tailEnd/>
          </a:ln>
        </p:spPr>
        <p:txBody>
          <a:bodyPr vert="horz" wrap="square" lIns="9144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/>
              <a:t>Programme Director | Interreg Europe</a:t>
            </a:r>
          </a:p>
        </p:txBody>
      </p:sp>
      <p:sp>
        <p:nvSpPr>
          <p:cNvPr id="26627" name="Espace réservé du texte 9"/>
          <p:cNvSpPr>
            <a:spLocks noGrp="1"/>
          </p:cNvSpPr>
          <p:nvPr>
            <p:ph type="body" sz="quarter" idx="12"/>
          </p:nvPr>
        </p:nvSpPr>
        <p:spPr bwMode="auto">
          <a:xfrm>
            <a:off x="900112" y="5583599"/>
            <a:ext cx="7272338" cy="215900"/>
          </a:xfrm>
          <a:noFill/>
          <a:ln>
            <a:miter lim="800000"/>
            <a:headEnd/>
            <a:tailEnd/>
          </a:ln>
        </p:spPr>
        <p:txBody>
          <a:bodyPr vert="horz" wrap="square" lIns="9144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None/>
            </a:pPr>
            <a:r>
              <a:rPr lang="en-GB" dirty="0" smtClean="0">
                <a:hlinkClick r:id="rId2"/>
              </a:rPr>
              <a:t>e.siweris@interregeurope.eu</a:t>
            </a:r>
            <a:r>
              <a:rPr lang="fr-FR" dirty="0"/>
              <a:t> </a:t>
            </a:r>
            <a:endParaRPr lang="en-GB" dirty="0" smtClean="0"/>
          </a:p>
        </p:txBody>
      </p:sp>
      <p:sp>
        <p:nvSpPr>
          <p:cNvPr id="26628" name="Titre 1"/>
          <p:cNvSpPr>
            <a:spLocks noGrp="1"/>
          </p:cNvSpPr>
          <p:nvPr>
            <p:ph type="ctrTitle"/>
          </p:nvPr>
        </p:nvSpPr>
        <p:spPr bwMode="auto">
          <a:xfrm>
            <a:off x="685800" y="3500438"/>
            <a:ext cx="7772400" cy="7953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b="1" dirty="0" smtClean="0"/>
              <a:t>Interreg Europe key features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71550" y="6308725"/>
            <a:ext cx="7415213" cy="38735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 smtClean="0"/>
              <a:t>13 April 2016</a:t>
            </a:r>
            <a:r>
              <a:rPr lang="en-GB" dirty="0" smtClean="0">
                <a:sym typeface="Webdings" panose="05030102010509060703" pitchFamily="18" charset="2"/>
              </a:rPr>
              <a:t></a:t>
            </a:r>
            <a:r>
              <a:rPr lang="fr-FR" dirty="0" smtClean="0"/>
              <a:t>Info Day in </a:t>
            </a:r>
            <a:r>
              <a:rPr lang="fr-FR" dirty="0" err="1" smtClean="0"/>
              <a:t>Bucharest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Supported actions</a:t>
            </a:r>
          </a:p>
        </p:txBody>
      </p:sp>
      <p:sp>
        <p:nvSpPr>
          <p:cNvPr id="3584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68425"/>
            <a:ext cx="8207375" cy="5183188"/>
          </a:xfrm>
        </p:spPr>
        <p:txBody>
          <a:bodyPr/>
          <a:lstStyle/>
          <a:p>
            <a:pPr marL="0" indent="-285750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SzPct val="110000"/>
            </a:pPr>
            <a:r>
              <a:rPr lang="en-GB" smtClean="0"/>
              <a:t>Projects</a:t>
            </a:r>
          </a:p>
          <a:p>
            <a:pPr marL="457200" lvl="1" indent="0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SzPct val="110000"/>
              <a:buFont typeface="Wingdings" pitchFamily="2" charset="2"/>
              <a:buNone/>
            </a:pPr>
            <a:endParaRPr lang="en-GB" smtClean="0"/>
          </a:p>
          <a:p>
            <a:pPr marL="457200" lvl="1" indent="0" eaLnBrk="1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</a:pPr>
            <a:r>
              <a:rPr lang="pl-PL" smtClean="0"/>
              <a:t> </a:t>
            </a:r>
            <a:r>
              <a:rPr lang="en-GB" smtClean="0"/>
              <a:t>Involving limited number of regions</a:t>
            </a:r>
          </a:p>
          <a:p>
            <a:pPr marL="457200" lvl="1" indent="0" eaLnBrk="1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</a:pPr>
            <a:r>
              <a:rPr lang="pl-PL" smtClean="0"/>
              <a:t> </a:t>
            </a:r>
            <a:r>
              <a:rPr lang="en-GB" smtClean="0"/>
              <a:t>2 phases</a:t>
            </a:r>
          </a:p>
          <a:p>
            <a:pPr marL="457200" lvl="1" indent="0" eaLnBrk="1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</a:pPr>
            <a:r>
              <a:rPr lang="pl-PL" smtClean="0"/>
              <a:t> </a:t>
            </a:r>
            <a:r>
              <a:rPr lang="en-GB" smtClean="0"/>
              <a:t>Stakeholder groups</a:t>
            </a:r>
          </a:p>
          <a:p>
            <a:pPr marL="457200" lvl="1" indent="0" eaLnBrk="1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</a:pPr>
            <a:r>
              <a:rPr lang="pl-PL" smtClean="0"/>
              <a:t> </a:t>
            </a:r>
            <a:r>
              <a:rPr lang="en-GB" smtClean="0"/>
              <a:t>Action Plans</a:t>
            </a:r>
          </a:p>
          <a:p>
            <a:pPr marL="457200" lvl="1" indent="0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SzPct val="110000"/>
              <a:buFont typeface="Wingdings" pitchFamily="2" charset="2"/>
              <a:buNone/>
            </a:pPr>
            <a:r>
              <a:rPr lang="en-GB" smtClean="0"/>
              <a:t>		</a:t>
            </a:r>
            <a:endParaRPr lang="en-GB" b="1" smtClean="0">
              <a:solidFill>
                <a:schemeClr val="tx2"/>
              </a:solidFill>
            </a:endParaRPr>
          </a:p>
          <a:p>
            <a:pPr marL="0" indent="-285750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SzPct val="110000"/>
            </a:pPr>
            <a:r>
              <a:rPr lang="en-GB" smtClean="0"/>
              <a:t>Policy learning platforms</a:t>
            </a:r>
          </a:p>
          <a:p>
            <a:pPr marL="457200" lvl="1" indent="0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SzPct val="110000"/>
              <a:buFont typeface="Wingdings" pitchFamily="2" charset="2"/>
              <a:buNone/>
            </a:pPr>
            <a:endParaRPr lang="en-GB" b="1" smtClean="0">
              <a:solidFill>
                <a:schemeClr val="tx2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</a:pPr>
            <a:r>
              <a:rPr lang="pl-PL" smtClean="0"/>
              <a:t> </a:t>
            </a:r>
            <a:r>
              <a:rPr lang="en-GB" smtClean="0"/>
              <a:t>Open to all</a:t>
            </a:r>
          </a:p>
          <a:p>
            <a:pPr marL="457200" lvl="1" indent="0" eaLnBrk="1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10000"/>
            </a:pPr>
            <a:r>
              <a:rPr lang="pl-PL" smtClean="0"/>
              <a:t> </a:t>
            </a:r>
            <a:r>
              <a:rPr lang="en-GB" smtClean="0"/>
              <a:t>Closely related to projects</a:t>
            </a:r>
          </a:p>
        </p:txBody>
      </p:sp>
      <p:pic>
        <p:nvPicPr>
          <p:cNvPr id="3584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0850" y="1724025"/>
            <a:ext cx="1712913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5275" y="4868863"/>
            <a:ext cx="2024063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5308625" y="3782368"/>
            <a:ext cx="325755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55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527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99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71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/>
            <a:endParaRPr lang="en-GB" altLang="fr-FR" sz="900" dirty="0">
              <a:solidFill>
                <a:srgbClr val="00316E"/>
              </a:solidFill>
            </a:endParaRPr>
          </a:p>
          <a:p>
            <a:pPr defTabSz="914400" eaLnBrk="1" hangingPunct="1"/>
            <a:r>
              <a:rPr lang="en-GB" altLang="fr-FR" sz="2400" dirty="0"/>
              <a:t>Learn from each other to improve policies</a:t>
            </a:r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549300" y="3331734"/>
            <a:ext cx="3421062" cy="1001713"/>
            <a:chOff x="3275856" y="4295300"/>
            <a:chExt cx="2232248" cy="605154"/>
          </a:xfrm>
        </p:grpSpPr>
        <p:sp>
          <p:nvSpPr>
            <p:cNvPr id="8" name="Rectangle 7"/>
            <p:cNvSpPr/>
            <p:nvPr/>
          </p:nvSpPr>
          <p:spPr bwMode="auto">
            <a:xfrm>
              <a:off x="3275856" y="4295300"/>
              <a:ext cx="2232248" cy="605154"/>
            </a:xfrm>
            <a:prstGeom prst="rect">
              <a:avLst/>
            </a:prstGeom>
            <a:solidFill>
              <a:srgbClr val="1F497D"/>
            </a:solidFill>
            <a:ln w="9525" cap="flat" cmpd="sng" algn="ctr">
              <a:solidFill>
                <a:srgbClr val="0031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 kern="0">
                <a:solidFill>
                  <a:srgbClr val="00316E"/>
                </a:solidFill>
                <a:latin typeface="Times" pitchFamily="1" charset="0"/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3371154" y="4362433"/>
              <a:ext cx="2124520" cy="5020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b="1" kern="0" dirty="0">
                  <a:solidFill>
                    <a:srgbClr val="FFFFFF"/>
                  </a:solidFill>
                  <a:latin typeface="Arial"/>
                  <a:cs typeface="Arial" charset="0"/>
                </a:rPr>
                <a:t>Regional / local authorities</a:t>
              </a:r>
            </a:p>
          </p:txBody>
        </p:sp>
      </p:grpSp>
      <p:sp>
        <p:nvSpPr>
          <p:cNvPr id="13" name="Right Brace 5"/>
          <p:cNvSpPr>
            <a:spLocks/>
          </p:cNvSpPr>
          <p:nvPr/>
        </p:nvSpPr>
        <p:spPr bwMode="auto">
          <a:xfrm>
            <a:off x="4398987" y="1892449"/>
            <a:ext cx="287338" cy="3779838"/>
          </a:xfrm>
          <a:prstGeom prst="rightBrace">
            <a:avLst>
              <a:gd name="adj1" fmla="val 38167"/>
              <a:gd name="adj2" fmla="val 50000"/>
            </a:avLst>
          </a:prstGeom>
          <a:noFill/>
          <a:ln w="19050" algn="ctr">
            <a:solidFill>
              <a:srgbClr val="1F497D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00" kern="0">
              <a:solidFill>
                <a:srgbClr val="00316E"/>
              </a:solidFill>
              <a:latin typeface="Times" pitchFamily="1" charset="0"/>
              <a:cs typeface="Arial" charset="0"/>
            </a:endParaRPr>
          </a:p>
        </p:txBody>
      </p:sp>
      <p:pic>
        <p:nvPicPr>
          <p:cNvPr id="14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75" y="2150418"/>
            <a:ext cx="266065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 bwMode="auto">
          <a:xfrm>
            <a:off x="535253" y="4893602"/>
            <a:ext cx="3421062" cy="1001713"/>
          </a:xfrm>
          <a:prstGeom prst="rect">
            <a:avLst/>
          </a:prstGeom>
          <a:solidFill>
            <a:srgbClr val="1F497D"/>
          </a:solidFill>
          <a:ln w="9525" cap="flat" cmpd="sng" algn="ctr">
            <a:solidFill>
              <a:srgbClr val="00316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00" kern="0">
              <a:solidFill>
                <a:srgbClr val="00316E"/>
              </a:solidFill>
              <a:latin typeface="Times" pitchFamily="1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681302" y="5004727"/>
            <a:ext cx="33866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kern="0" dirty="0" smtClean="0">
                <a:solidFill>
                  <a:srgbClr val="FFFFFF"/>
                </a:solidFill>
                <a:latin typeface="Arial"/>
                <a:cs typeface="Arial" charset="0"/>
              </a:rPr>
              <a:t>Agencies, institutes, private non-profits</a:t>
            </a:r>
            <a:endParaRPr lang="en-GB" sz="2400" b="1" kern="0" dirty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5253" y="1745959"/>
            <a:ext cx="3421062" cy="1001713"/>
          </a:xfrm>
          <a:prstGeom prst="rect">
            <a:avLst/>
          </a:prstGeom>
          <a:solidFill>
            <a:srgbClr val="1F497D"/>
          </a:solidFill>
          <a:ln w="9525" cap="flat" cmpd="sng" algn="ctr">
            <a:solidFill>
              <a:srgbClr val="00316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00" kern="0">
              <a:solidFill>
                <a:srgbClr val="00316E"/>
              </a:solidFill>
              <a:latin typeface="Times" pitchFamily="1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681303" y="1857084"/>
            <a:ext cx="32559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kern="0" dirty="0" smtClean="0">
                <a:solidFill>
                  <a:srgbClr val="FFFFFF"/>
                </a:solidFill>
                <a:latin typeface="Arial"/>
                <a:cs typeface="Arial" charset="0"/>
              </a:rPr>
              <a:t>Managing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kern="0" dirty="0" smtClean="0">
                <a:solidFill>
                  <a:srgbClr val="FFFFFF"/>
                </a:solidFill>
                <a:latin typeface="Arial"/>
                <a:cs typeface="Arial" charset="0"/>
              </a:rPr>
              <a:t>authorities</a:t>
            </a:r>
            <a:endParaRPr lang="en-GB" sz="2400" b="1" kern="0" dirty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432000"/>
            <a:ext cx="8229600" cy="5620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Target groups</a:t>
            </a:r>
          </a:p>
        </p:txBody>
      </p:sp>
    </p:spTree>
    <p:extLst>
      <p:ext uri="{BB962C8B-B14F-4D97-AF65-F5344CB8AC3E}">
        <p14:creationId xmlns:p14="http://schemas.microsoft.com/office/powerpoint/2010/main" val="220198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Projects: features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8507288" cy="5183187"/>
          </a:xfrm>
        </p:spPr>
        <p:txBody>
          <a:bodyPr/>
          <a:lstStyle/>
          <a:p>
            <a:r>
              <a:rPr lang="en-GB" dirty="0"/>
              <a:t>Implementation in 2 phases</a:t>
            </a:r>
          </a:p>
          <a:p>
            <a:pPr marL="1978025" lvl="0" algn="just">
              <a:spcBef>
                <a:spcPts val="0"/>
              </a:spcBef>
              <a:defRPr/>
            </a:pPr>
            <a:endParaRPr lang="en-GB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3888" lvl="1" indent="0" algn="just">
              <a:spcBef>
                <a:spcPts val="0"/>
              </a:spcBef>
              <a:buNone/>
              <a:defRPr/>
            </a:pPr>
            <a:r>
              <a:rPr lang="en-GB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r>
              <a:rPr lang="en-GB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 of experience (1 to 3 </a:t>
            </a:r>
            <a:r>
              <a:rPr lang="en-GB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years) </a:t>
            </a:r>
          </a:p>
          <a:p>
            <a:pPr marL="1893888" lvl="1" indent="0" algn="just">
              <a:spcBef>
                <a:spcPts val="0"/>
              </a:spcBef>
              <a:buNone/>
              <a:defRPr/>
            </a:pPr>
            <a:r>
              <a:rPr lang="en-GB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ending </a:t>
            </a:r>
            <a:r>
              <a:rPr lang="en-GB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production of 1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plan </a:t>
            </a:r>
            <a:r>
              <a:rPr lang="en-GB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region</a:t>
            </a:r>
          </a:p>
          <a:p>
            <a:pPr marL="1254125" lvl="0" algn="just">
              <a:spcBef>
                <a:spcPts val="0"/>
              </a:spcBef>
              <a:defRPr/>
            </a:pPr>
            <a:endParaRPr lang="en-GB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4125" lvl="0" algn="just">
              <a:spcBef>
                <a:spcPts val="0"/>
              </a:spcBef>
              <a:defRPr/>
            </a:pPr>
            <a:endParaRPr lang="en-GB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3888" lvl="1" indent="0" algn="just">
              <a:spcBef>
                <a:spcPts val="0"/>
              </a:spcBef>
              <a:buNone/>
              <a:defRPr/>
            </a:pP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en-GB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action plan implementation </a:t>
            </a:r>
            <a:endParaRPr lang="en-GB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3888" lvl="1" indent="0" algn="just">
              <a:spcBef>
                <a:spcPts val="0"/>
              </a:spcBef>
              <a:buNone/>
              <a:defRPr/>
            </a:pPr>
            <a:r>
              <a:rPr lang="en-GB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years</a:t>
            </a:r>
            <a:r>
              <a:rPr lang="en-GB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+ </a:t>
            </a:r>
            <a:r>
              <a:rPr lang="en-GB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pilot actions</a:t>
            </a:r>
          </a:p>
          <a:p>
            <a:pPr marL="457200" lvl="1" indent="0">
              <a:spcBef>
                <a:spcPts val="600"/>
              </a:spcBef>
              <a:buNone/>
              <a:defRPr/>
            </a:pPr>
            <a:endParaRPr lang="en-GB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Focus on Structural Funds</a:t>
            </a:r>
          </a:p>
          <a:p>
            <a:pPr marL="0" lvl="1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 At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least half of policy instruments addressed must be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SF</a:t>
            </a:r>
            <a:endParaRPr lang="en-GB" dirty="0"/>
          </a:p>
        </p:txBody>
      </p:sp>
      <p:sp>
        <p:nvSpPr>
          <p:cNvPr id="4" name="Down Arrow Callout 3"/>
          <p:cNvSpPr/>
          <p:nvPr/>
        </p:nvSpPr>
        <p:spPr bwMode="auto">
          <a:xfrm>
            <a:off x="611560" y="2456756"/>
            <a:ext cx="1583879" cy="926311"/>
          </a:xfrm>
          <a:prstGeom prst="downArrowCallout">
            <a:avLst>
              <a:gd name="adj1" fmla="val 19591"/>
              <a:gd name="adj2" fmla="val 27705"/>
              <a:gd name="adj3" fmla="val 12829"/>
              <a:gd name="adj4" fmla="val 66329"/>
            </a:avLst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5" name="TextBox 4"/>
          <p:cNvSpPr txBox="1"/>
          <p:nvPr/>
        </p:nvSpPr>
        <p:spPr bwMode="auto">
          <a:xfrm>
            <a:off x="770473" y="2518677"/>
            <a:ext cx="1346384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kern="0" dirty="0">
                <a:solidFill>
                  <a:srgbClr val="FFFFFF"/>
                </a:solidFill>
                <a:latin typeface="Arial"/>
                <a:cs typeface="Arial" charset="0"/>
              </a:rPr>
              <a:t>Phase 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11560" y="4060113"/>
            <a:ext cx="1583880" cy="604676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 bwMode="auto">
          <a:xfrm>
            <a:off x="611561" y="4148469"/>
            <a:ext cx="150529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b="1" kern="0" dirty="0">
                <a:solidFill>
                  <a:srgbClr val="FFFFFF"/>
                </a:solidFill>
                <a:latin typeface="Arial"/>
                <a:cs typeface="Arial" charset="0"/>
              </a:rPr>
              <a:t>Phase 2</a:t>
            </a:r>
          </a:p>
        </p:txBody>
      </p:sp>
    </p:spTree>
    <p:extLst>
      <p:ext uri="{BB962C8B-B14F-4D97-AF65-F5344CB8AC3E}">
        <p14:creationId xmlns:p14="http://schemas.microsoft.com/office/powerpoint/2010/main" val="2481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partnership requirements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Min 3 countries represented (including 2 </a:t>
            </a:r>
            <a:r>
              <a:rPr lang="en-GB" dirty="0" smtClean="0"/>
              <a:t>EU MS)</a:t>
            </a:r>
            <a:endParaRPr lang="en-GB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/>
              <a:t>Recommendation: between </a:t>
            </a:r>
            <a:r>
              <a:rPr lang="en-GB" b="1" dirty="0"/>
              <a:t>5 to 10 </a:t>
            </a:r>
            <a:r>
              <a:rPr lang="en-GB" b="1" dirty="0" smtClean="0"/>
              <a:t>partners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Involvement </a:t>
            </a:r>
            <a:r>
              <a:rPr lang="en-GB" dirty="0"/>
              <a:t>of policy responsible organisations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/>
              <a:t>Directly as partners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/>
              <a:t>Indirectly through support letters (and through participation in stakeholder groups)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 smtClean="0"/>
              <a:t>Creation </a:t>
            </a:r>
            <a:r>
              <a:rPr lang="en-GB" dirty="0"/>
              <a:t>of stakeholder groups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/>
              <a:t>Contribute to success of learning process by involving all relevant organisations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/>
              <a:t>Reduce obstacles to action plan implementation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63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Projects: who is eligible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>
              <a:spcBef>
                <a:spcPts val="1200"/>
              </a:spcBef>
            </a:pPr>
            <a:r>
              <a:rPr lang="en-GB" dirty="0"/>
              <a:t>Public bodies (main target group)</a:t>
            </a:r>
            <a:br>
              <a:rPr lang="en-GB" dirty="0"/>
            </a:br>
            <a:r>
              <a:rPr lang="en-GB" dirty="0"/>
              <a:t>(e.g. local, regional, national authorities)</a:t>
            </a:r>
          </a:p>
          <a:p>
            <a:pPr lvl="1">
              <a:spcBef>
                <a:spcPts val="1200"/>
              </a:spcBef>
            </a:pPr>
            <a:r>
              <a:rPr lang="en-GB" dirty="0"/>
              <a:t>Bodies governed by public law (Directive 2004/18/EC)</a:t>
            </a:r>
          </a:p>
          <a:p>
            <a:pPr lvl="1">
              <a:spcBef>
                <a:spcPts val="1200"/>
              </a:spcBef>
            </a:pPr>
            <a:r>
              <a:rPr lang="en-GB" dirty="0"/>
              <a:t>Private non profit bodies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652" y="3861048"/>
          <a:ext cx="8158101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3774"/>
                <a:gridCol w="502432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Co-financing</a:t>
                      </a:r>
                      <a:r>
                        <a:rPr lang="en-GB" sz="1800" baseline="0" dirty="0" smtClean="0"/>
                        <a:t> rates</a:t>
                      </a:r>
                      <a:endParaRPr lang="en-GB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According to legal status or location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85% ERDF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Public or public equivalent from</a:t>
                      </a:r>
                      <a:r>
                        <a:rPr lang="en-GB" sz="1800" b="0" baseline="0" dirty="0" smtClean="0"/>
                        <a:t> EU</a:t>
                      </a:r>
                      <a:endParaRPr lang="en-GB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75% ERDF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Private</a:t>
                      </a:r>
                      <a:r>
                        <a:rPr lang="en-GB" sz="1800" b="0" baseline="0" dirty="0" smtClean="0"/>
                        <a:t> non-profit from EU</a:t>
                      </a:r>
                      <a:endParaRPr lang="en-GB" sz="18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50% Norwegian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Public,</a:t>
                      </a:r>
                      <a:r>
                        <a:rPr lang="en-GB" sz="1800" b="0" baseline="0" dirty="0" smtClean="0"/>
                        <a:t> public equivalent and private non-profit from NO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Swiss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Public,</a:t>
                      </a:r>
                      <a:r>
                        <a:rPr lang="en-GB" sz="1800" b="0" baseline="0" dirty="0" smtClean="0"/>
                        <a:t> public equivalent and private non-profit from CH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18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Projects: simplifications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GB" sz="2300" dirty="0"/>
              <a:t>Online (OLF) system</a:t>
            </a:r>
          </a:p>
          <a:p>
            <a:pPr marL="1085850" lvl="1" indent="-342900">
              <a:spcAft>
                <a:spcPts val="600"/>
              </a:spcAft>
              <a:defRPr/>
            </a:pPr>
            <a:r>
              <a:rPr lang="en-GB" sz="2300" dirty="0"/>
              <a:t>Application, report, request for </a:t>
            </a:r>
            <a:r>
              <a:rPr lang="en-GB" sz="2300" dirty="0" smtClean="0"/>
              <a:t>changes</a:t>
            </a:r>
          </a:p>
          <a:p>
            <a:pPr lvl="0">
              <a:spcAft>
                <a:spcPts val="600"/>
              </a:spcAft>
              <a:defRPr/>
            </a:pPr>
            <a:r>
              <a:rPr lang="en-GB" altLang="fr-FR" sz="2300" dirty="0"/>
              <a:t>More budget flexibility</a:t>
            </a:r>
          </a:p>
          <a:p>
            <a:pPr marL="1085850" lvl="1" indent="-342900">
              <a:spcAft>
                <a:spcPts val="600"/>
              </a:spcAft>
              <a:defRPr/>
            </a:pPr>
            <a:r>
              <a:rPr lang="en-GB" sz="2300" dirty="0"/>
              <a:t>20% flexibility rules within approved </a:t>
            </a:r>
            <a:r>
              <a:rPr lang="en-GB" sz="2300" dirty="0" smtClean="0"/>
              <a:t>budget</a:t>
            </a:r>
          </a:p>
          <a:p>
            <a:pPr marL="1085850" lvl="1" indent="-342900">
              <a:spcAft>
                <a:spcPts val="600"/>
              </a:spcAft>
              <a:defRPr/>
            </a:pPr>
            <a:r>
              <a:rPr lang="en-GB" altLang="fr-FR" sz="2300" dirty="0"/>
              <a:t>No financial reporting per component</a:t>
            </a:r>
            <a:endParaRPr lang="en-GB" sz="2300" dirty="0"/>
          </a:p>
          <a:p>
            <a:pPr>
              <a:spcAft>
                <a:spcPts val="600"/>
              </a:spcAft>
              <a:defRPr/>
            </a:pPr>
            <a:r>
              <a:rPr lang="en-GB" altLang="fr-FR" sz="2300" dirty="0"/>
              <a:t>Fewer control steps</a:t>
            </a:r>
          </a:p>
          <a:p>
            <a:pPr marL="1085850" lvl="1" indent="-342900">
              <a:spcAft>
                <a:spcPts val="600"/>
              </a:spcAft>
              <a:defRPr/>
            </a:pPr>
            <a:r>
              <a:rPr lang="en-GB" altLang="fr-FR" sz="2300" dirty="0"/>
              <a:t>No reconfirmation of partnership cost on lead partner level </a:t>
            </a:r>
          </a:p>
          <a:p>
            <a:pPr lvl="0">
              <a:spcAft>
                <a:spcPts val="600"/>
              </a:spcAft>
              <a:defRPr/>
            </a:pPr>
            <a:r>
              <a:rPr lang="en-GB" altLang="fr-FR" sz="2300" dirty="0"/>
              <a:t>Simpler administration</a:t>
            </a:r>
          </a:p>
          <a:p>
            <a:pPr marL="1085850" lvl="1" indent="-342900">
              <a:spcAft>
                <a:spcPts val="600"/>
              </a:spcAft>
              <a:defRPr/>
            </a:pPr>
            <a:r>
              <a:rPr lang="en-GB" sz="2300" dirty="0"/>
              <a:t>Lump sum preparation costs </a:t>
            </a:r>
            <a:r>
              <a:rPr lang="en-GB" sz="2300" dirty="0" smtClean="0"/>
              <a:t>(EUR 15,000)</a:t>
            </a:r>
          </a:p>
          <a:p>
            <a:pPr marL="1085850" lvl="1" indent="-342900">
              <a:spcAft>
                <a:spcPts val="600"/>
              </a:spcAft>
              <a:defRPr/>
            </a:pPr>
            <a:r>
              <a:rPr lang="en-GB" altLang="fr-FR" sz="2300" dirty="0"/>
              <a:t>Flat rate </a:t>
            </a:r>
            <a:r>
              <a:rPr lang="en-GB" altLang="fr-FR" sz="2300" dirty="0" smtClean="0"/>
              <a:t>administration costs (15% of staff costs)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25366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564641" y="3906547"/>
            <a:ext cx="8048351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Online collaborative tool</a:t>
            </a:r>
          </a:p>
          <a:p>
            <a:pPr marL="800100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cs typeface="+mn-cs"/>
              </a:rPr>
              <a:t>With relevant functionalities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400" b="1" dirty="0"/>
          </a:p>
          <a:p>
            <a:pPr marL="3587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/>
              <a:t>Expert team</a:t>
            </a:r>
          </a:p>
          <a:p>
            <a:pPr marL="1158875" lvl="1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cs typeface="+mn-cs"/>
              </a:rPr>
              <a:t>Content &amp; coordination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565150" y="3211513"/>
            <a:ext cx="6518275" cy="577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514350" indent="-51435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fr-FR" sz="2400" b="1" dirty="0">
                <a:solidFill>
                  <a:schemeClr val="tx2"/>
                </a:solidFill>
                <a:latin typeface="+mn-lt"/>
                <a:cs typeface="+mn-cs"/>
              </a:rPr>
              <a:t>A service provided per priority axis via:</a:t>
            </a:r>
          </a:p>
        </p:txBody>
      </p:sp>
      <p:pic>
        <p:nvPicPr>
          <p:cNvPr id="38915" name="Picture 4" descr="http://www.socialstrand.com/wp-content/uploads/2011/12/collabor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8150" y="5111750"/>
            <a:ext cx="1630363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6" descr="http://t3.gstatic.com/images?q=tbn:ANd9GcTTvsg_RhHf0mWERBuAxUOuqxPvrqKNbPEbzroCAPb08wYYwvok3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0463" y="5106988"/>
            <a:ext cx="1382712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05338" y="1468438"/>
            <a:ext cx="1979612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" y="1466850"/>
            <a:ext cx="197961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32575" y="1468438"/>
            <a:ext cx="198120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0" name="Picture 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6513" y="1468438"/>
            <a:ext cx="1979612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1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Platforms: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1341438"/>
            <a:ext cx="8574087" cy="54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Platforms: services provided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Group 3"/>
          <p:cNvGrpSpPr>
            <a:grpSpLocks/>
          </p:cNvGrpSpPr>
          <p:nvPr/>
        </p:nvGrpSpPr>
        <p:grpSpPr bwMode="auto">
          <a:xfrm>
            <a:off x="1609725" y="1268413"/>
            <a:ext cx="5832475" cy="4948237"/>
            <a:chOff x="1547664" y="1292698"/>
            <a:chExt cx="5812126" cy="5332090"/>
          </a:xfrm>
        </p:grpSpPr>
        <p:pic>
          <p:nvPicPr>
            <p:cNvPr id="41987" name="Picture 4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15813" y="2708920"/>
              <a:ext cx="3076705" cy="2880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2708824" y="1292698"/>
              <a:ext cx="3489807" cy="1168372"/>
            </a:xfrm>
            <a:prstGeom prst="ellipse">
              <a:avLst/>
            </a:prstGeom>
            <a:solidFill>
              <a:srgbClr val="4F81BD"/>
            </a:solidFill>
            <a:ln>
              <a:solidFill>
                <a:schemeClr val="accent4">
                  <a:lumMod val="90000"/>
                  <a:lumOff val="1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bg1"/>
                  </a:solidFill>
                  <a:latin typeface="+mn-lt"/>
                  <a:cs typeface="+mn-cs"/>
                </a:rPr>
                <a:t>Policy Learning Platforms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bg1"/>
                  </a:solidFill>
                  <a:latin typeface="+mn-lt"/>
                  <a:cs typeface="+mn-cs"/>
                </a:rPr>
                <a:t>Open to all regions</a:t>
              </a: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3060019" y="2565420"/>
              <a:ext cx="2788998" cy="0"/>
            </a:xfrm>
            <a:prstGeom prst="line">
              <a:avLst/>
            </a:prstGeom>
            <a:ln w="28575">
              <a:solidFill>
                <a:srgbClr val="4F81BD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990" name="Straight Connector 7"/>
            <p:cNvCxnSpPr>
              <a:cxnSpLocks noChangeShapeType="1"/>
              <a:stCxn id="6" idx="4"/>
            </p:cNvCxnSpPr>
            <p:nvPr/>
          </p:nvCxnSpPr>
          <p:spPr bwMode="auto">
            <a:xfrm>
              <a:off x="4454165" y="2461237"/>
              <a:ext cx="1" cy="108000"/>
            </a:xfrm>
            <a:prstGeom prst="line">
              <a:avLst/>
            </a:prstGeom>
            <a:noFill/>
            <a:ln w="28575" algn="ctr">
              <a:solidFill>
                <a:srgbClr val="4F81BD"/>
              </a:solidFill>
              <a:round/>
              <a:headEnd/>
              <a:tailEnd/>
            </a:ln>
          </p:spPr>
        </p:cxnSp>
        <p:cxnSp>
          <p:nvCxnSpPr>
            <p:cNvPr id="41991" name="Straight Connector 8"/>
            <p:cNvCxnSpPr>
              <a:cxnSpLocks noChangeShapeType="1"/>
            </p:cNvCxnSpPr>
            <p:nvPr/>
          </p:nvCxnSpPr>
          <p:spPr bwMode="auto">
            <a:xfrm>
              <a:off x="3059830" y="2564904"/>
              <a:ext cx="0" cy="144016"/>
            </a:xfrm>
            <a:prstGeom prst="line">
              <a:avLst/>
            </a:prstGeom>
            <a:noFill/>
            <a:ln w="28575" algn="ctr">
              <a:solidFill>
                <a:srgbClr val="4F81BD"/>
              </a:solidFill>
              <a:round/>
              <a:headEnd/>
              <a:tailEnd/>
            </a:ln>
          </p:spPr>
        </p:cxnSp>
        <p:cxnSp>
          <p:nvCxnSpPr>
            <p:cNvPr id="41992" name="Straight Connector 9"/>
            <p:cNvCxnSpPr>
              <a:cxnSpLocks noChangeShapeType="1"/>
            </p:cNvCxnSpPr>
            <p:nvPr/>
          </p:nvCxnSpPr>
          <p:spPr bwMode="auto">
            <a:xfrm>
              <a:off x="5848500" y="2564904"/>
              <a:ext cx="0" cy="144016"/>
            </a:xfrm>
            <a:prstGeom prst="line">
              <a:avLst/>
            </a:prstGeom>
            <a:noFill/>
            <a:ln w="28575" algn="ctr">
              <a:solidFill>
                <a:srgbClr val="4F81BD"/>
              </a:solidFill>
              <a:round/>
              <a:headEnd/>
              <a:tailEnd/>
            </a:ln>
          </p:spPr>
        </p:cxnSp>
        <p:sp>
          <p:nvSpPr>
            <p:cNvPr id="41993" name="Curved Right Arrow 10"/>
            <p:cNvSpPr>
              <a:spLocks noChangeArrowheads="1"/>
            </p:cNvSpPr>
            <p:nvPr/>
          </p:nvSpPr>
          <p:spPr bwMode="auto">
            <a:xfrm>
              <a:off x="1547664" y="1770057"/>
              <a:ext cx="985085" cy="4320480"/>
            </a:xfrm>
            <a:prstGeom prst="curvedRightArrow">
              <a:avLst>
                <a:gd name="adj1" fmla="val 25016"/>
                <a:gd name="adj2" fmla="val 49991"/>
                <a:gd name="adj3" fmla="val 25000"/>
              </a:avLst>
            </a:prstGeom>
            <a:solidFill>
              <a:srgbClr val="4F81BD"/>
            </a:solidFill>
            <a:ln w="9525" algn="ctr">
              <a:solidFill>
                <a:srgbClr val="00316E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GB" sz="2800">
                <a:latin typeface="Times" pitchFamily="18" charset="0"/>
              </a:endParaRPr>
            </a:p>
          </p:txBody>
        </p:sp>
        <p:sp>
          <p:nvSpPr>
            <p:cNvPr id="41994" name="Curved Right Arrow 11"/>
            <p:cNvSpPr>
              <a:spLocks noChangeArrowheads="1"/>
            </p:cNvSpPr>
            <p:nvPr/>
          </p:nvSpPr>
          <p:spPr bwMode="auto">
            <a:xfrm rot="10800000">
              <a:off x="6409903" y="1770057"/>
              <a:ext cx="909791" cy="4320480"/>
            </a:xfrm>
            <a:prstGeom prst="curvedRightArrow">
              <a:avLst>
                <a:gd name="adj1" fmla="val 25020"/>
                <a:gd name="adj2" fmla="val 49995"/>
                <a:gd name="adj3" fmla="val 25000"/>
              </a:avLst>
            </a:prstGeom>
            <a:solidFill>
              <a:srgbClr val="4F81BD"/>
            </a:solidFill>
            <a:ln w="9525" algn="ctr">
              <a:solidFill>
                <a:srgbClr val="00316E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GB" sz="2800">
                <a:latin typeface="Times" pitchFamily="18" charset="0"/>
              </a:endParaRPr>
            </a:p>
          </p:txBody>
        </p:sp>
        <p:sp>
          <p:nvSpPr>
            <p:cNvPr id="41995" name="TextBox 12"/>
            <p:cNvSpPr txBox="1">
              <a:spLocks noChangeArrowheads="1"/>
            </p:cNvSpPr>
            <p:nvPr/>
          </p:nvSpPr>
          <p:spPr bwMode="auto">
            <a:xfrm>
              <a:off x="2764776" y="5701458"/>
              <a:ext cx="3384376" cy="923330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rgbClr val="00316E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  <a:p>
              <a:pPr algn="ctr"/>
              <a:r>
                <a:rPr lang="en-GB">
                  <a:solidFill>
                    <a:schemeClr val="bg1"/>
                  </a:solidFill>
                </a:rPr>
                <a:t>Interregional cooperation projects</a:t>
              </a:r>
            </a:p>
          </p:txBody>
        </p:sp>
        <p:sp>
          <p:nvSpPr>
            <p:cNvPr id="41996" name="TextBox 13"/>
            <p:cNvSpPr txBox="1">
              <a:spLocks noChangeArrowheads="1"/>
            </p:cNvSpPr>
            <p:nvPr/>
          </p:nvSpPr>
          <p:spPr bwMode="auto">
            <a:xfrm>
              <a:off x="1601185" y="3702139"/>
              <a:ext cx="91242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>
                  <a:solidFill>
                    <a:srgbClr val="4F81BD"/>
                  </a:solidFill>
                </a:rPr>
                <a:t>Enrich</a:t>
              </a:r>
            </a:p>
          </p:txBody>
        </p:sp>
        <p:sp>
          <p:nvSpPr>
            <p:cNvPr id="41997" name="TextBox 14"/>
            <p:cNvSpPr txBox="1">
              <a:spLocks noChangeArrowheads="1"/>
            </p:cNvSpPr>
            <p:nvPr/>
          </p:nvSpPr>
          <p:spPr bwMode="auto">
            <a:xfrm>
              <a:off x="5992108" y="3697136"/>
              <a:ext cx="136768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>
                  <a:solidFill>
                    <a:srgbClr val="4F81BD"/>
                  </a:solidFill>
                </a:rPr>
                <a:t>Contribute</a:t>
              </a:r>
            </a:p>
          </p:txBody>
        </p:sp>
        <p:sp>
          <p:nvSpPr>
            <p:cNvPr id="41998" name="TextBox 15"/>
            <p:cNvSpPr txBox="1">
              <a:spLocks noChangeArrowheads="1"/>
            </p:cNvSpPr>
            <p:nvPr/>
          </p:nvSpPr>
          <p:spPr bwMode="auto">
            <a:xfrm>
              <a:off x="3054708" y="5728923"/>
              <a:ext cx="790601" cy="2769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200">
                  <a:solidFill>
                    <a:schemeClr val="bg1"/>
                  </a:solidFill>
                </a:rPr>
                <a:t>Project 1</a:t>
              </a:r>
            </a:p>
          </p:txBody>
        </p:sp>
        <p:sp>
          <p:nvSpPr>
            <p:cNvPr id="41999" name="TextBox 16"/>
            <p:cNvSpPr txBox="1">
              <a:spLocks noChangeArrowheads="1"/>
            </p:cNvSpPr>
            <p:nvPr/>
          </p:nvSpPr>
          <p:spPr bwMode="auto">
            <a:xfrm>
              <a:off x="4056483" y="5728923"/>
              <a:ext cx="790601" cy="2769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200">
                  <a:solidFill>
                    <a:schemeClr val="bg1"/>
                  </a:solidFill>
                </a:rPr>
                <a:t>Project 2</a:t>
              </a:r>
            </a:p>
          </p:txBody>
        </p:sp>
        <p:sp>
          <p:nvSpPr>
            <p:cNvPr id="42000" name="TextBox 17"/>
            <p:cNvSpPr txBox="1">
              <a:spLocks noChangeArrowheads="1"/>
            </p:cNvSpPr>
            <p:nvPr/>
          </p:nvSpPr>
          <p:spPr bwMode="auto">
            <a:xfrm>
              <a:off x="5057899" y="5728923"/>
              <a:ext cx="790601" cy="2769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200">
                  <a:solidFill>
                    <a:schemeClr val="bg1"/>
                  </a:solidFill>
                </a:rPr>
                <a:t>Project 3</a:t>
              </a: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V="1">
              <a:off x="3450764" y="5085205"/>
              <a:ext cx="185089" cy="64320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41998" idx="0"/>
            </p:cNvCxnSpPr>
            <p:nvPr/>
          </p:nvCxnSpPr>
          <p:spPr bwMode="auto">
            <a:xfrm flipV="1">
              <a:off x="3450764" y="4436869"/>
              <a:ext cx="1002963" cy="129153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3450764" y="4941510"/>
              <a:ext cx="1768633" cy="78689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41995" idx="0"/>
            </p:cNvCxnSpPr>
            <p:nvPr/>
          </p:nvCxnSpPr>
          <p:spPr bwMode="auto">
            <a:xfrm flipH="1" flipV="1">
              <a:off x="3844672" y="4221328"/>
              <a:ext cx="612220" cy="147971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41999" idx="0"/>
            </p:cNvCxnSpPr>
            <p:nvPr/>
          </p:nvCxnSpPr>
          <p:spPr bwMode="auto">
            <a:xfrm flipV="1">
              <a:off x="4452145" y="3697869"/>
              <a:ext cx="191418" cy="203053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1999" idx="0"/>
            </p:cNvCxnSpPr>
            <p:nvPr/>
          </p:nvCxnSpPr>
          <p:spPr bwMode="auto">
            <a:xfrm flipV="1">
              <a:off x="4452145" y="5228899"/>
              <a:ext cx="767252" cy="49950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42000" idx="0"/>
            </p:cNvCxnSpPr>
            <p:nvPr/>
          </p:nvCxnSpPr>
          <p:spPr bwMode="auto">
            <a:xfrm flipH="1" flipV="1">
              <a:off x="4931480" y="3429297"/>
              <a:ext cx="522047" cy="229911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2000" idx="0"/>
            </p:cNvCxnSpPr>
            <p:nvPr/>
          </p:nvCxnSpPr>
          <p:spPr bwMode="auto">
            <a:xfrm flipH="1" flipV="1">
              <a:off x="3923770" y="4797816"/>
              <a:ext cx="1529757" cy="93059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 bwMode="auto">
            <a:xfrm flipH="1" flipV="1">
              <a:off x="4847635" y="4221328"/>
              <a:ext cx="605892" cy="150708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Two interrelated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For more information</a:t>
            </a:r>
          </a:p>
        </p:txBody>
      </p:sp>
      <p:sp>
        <p:nvSpPr>
          <p:cNvPr id="4915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68425"/>
            <a:ext cx="8207375" cy="518318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</a:pPr>
            <a:r>
              <a:rPr lang="en-GB" smtClean="0"/>
              <a:t>Programme website</a:t>
            </a:r>
          </a:p>
          <a:p>
            <a:pPr lvl="1" eaLnBrk="1" hangingPunct="1">
              <a:lnSpc>
                <a:spcPct val="150000"/>
              </a:lnSpc>
            </a:pPr>
            <a:r>
              <a:rPr lang="en-GB" smtClean="0">
                <a:hlinkClick r:id="rId2"/>
              </a:rPr>
              <a:t>www.interregeurope.eu</a:t>
            </a:r>
            <a:endParaRPr lang="en-GB" smtClean="0"/>
          </a:p>
          <a:p>
            <a:pPr marL="0" indent="0" eaLnBrk="1" hangingPunct="1">
              <a:lnSpc>
                <a:spcPct val="150000"/>
              </a:lnSpc>
            </a:pPr>
            <a:r>
              <a:rPr lang="en-GB" smtClean="0"/>
              <a:t>Programme manual</a:t>
            </a:r>
          </a:p>
          <a:p>
            <a:pPr lvl="1" eaLnBrk="1" hangingPunct="1">
              <a:lnSpc>
                <a:spcPct val="150000"/>
              </a:lnSpc>
            </a:pPr>
            <a:r>
              <a:rPr lang="en-GB" smtClean="0">
                <a:hlinkClick r:id="rId3"/>
              </a:rPr>
              <a:t>www.interregeurope.eu/help/programme-manual/</a:t>
            </a:r>
            <a:endParaRPr lang="en-GB" smtClean="0"/>
          </a:p>
          <a:p>
            <a:pPr marL="0" indent="0" eaLnBrk="1" hangingPunct="1">
              <a:lnSpc>
                <a:spcPct val="150000"/>
              </a:lnSpc>
            </a:pPr>
            <a:r>
              <a:rPr lang="en-GB" smtClean="0"/>
              <a:t>Interreg Europe community</a:t>
            </a:r>
          </a:p>
          <a:p>
            <a:pPr lvl="1" eaLnBrk="1" hangingPunct="1">
              <a:lnSpc>
                <a:spcPct val="150000"/>
              </a:lnSpc>
            </a:pPr>
            <a:r>
              <a:rPr lang="en-GB" smtClean="0">
                <a:hlinkClick r:id="rId4"/>
              </a:rPr>
              <a:t>www.interregeurope.eu/account/dashboard/</a:t>
            </a:r>
            <a:endParaRPr lang="en-GB" smtClean="0"/>
          </a:p>
          <a:p>
            <a:pPr marL="0" indent="0" eaLnBrk="1" hangingPunct="1">
              <a:lnSpc>
                <a:spcPct val="15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texte 7"/>
          <p:cNvSpPr txBox="1">
            <a:spLocks/>
          </p:cNvSpPr>
          <p:nvPr/>
        </p:nvSpPr>
        <p:spPr>
          <a:xfrm>
            <a:off x="609600" y="1354138"/>
            <a:ext cx="4413250" cy="50006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 fontAlgn="auto">
              <a:spcBef>
                <a:spcPts val="0"/>
              </a:spcBef>
              <a:spcAft>
                <a:spcPts val="0"/>
              </a:spcAft>
              <a:buClr>
                <a:srgbClr val="494948"/>
              </a:buClr>
              <a:buSzPct val="110000"/>
              <a:buFont typeface="Wingdings" panose="05000000000000000000" pitchFamily="2" charset="2"/>
              <a:buNone/>
              <a:defRPr/>
            </a:pPr>
            <a:r>
              <a:rPr lang="en-GB" b="0" kern="0" dirty="0">
                <a:solidFill>
                  <a:schemeClr val="tx1"/>
                </a:solidFill>
                <a:sym typeface="Arial"/>
              </a:rPr>
              <a:t>The only </a:t>
            </a:r>
            <a:r>
              <a:rPr lang="en-GB" b="0" kern="0" dirty="0" err="1">
                <a:solidFill>
                  <a:schemeClr val="tx1"/>
                </a:solidFill>
                <a:sym typeface="Arial"/>
              </a:rPr>
              <a:t>Interreg</a:t>
            </a:r>
            <a:r>
              <a:rPr lang="en-GB" b="0" kern="0" dirty="0">
                <a:solidFill>
                  <a:schemeClr val="tx1"/>
                </a:solidFill>
                <a:sym typeface="Arial"/>
              </a:rPr>
              <a:t> covering</a:t>
            </a:r>
          </a:p>
          <a:p>
            <a:pPr indent="-285750" fontAlgn="auto">
              <a:spcBef>
                <a:spcPts val="0"/>
              </a:spcBef>
              <a:spcAft>
                <a:spcPts val="0"/>
              </a:spcAft>
              <a:buClr>
                <a:srgbClr val="494948"/>
              </a:buClr>
              <a:buSzPct val="110000"/>
              <a:buFont typeface="Wingdings" panose="05000000000000000000" pitchFamily="2" charset="2"/>
              <a:buNone/>
              <a:defRPr/>
            </a:pPr>
            <a:r>
              <a:rPr lang="en-GB" b="0" kern="0" dirty="0">
                <a:solidFill>
                  <a:schemeClr val="tx1"/>
                </a:solidFill>
                <a:sym typeface="Arial"/>
              </a:rPr>
              <a:t>EU 28 + NO &amp; CH</a:t>
            </a:r>
          </a:p>
          <a:p>
            <a:pPr marL="457200" lvl="1" indent="0" fontAlgn="auto">
              <a:spcBef>
                <a:spcPts val="0"/>
              </a:spcBef>
              <a:spcAft>
                <a:spcPts val="0"/>
              </a:spcAft>
              <a:buClr>
                <a:srgbClr val="494948"/>
              </a:buClr>
              <a:buSzPct val="110000"/>
              <a:buFont typeface="Wingdings" panose="05000000000000000000" pitchFamily="2" charset="2"/>
              <a:buNone/>
              <a:defRPr/>
            </a:pPr>
            <a:endParaRPr lang="en-GB" sz="2000" dirty="0">
              <a:latin typeface="Helvetica Light"/>
              <a:ea typeface="Arial"/>
              <a:cs typeface="Arial"/>
              <a:sym typeface="Arial"/>
            </a:endParaRPr>
          </a:p>
          <a:p>
            <a:pPr marL="457200" lvl="1" indent="0" fontAlgn="auto">
              <a:spcBef>
                <a:spcPts val="0"/>
              </a:spcBef>
              <a:spcAft>
                <a:spcPts val="0"/>
              </a:spcAft>
              <a:buClr>
                <a:srgbClr val="494948"/>
              </a:buClr>
              <a:buSzPct val="110000"/>
              <a:buFont typeface="Wingdings" panose="05000000000000000000" pitchFamily="2" charset="2"/>
              <a:buNone/>
              <a:defRPr/>
            </a:pPr>
            <a:endParaRPr lang="en-GB" sz="2000" dirty="0">
              <a:latin typeface="Helvetica Light"/>
              <a:ea typeface="Arial"/>
              <a:cs typeface="Arial"/>
              <a:sym typeface="Arial"/>
            </a:endParaRPr>
          </a:p>
          <a:p>
            <a:pPr marL="457200" lvl="1" indent="0" fontAlgn="auto">
              <a:spcBef>
                <a:spcPts val="0"/>
              </a:spcBef>
              <a:spcAft>
                <a:spcPts val="600"/>
              </a:spcAft>
              <a:buClr>
                <a:srgbClr val="494948"/>
              </a:buClr>
              <a:buSzPct val="110000"/>
              <a:buFont typeface="Wingdings" panose="05000000000000000000" pitchFamily="2" charset="2"/>
              <a:buNone/>
              <a:defRPr/>
            </a:pPr>
            <a:endParaRPr lang="en-GB" sz="2000" dirty="0">
              <a:latin typeface="Helvetica Light"/>
              <a:sym typeface="Helvetica Light"/>
            </a:endParaRPr>
          </a:p>
          <a:p>
            <a:pPr marL="1257300" lvl="2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000" dirty="0">
              <a:latin typeface="Helvetica Light"/>
              <a:sym typeface="Helvetica Light"/>
            </a:endParaRPr>
          </a:p>
        </p:txBody>
      </p:sp>
      <p:sp>
        <p:nvSpPr>
          <p:cNvPr id="17" name="Espace réservé du texte 7"/>
          <p:cNvSpPr txBox="1">
            <a:spLocks/>
          </p:cNvSpPr>
          <p:nvPr/>
        </p:nvSpPr>
        <p:spPr>
          <a:xfrm>
            <a:off x="4870450" y="1390650"/>
            <a:ext cx="3419475" cy="4270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 fontAlgn="auto">
              <a:spcBef>
                <a:spcPts val="0"/>
              </a:spcBef>
              <a:spcAft>
                <a:spcPts val="0"/>
              </a:spcAft>
              <a:buClr>
                <a:srgbClr val="494948"/>
              </a:buClr>
              <a:buSzPct val="110000"/>
              <a:buFont typeface="Wingdings" panose="05000000000000000000" pitchFamily="2" charset="2"/>
              <a:buNone/>
              <a:defRPr/>
            </a:pPr>
            <a:r>
              <a:rPr lang="en-GB" b="0" kern="0" dirty="0">
                <a:solidFill>
                  <a:schemeClr val="tx1"/>
                </a:solidFill>
                <a:sym typeface="Arial"/>
              </a:rPr>
              <a:t>A thematic programme</a:t>
            </a:r>
            <a:endParaRPr lang="en-GB" b="0" kern="0" dirty="0">
              <a:solidFill>
                <a:schemeClr val="tx1"/>
              </a:solidFill>
              <a:sym typeface="Helvetica Ligh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email">
            <a:extLst/>
          </a:blip>
          <a:srcRect/>
          <a:stretch/>
        </p:blipFill>
        <p:spPr>
          <a:xfrm>
            <a:off x="467544" y="2636912"/>
            <a:ext cx="4008438" cy="36952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970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5613" y="3905250"/>
            <a:ext cx="1831975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itle 1"/>
          <p:cNvSpPr txBox="1">
            <a:spLocks/>
          </p:cNvSpPr>
          <p:nvPr/>
        </p:nvSpPr>
        <p:spPr bwMode="auto">
          <a:xfrm>
            <a:off x="485775" y="382588"/>
            <a:ext cx="822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4000">
                <a:solidFill>
                  <a:schemeClr val="tx2"/>
                </a:solidFill>
              </a:rPr>
              <a:t>Geographical &amp; thematic focus</a:t>
            </a:r>
          </a:p>
        </p:txBody>
      </p:sp>
      <p:pic>
        <p:nvPicPr>
          <p:cNvPr id="29702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1263" y="2636838"/>
            <a:ext cx="1800225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7613" y="3897313"/>
            <a:ext cx="1800225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4" name="Picture 1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21488" y="2636838"/>
            <a:ext cx="1830387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re 6"/>
          <p:cNvSpPr>
            <a:spLocks noGrp="1"/>
          </p:cNvSpPr>
          <p:nvPr>
            <p:ph type="ctrTitle"/>
          </p:nvPr>
        </p:nvSpPr>
        <p:spPr bwMode="auto">
          <a:xfrm>
            <a:off x="685800" y="3344863"/>
            <a:ext cx="7772400" cy="7937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mtClean="0"/>
              <a:t>Thank you! 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468313" y="6165850"/>
            <a:ext cx="3775075" cy="431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 smtClean="0"/>
              <a:t>Questions </a:t>
            </a:r>
            <a:r>
              <a:rPr lang="fr-FR" dirty="0" err="1" smtClean="0"/>
              <a:t>welcome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Interreg Europe rationale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68425"/>
            <a:ext cx="8207375" cy="51831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GB" dirty="0"/>
              <a:t>Objective set in the ETC Regulation </a:t>
            </a:r>
            <a:r>
              <a:rPr lang="en-GB" dirty="0" smtClean="0"/>
              <a:t>- </a:t>
            </a:r>
            <a:r>
              <a:rPr lang="en-GB" dirty="0"/>
              <a:t>Article 2(3)(a) for interregional cooperation:</a:t>
            </a:r>
            <a:br>
              <a:rPr lang="en-GB" dirty="0"/>
            </a:br>
            <a:endParaRPr lang="en-US" i="1" kern="0" dirty="0"/>
          </a:p>
          <a:p>
            <a:pPr marL="342900" lvl="1" indent="-342900" eaLnBrk="1" fontAlgn="auto" hangingPunct="1">
              <a:lnSpc>
                <a:spcPts val="3300"/>
              </a:lnSpc>
              <a:spcAft>
                <a:spcPts val="0"/>
              </a:spcAft>
              <a:defRPr/>
            </a:pPr>
            <a:r>
              <a:rPr lang="en-US" kern="0" dirty="0" smtClean="0"/>
              <a:t>“to </a:t>
            </a:r>
            <a:r>
              <a:rPr lang="en-US" kern="0" dirty="0"/>
              <a:t>reinforce the effectiveness of </a:t>
            </a:r>
            <a:r>
              <a:rPr lang="en-US" b="1" kern="0" dirty="0"/>
              <a:t>cohesion </a:t>
            </a:r>
            <a:r>
              <a:rPr lang="en-US" b="1" kern="0" dirty="0" smtClean="0"/>
              <a:t>policy</a:t>
            </a:r>
            <a:r>
              <a:rPr lang="en-US" kern="0" dirty="0" smtClean="0"/>
              <a:t>” </a:t>
            </a:r>
            <a:r>
              <a:rPr lang="en-US" kern="0" dirty="0"/>
              <a:t/>
            </a:r>
            <a:br>
              <a:rPr lang="en-US" kern="0" dirty="0"/>
            </a:br>
            <a:endParaRPr lang="en-US" kern="0" dirty="0" smtClean="0"/>
          </a:p>
          <a:p>
            <a:pPr marL="342900" lvl="1" indent="-342900" eaLnBrk="1" fontAlgn="auto" hangingPunct="1">
              <a:lnSpc>
                <a:spcPts val="3300"/>
              </a:lnSpc>
              <a:spcAft>
                <a:spcPts val="0"/>
              </a:spcAft>
              <a:defRPr/>
            </a:pPr>
            <a:r>
              <a:rPr lang="en-US" kern="0" dirty="0" smtClean="0"/>
              <a:t>“identification </a:t>
            </a:r>
            <a:r>
              <a:rPr lang="en-US" kern="0" dirty="0"/>
              <a:t>and dissemination of good practices with a view to their transfer principally to operational programmes under </a:t>
            </a:r>
            <a:r>
              <a:rPr lang="en-US" kern="0" dirty="0" smtClean="0"/>
              <a:t>the </a:t>
            </a:r>
            <a:r>
              <a:rPr lang="en-US" b="1" kern="0" dirty="0"/>
              <a:t>Investment for growth and jobs </a:t>
            </a:r>
            <a:r>
              <a:rPr lang="en-US" kern="0" dirty="0"/>
              <a:t>goal but also, where </a:t>
            </a:r>
            <a:r>
              <a:rPr lang="en-US" kern="0" dirty="0" smtClean="0"/>
              <a:t>relevant, </a:t>
            </a:r>
            <a:r>
              <a:rPr lang="en-US" kern="0" dirty="0"/>
              <a:t>to cooperation </a:t>
            </a:r>
            <a:r>
              <a:rPr lang="en-US" kern="0" dirty="0" smtClean="0"/>
              <a:t>programmes”</a:t>
            </a:r>
            <a:endParaRPr lang="en-GB" dirty="0"/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3072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1675" y="6021388"/>
            <a:ext cx="29051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smtClean="0"/>
              <a:t>Interreg Europe rationale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68425"/>
            <a:ext cx="8207375" cy="5183188"/>
          </a:xfrm>
        </p:spPr>
        <p:txBody>
          <a:bodyPr rtlCol="0">
            <a:normAutofit/>
          </a:bodyPr>
          <a:lstStyle/>
          <a:p>
            <a:pPr marL="0" indent="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en-GB" kern="0" dirty="0">
                <a:solidFill>
                  <a:prstClr val="black"/>
                </a:solidFill>
              </a:rPr>
              <a:t>Exchange of experience </a:t>
            </a:r>
            <a:r>
              <a:rPr lang="en-GB" b="0" kern="0" dirty="0">
                <a:solidFill>
                  <a:prstClr val="black"/>
                </a:solidFill>
              </a:rPr>
              <a:t>to improve performance of policies for regional development, in particular </a:t>
            </a:r>
            <a:r>
              <a:rPr lang="en-GB" kern="0" dirty="0">
                <a:solidFill>
                  <a:prstClr val="black"/>
                </a:solidFill>
              </a:rPr>
              <a:t>Structural Funds </a:t>
            </a:r>
            <a:r>
              <a:rPr lang="en-GB" b="0" kern="0" dirty="0">
                <a:solidFill>
                  <a:prstClr val="black"/>
                </a:solidFill>
              </a:rPr>
              <a:t>(SF) programmes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Rounded Rectangle 77"/>
          <p:cNvSpPr>
            <a:spLocks noChangeArrowheads="1"/>
          </p:cNvSpPr>
          <p:nvPr/>
        </p:nvSpPr>
        <p:spPr bwMode="auto">
          <a:xfrm>
            <a:off x="6156325" y="5594350"/>
            <a:ext cx="2159000" cy="900113"/>
          </a:xfrm>
          <a:prstGeom prst="rect">
            <a:avLst/>
          </a:prstGeom>
          <a:solidFill>
            <a:srgbClr val="FFDC00"/>
          </a:solidFill>
          <a:ln w="19050" algn="ctr">
            <a:solidFill>
              <a:srgbClr val="00316E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en-GB" kern="0">
              <a:solidFill>
                <a:srgbClr val="00316E"/>
              </a:solidFill>
            </a:endParaRPr>
          </a:p>
        </p:txBody>
      </p:sp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2808288" y="2514600"/>
            <a:ext cx="3557587" cy="5222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55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527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99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71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fr-FR" sz="2800" b="1" kern="0" dirty="0">
                <a:solidFill>
                  <a:srgbClr val="0070C0"/>
                </a:solidFill>
              </a:rPr>
              <a:t>EU Cohesion policy</a:t>
            </a:r>
          </a:p>
        </p:txBody>
      </p:sp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5827713" y="3189288"/>
            <a:ext cx="2947987" cy="10461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55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527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99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71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fr-FR" sz="2000" b="1" kern="0" dirty="0">
                <a:solidFill>
                  <a:srgbClr val="002060"/>
                </a:solidFill>
              </a:rPr>
              <a:t>Goal 1: </a:t>
            </a:r>
            <a:r>
              <a:rPr lang="en-GB" altLang="fr-FR" sz="2400" b="1" kern="0" dirty="0">
                <a:solidFill>
                  <a:srgbClr val="00316E"/>
                </a:solidFill>
                <a:latin typeface="Times" panose="02020603050405020304" pitchFamily="18" charset="0"/>
              </a:rPr>
              <a:t/>
            </a:r>
            <a:br>
              <a:rPr lang="en-GB" altLang="fr-FR" sz="2400" b="1" kern="0" dirty="0">
                <a:solidFill>
                  <a:srgbClr val="00316E"/>
                </a:solidFill>
                <a:latin typeface="Times" panose="02020603050405020304" pitchFamily="18" charset="0"/>
              </a:rPr>
            </a:br>
            <a:r>
              <a:rPr lang="en-GB" altLang="fr-FR" sz="1400" b="1" kern="0" dirty="0">
                <a:solidFill>
                  <a:srgbClr val="00316E"/>
                </a:solidFill>
              </a:rPr>
              <a:t>Investment for growth &amp; jobs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fr-FR" sz="2800" b="1" kern="0" dirty="0">
                <a:solidFill>
                  <a:srgbClr val="00316E"/>
                </a:solidFill>
              </a:rPr>
              <a:t>E</a:t>
            </a:r>
            <a:r>
              <a:rPr lang="en-GB" altLang="fr-FR" sz="2800" b="1" kern="0" dirty="0">
                <a:solidFill>
                  <a:srgbClr val="002060"/>
                </a:solidFill>
              </a:rPr>
              <a:t>U</a:t>
            </a:r>
            <a:r>
              <a:rPr lang="en-GB" altLang="fr-FR" sz="2800" b="1" kern="0" dirty="0">
                <a:solidFill>
                  <a:srgbClr val="00316E"/>
                </a:solidFill>
              </a:rPr>
              <a:t>R 340 billion </a:t>
            </a:r>
          </a:p>
        </p:txBody>
      </p:sp>
      <p:sp>
        <p:nvSpPr>
          <p:cNvPr id="7" name="Rectangle 61"/>
          <p:cNvSpPr>
            <a:spLocks noChangeArrowheads="1"/>
          </p:cNvSpPr>
          <p:nvPr/>
        </p:nvSpPr>
        <p:spPr bwMode="auto">
          <a:xfrm>
            <a:off x="5697538" y="4413250"/>
            <a:ext cx="3171825" cy="10461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55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527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99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7163" indent="-30956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fr-FR" sz="2000" b="1" kern="0">
                <a:solidFill>
                  <a:srgbClr val="00B050"/>
                </a:solidFill>
              </a:rPr>
              <a:t>Goal 2: </a:t>
            </a:r>
            <a:r>
              <a:rPr lang="en-GB" altLang="fr-FR" sz="2800" b="1" kern="0">
                <a:solidFill>
                  <a:srgbClr val="00316E"/>
                </a:solidFill>
                <a:latin typeface="Times" panose="02020603050405020304" pitchFamily="18" charset="0"/>
              </a:rPr>
              <a:t/>
            </a:r>
            <a:br>
              <a:rPr lang="en-GB" altLang="fr-FR" sz="2800" b="1" kern="0">
                <a:solidFill>
                  <a:srgbClr val="00316E"/>
                </a:solidFill>
                <a:latin typeface="Times" panose="02020603050405020304" pitchFamily="18" charset="0"/>
              </a:rPr>
            </a:br>
            <a:r>
              <a:rPr lang="en-GB" altLang="fr-FR" sz="1400" b="1" kern="0">
                <a:solidFill>
                  <a:srgbClr val="00B050"/>
                </a:solidFill>
              </a:rPr>
              <a:t>European Territorial Cooperation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fr-FR" sz="2800" b="1" kern="0">
                <a:solidFill>
                  <a:srgbClr val="00B050"/>
                </a:solidFill>
              </a:rPr>
              <a:t>EUR 10.2 billion</a:t>
            </a:r>
          </a:p>
        </p:txBody>
      </p:sp>
      <p:cxnSp>
        <p:nvCxnSpPr>
          <p:cNvPr id="31751" name="Curved Connector 64"/>
          <p:cNvCxnSpPr>
            <a:cxnSpLocks noChangeShapeType="1"/>
          </p:cNvCxnSpPr>
          <p:nvPr/>
        </p:nvCxnSpPr>
        <p:spPr bwMode="auto">
          <a:xfrm>
            <a:off x="4114800" y="4438650"/>
            <a:ext cx="2182813" cy="1539875"/>
          </a:xfrm>
          <a:prstGeom prst="curvedConnector3">
            <a:avLst>
              <a:gd name="adj1" fmla="val 50000"/>
            </a:avLst>
          </a:prstGeom>
          <a:noFill/>
          <a:ln w="9525">
            <a:noFill/>
            <a:round/>
            <a:headEnd/>
            <a:tailEnd/>
          </a:ln>
        </p:spPr>
      </p:cxnSp>
      <p:grpSp>
        <p:nvGrpSpPr>
          <p:cNvPr id="31752" name="Group 51"/>
          <p:cNvGrpSpPr>
            <a:grpSpLocks/>
          </p:cNvGrpSpPr>
          <p:nvPr/>
        </p:nvGrpSpPr>
        <p:grpSpPr bwMode="auto">
          <a:xfrm>
            <a:off x="468313" y="3344863"/>
            <a:ext cx="5091112" cy="2189162"/>
            <a:chOff x="422825" y="2969449"/>
            <a:chExt cx="5090906" cy="2190568"/>
          </a:xfrm>
        </p:grpSpPr>
        <p:sp>
          <p:nvSpPr>
            <p:cNvPr id="10" name="Rounded Rectangle 53"/>
            <p:cNvSpPr>
              <a:spLocks noChangeArrowheads="1"/>
            </p:cNvSpPr>
            <p:nvPr/>
          </p:nvSpPr>
          <p:spPr bwMode="auto">
            <a:xfrm>
              <a:off x="4569207" y="4753356"/>
              <a:ext cx="395271" cy="395542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B050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1" name="Rounded Rectangle 56"/>
            <p:cNvSpPr>
              <a:spLocks noChangeArrowheads="1"/>
            </p:cNvSpPr>
            <p:nvPr/>
          </p:nvSpPr>
          <p:spPr bwMode="auto">
            <a:xfrm>
              <a:off x="1008588" y="2972626"/>
              <a:ext cx="395272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2" name="Rounded Rectangle 57"/>
            <p:cNvSpPr>
              <a:spLocks noChangeArrowheads="1"/>
            </p:cNvSpPr>
            <p:nvPr/>
          </p:nvSpPr>
          <p:spPr bwMode="auto">
            <a:xfrm>
              <a:off x="1589590" y="2975803"/>
              <a:ext cx="395272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3" name="Rounded Rectangle 58"/>
            <p:cNvSpPr>
              <a:spLocks noChangeArrowheads="1"/>
            </p:cNvSpPr>
            <p:nvPr/>
          </p:nvSpPr>
          <p:spPr bwMode="auto">
            <a:xfrm>
              <a:off x="2181704" y="2969449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4" name="Rounded Rectangle 59"/>
            <p:cNvSpPr>
              <a:spLocks noChangeArrowheads="1"/>
            </p:cNvSpPr>
            <p:nvPr/>
          </p:nvSpPr>
          <p:spPr bwMode="auto">
            <a:xfrm>
              <a:off x="2761117" y="2969449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5" name="Rounded Rectangle 60"/>
            <p:cNvSpPr>
              <a:spLocks noChangeArrowheads="1"/>
            </p:cNvSpPr>
            <p:nvPr/>
          </p:nvSpPr>
          <p:spPr bwMode="auto">
            <a:xfrm>
              <a:off x="3361168" y="2971037"/>
              <a:ext cx="396859" cy="395542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6" name="Rounded Rectangle 61"/>
            <p:cNvSpPr>
              <a:spLocks noChangeArrowheads="1"/>
            </p:cNvSpPr>
            <p:nvPr/>
          </p:nvSpPr>
          <p:spPr bwMode="auto">
            <a:xfrm>
              <a:off x="1008588" y="3566732"/>
              <a:ext cx="395272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7" name="Rounded Rectangle 62"/>
            <p:cNvSpPr>
              <a:spLocks noChangeArrowheads="1"/>
            </p:cNvSpPr>
            <p:nvPr/>
          </p:nvSpPr>
          <p:spPr bwMode="auto">
            <a:xfrm>
              <a:off x="1589590" y="3569909"/>
              <a:ext cx="395272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8" name="Rounded Rectangle 63"/>
            <p:cNvSpPr>
              <a:spLocks noChangeArrowheads="1"/>
            </p:cNvSpPr>
            <p:nvPr/>
          </p:nvSpPr>
          <p:spPr bwMode="auto">
            <a:xfrm>
              <a:off x="2181704" y="3563555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19" name="Rounded Rectangle 66"/>
            <p:cNvSpPr>
              <a:spLocks noChangeArrowheads="1"/>
            </p:cNvSpPr>
            <p:nvPr/>
          </p:nvSpPr>
          <p:spPr bwMode="auto">
            <a:xfrm>
              <a:off x="2761117" y="3563555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0" name="Rounded Rectangle 67"/>
            <p:cNvSpPr>
              <a:spLocks noChangeArrowheads="1"/>
            </p:cNvSpPr>
            <p:nvPr/>
          </p:nvSpPr>
          <p:spPr bwMode="auto">
            <a:xfrm>
              <a:off x="3361168" y="3565143"/>
              <a:ext cx="396859" cy="395542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1" name="Rounded Rectangle 68"/>
            <p:cNvSpPr>
              <a:spLocks noChangeArrowheads="1"/>
            </p:cNvSpPr>
            <p:nvPr/>
          </p:nvSpPr>
          <p:spPr bwMode="auto">
            <a:xfrm>
              <a:off x="1008588" y="4171958"/>
              <a:ext cx="395272" cy="395542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2" name="Rounded Rectangle 69"/>
            <p:cNvSpPr>
              <a:spLocks noChangeArrowheads="1"/>
            </p:cNvSpPr>
            <p:nvPr/>
          </p:nvSpPr>
          <p:spPr bwMode="auto">
            <a:xfrm>
              <a:off x="1589590" y="4175135"/>
              <a:ext cx="395272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3" name="Rounded Rectangle 70"/>
            <p:cNvSpPr>
              <a:spLocks noChangeArrowheads="1"/>
            </p:cNvSpPr>
            <p:nvPr/>
          </p:nvSpPr>
          <p:spPr bwMode="auto">
            <a:xfrm>
              <a:off x="2181704" y="4168781"/>
              <a:ext cx="396859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4" name="Rounded Rectangle 71"/>
            <p:cNvSpPr>
              <a:spLocks noChangeArrowheads="1"/>
            </p:cNvSpPr>
            <p:nvPr/>
          </p:nvSpPr>
          <p:spPr bwMode="auto">
            <a:xfrm>
              <a:off x="2761117" y="4168781"/>
              <a:ext cx="396859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5" name="Rounded Rectangle 72"/>
            <p:cNvSpPr>
              <a:spLocks noChangeArrowheads="1"/>
            </p:cNvSpPr>
            <p:nvPr/>
          </p:nvSpPr>
          <p:spPr bwMode="auto">
            <a:xfrm>
              <a:off x="3361168" y="4170370"/>
              <a:ext cx="396859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6" name="Rounded Rectangle 73"/>
            <p:cNvSpPr>
              <a:spLocks noChangeArrowheads="1"/>
            </p:cNvSpPr>
            <p:nvPr/>
          </p:nvSpPr>
          <p:spPr bwMode="auto">
            <a:xfrm>
              <a:off x="1008588" y="4759710"/>
              <a:ext cx="395272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7" name="Rounded Rectangle 74"/>
            <p:cNvSpPr>
              <a:spLocks noChangeArrowheads="1"/>
            </p:cNvSpPr>
            <p:nvPr/>
          </p:nvSpPr>
          <p:spPr bwMode="auto">
            <a:xfrm>
              <a:off x="1589590" y="4764476"/>
              <a:ext cx="395272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8" name="Rounded Rectangle 75"/>
            <p:cNvSpPr>
              <a:spLocks noChangeArrowheads="1"/>
            </p:cNvSpPr>
            <p:nvPr/>
          </p:nvSpPr>
          <p:spPr bwMode="auto">
            <a:xfrm>
              <a:off x="2181704" y="4758122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29" name="Rounded Rectangle 78"/>
            <p:cNvSpPr>
              <a:spLocks noChangeArrowheads="1"/>
            </p:cNvSpPr>
            <p:nvPr/>
          </p:nvSpPr>
          <p:spPr bwMode="auto">
            <a:xfrm>
              <a:off x="2761117" y="4758122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0" name="Rounded Rectangle 96"/>
            <p:cNvSpPr>
              <a:spLocks noChangeArrowheads="1"/>
            </p:cNvSpPr>
            <p:nvPr/>
          </p:nvSpPr>
          <p:spPr bwMode="auto">
            <a:xfrm>
              <a:off x="3361168" y="4759710"/>
              <a:ext cx="396859" cy="395542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1" name="Rounded Rectangle 97"/>
            <p:cNvSpPr>
              <a:spLocks noChangeArrowheads="1"/>
            </p:cNvSpPr>
            <p:nvPr/>
          </p:nvSpPr>
          <p:spPr bwMode="auto">
            <a:xfrm>
              <a:off x="3954869" y="2969449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2" name="Rounded Rectangle 98"/>
            <p:cNvSpPr>
              <a:spLocks noChangeArrowheads="1"/>
            </p:cNvSpPr>
            <p:nvPr/>
          </p:nvSpPr>
          <p:spPr bwMode="auto">
            <a:xfrm>
              <a:off x="3954869" y="3563555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3" name="Rounded Rectangle 99"/>
            <p:cNvSpPr>
              <a:spLocks noChangeArrowheads="1"/>
            </p:cNvSpPr>
            <p:nvPr/>
          </p:nvSpPr>
          <p:spPr bwMode="auto">
            <a:xfrm>
              <a:off x="3954869" y="4168781"/>
              <a:ext cx="396859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4" name="Rounded Rectangle 100"/>
            <p:cNvSpPr>
              <a:spLocks noChangeArrowheads="1"/>
            </p:cNvSpPr>
            <p:nvPr/>
          </p:nvSpPr>
          <p:spPr bwMode="auto">
            <a:xfrm>
              <a:off x="3954869" y="4758122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5" name="Rounded Rectangle 101"/>
            <p:cNvSpPr>
              <a:spLocks noChangeArrowheads="1"/>
            </p:cNvSpPr>
            <p:nvPr/>
          </p:nvSpPr>
          <p:spPr bwMode="auto">
            <a:xfrm>
              <a:off x="4540633" y="2969449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6" name="Rounded Rectangle 102"/>
            <p:cNvSpPr>
              <a:spLocks noChangeArrowheads="1"/>
            </p:cNvSpPr>
            <p:nvPr/>
          </p:nvSpPr>
          <p:spPr bwMode="auto">
            <a:xfrm>
              <a:off x="4540633" y="3563555"/>
              <a:ext cx="396859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7" name="Rounded Rectangle 103"/>
            <p:cNvSpPr>
              <a:spLocks noChangeArrowheads="1"/>
            </p:cNvSpPr>
            <p:nvPr/>
          </p:nvSpPr>
          <p:spPr bwMode="auto">
            <a:xfrm>
              <a:off x="4540633" y="4168781"/>
              <a:ext cx="396859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8" name="Rounded Rectangle 105"/>
            <p:cNvSpPr>
              <a:spLocks noChangeArrowheads="1"/>
            </p:cNvSpPr>
            <p:nvPr/>
          </p:nvSpPr>
          <p:spPr bwMode="auto">
            <a:xfrm>
              <a:off x="5118460" y="2969449"/>
              <a:ext cx="395271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39" name="Rounded Rectangle 106"/>
            <p:cNvSpPr>
              <a:spLocks noChangeArrowheads="1"/>
            </p:cNvSpPr>
            <p:nvPr/>
          </p:nvSpPr>
          <p:spPr bwMode="auto">
            <a:xfrm>
              <a:off x="5118460" y="3563555"/>
              <a:ext cx="395271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40" name="Rounded Rectangle 107"/>
            <p:cNvSpPr>
              <a:spLocks noChangeArrowheads="1"/>
            </p:cNvSpPr>
            <p:nvPr/>
          </p:nvSpPr>
          <p:spPr bwMode="auto">
            <a:xfrm>
              <a:off x="5118460" y="4168781"/>
              <a:ext cx="395271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41" name="Rounded Rectangle 108"/>
            <p:cNvSpPr>
              <a:spLocks noChangeArrowheads="1"/>
            </p:cNvSpPr>
            <p:nvPr/>
          </p:nvSpPr>
          <p:spPr bwMode="auto">
            <a:xfrm>
              <a:off x="422825" y="2969449"/>
              <a:ext cx="395271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42" name="Rounded Rectangle 109"/>
            <p:cNvSpPr>
              <a:spLocks noChangeArrowheads="1"/>
            </p:cNvSpPr>
            <p:nvPr/>
          </p:nvSpPr>
          <p:spPr bwMode="auto">
            <a:xfrm>
              <a:off x="422825" y="3563555"/>
              <a:ext cx="395271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43" name="Rounded Rectangle 110"/>
            <p:cNvSpPr>
              <a:spLocks noChangeArrowheads="1"/>
            </p:cNvSpPr>
            <p:nvPr/>
          </p:nvSpPr>
          <p:spPr bwMode="auto">
            <a:xfrm>
              <a:off x="422825" y="4168781"/>
              <a:ext cx="395271" cy="397130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  <p:sp>
          <p:nvSpPr>
            <p:cNvPr id="44" name="Rounded Rectangle 111"/>
            <p:cNvSpPr>
              <a:spLocks noChangeArrowheads="1"/>
            </p:cNvSpPr>
            <p:nvPr/>
          </p:nvSpPr>
          <p:spPr bwMode="auto">
            <a:xfrm>
              <a:off x="422825" y="4758122"/>
              <a:ext cx="395271" cy="395541"/>
            </a:xfrm>
            <a:prstGeom prst="roundRect">
              <a:avLst>
                <a:gd name="adj" fmla="val 16667"/>
              </a:avLst>
            </a:prstGeom>
            <a:pattFill prst="pct80">
              <a:fgClr>
                <a:srgbClr val="00316E"/>
              </a:fgClr>
              <a:bgClr>
                <a:srgbClr val="FFDC00"/>
              </a:bgClr>
            </a:patt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 kern="0">
                <a:solidFill>
                  <a:srgbClr val="00316E"/>
                </a:solidFill>
              </a:endParaRPr>
            </a:p>
          </p:txBody>
        </p:sp>
      </p:grpSp>
      <p:grpSp>
        <p:nvGrpSpPr>
          <p:cNvPr id="31753" name="Group 4"/>
          <p:cNvGrpSpPr>
            <a:grpSpLocks/>
          </p:cNvGrpSpPr>
          <p:nvPr/>
        </p:nvGrpSpPr>
        <p:grpSpPr bwMode="auto">
          <a:xfrm>
            <a:off x="6138863" y="5459413"/>
            <a:ext cx="2216150" cy="974725"/>
            <a:chOff x="6223845" y="5589240"/>
            <a:chExt cx="2215962" cy="974747"/>
          </a:xfrm>
        </p:grpSpPr>
        <p:sp>
          <p:nvSpPr>
            <p:cNvPr id="46" name="Rectangle 68"/>
            <p:cNvSpPr>
              <a:spLocks noChangeArrowheads="1"/>
            </p:cNvSpPr>
            <p:nvPr/>
          </p:nvSpPr>
          <p:spPr bwMode="auto">
            <a:xfrm>
              <a:off x="6223845" y="5840071"/>
              <a:ext cx="2215962" cy="72391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95563" indent="-30956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052763" indent="-30956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509963" indent="-30956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967163" indent="-309563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altLang="fr-FR" sz="1600" b="1" kern="0" dirty="0">
                  <a:solidFill>
                    <a:srgbClr val="00316E"/>
                  </a:solidFill>
                </a:rPr>
                <a:t>INTERREG EUROPE</a:t>
              </a:r>
            </a:p>
            <a:p>
              <a:pPr algn="ctr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GB" altLang="fr-FR" sz="2000" b="1" kern="0" dirty="0">
                  <a:solidFill>
                    <a:srgbClr val="00316E"/>
                  </a:solidFill>
                </a:rPr>
                <a:t>EUR 359 m</a:t>
              </a:r>
            </a:p>
          </p:txBody>
        </p:sp>
        <p:cxnSp>
          <p:nvCxnSpPr>
            <p:cNvPr id="31757" name="Elbow Connector 159"/>
            <p:cNvCxnSpPr>
              <a:cxnSpLocks noChangeShapeType="1"/>
            </p:cNvCxnSpPr>
            <p:nvPr/>
          </p:nvCxnSpPr>
          <p:spPr bwMode="auto">
            <a:xfrm>
              <a:off x="7365523" y="5589240"/>
              <a:ext cx="914400" cy="914400"/>
            </a:xfrm>
            <a:prstGeom prst="bentConnector3">
              <a:avLst>
                <a:gd name="adj1" fmla="val 50000"/>
              </a:avLst>
            </a:prstGeom>
            <a:noFill/>
            <a:ln w="9525">
              <a:noFill/>
              <a:miter lim="800000"/>
              <a:headEnd/>
              <a:tailEnd/>
            </a:ln>
          </p:spPr>
        </p:cxnSp>
      </p:grpSp>
      <p:sp>
        <p:nvSpPr>
          <p:cNvPr id="48" name="Rounded Rectangle 76"/>
          <p:cNvSpPr>
            <a:spLocks noChangeArrowheads="1"/>
          </p:cNvSpPr>
          <p:nvPr/>
        </p:nvSpPr>
        <p:spPr bwMode="auto">
          <a:xfrm>
            <a:off x="4887913" y="5353050"/>
            <a:ext cx="46037" cy="74613"/>
          </a:xfrm>
          <a:prstGeom prst="roundRect">
            <a:avLst>
              <a:gd name="adj" fmla="val 16667"/>
            </a:avLst>
          </a:prstGeom>
          <a:solidFill>
            <a:srgbClr val="FFDC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en-GB" kern="0">
              <a:solidFill>
                <a:srgbClr val="00316E"/>
              </a:solidFill>
            </a:endParaRPr>
          </a:p>
        </p:txBody>
      </p:sp>
      <p:cxnSp>
        <p:nvCxnSpPr>
          <p:cNvPr id="31755" name="Straight Connector 63"/>
          <p:cNvCxnSpPr>
            <a:cxnSpLocks noChangeShapeType="1"/>
          </p:cNvCxnSpPr>
          <p:nvPr/>
        </p:nvCxnSpPr>
        <p:spPr bwMode="auto">
          <a:xfrm flipH="1" flipV="1">
            <a:off x="4852988" y="5395913"/>
            <a:ext cx="1303337" cy="600075"/>
          </a:xfrm>
          <a:prstGeom prst="line">
            <a:avLst/>
          </a:prstGeom>
          <a:noFill/>
          <a:ln w="19050" algn="ctr">
            <a:solidFill>
              <a:srgbClr val="FFDC00"/>
            </a:solidFill>
            <a:prstDash val="sysDash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5"/>
          <p:cNvGrpSpPr>
            <a:grpSpLocks/>
          </p:cNvGrpSpPr>
          <p:nvPr/>
        </p:nvGrpSpPr>
        <p:grpSpPr bwMode="auto">
          <a:xfrm>
            <a:off x="1241425" y="1441450"/>
            <a:ext cx="6767513" cy="4046538"/>
            <a:chOff x="2555776" y="1131590"/>
            <a:chExt cx="6587787" cy="3744416"/>
          </a:xfrm>
        </p:grpSpPr>
        <p:sp>
          <p:nvSpPr>
            <p:cNvPr id="7" name="Oval 6"/>
            <p:cNvSpPr/>
            <p:nvPr/>
          </p:nvSpPr>
          <p:spPr bwMode="auto">
            <a:xfrm>
              <a:off x="3132188" y="1275549"/>
              <a:ext cx="4246596" cy="345649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>
                <a:latin typeface="Times" pitchFamily="1" charset="0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880133" y="1986533"/>
              <a:ext cx="2942328" cy="2304821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>
                <a:latin typeface="Times" pitchFamily="1" charset="0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425638" y="2788593"/>
              <a:ext cx="1874499" cy="1078227"/>
            </a:xfrm>
            <a:prstGeom prst="ellipse">
              <a:avLst/>
            </a:prstGeom>
            <a:solidFill>
              <a:schemeClr val="tx1">
                <a:lumMod val="75000"/>
              </a:schemeClr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>
                <a:latin typeface="Times" pitchFamily="1" charset="0"/>
                <a:cs typeface="+mn-cs"/>
              </a:endParaRPr>
            </a:p>
          </p:txBody>
        </p:sp>
        <p:sp>
          <p:nvSpPr>
            <p:cNvPr id="32775" name="Oval 8"/>
            <p:cNvSpPr>
              <a:spLocks noChangeArrowheads="1"/>
            </p:cNvSpPr>
            <p:nvPr/>
          </p:nvSpPr>
          <p:spPr bwMode="auto">
            <a:xfrm>
              <a:off x="2555776" y="1131590"/>
              <a:ext cx="6408712" cy="3744416"/>
            </a:xfrm>
            <a:prstGeom prst="ellipse">
              <a:avLst/>
            </a:prstGeom>
            <a:noFill/>
            <a:ln w="1587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en-GB" altLang="es-ES" sz="2800">
                <a:latin typeface="Times" pitchFamily="18" charset="0"/>
              </a:endParaRPr>
            </a:p>
          </p:txBody>
        </p:sp>
        <p:sp>
          <p:nvSpPr>
            <p:cNvPr id="32776" name="TextBox 10"/>
            <p:cNvSpPr txBox="1">
              <a:spLocks noChangeArrowheads="1"/>
            </p:cNvSpPr>
            <p:nvPr/>
          </p:nvSpPr>
          <p:spPr bwMode="auto">
            <a:xfrm>
              <a:off x="4099948" y="1460401"/>
              <a:ext cx="2376838" cy="484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b="1"/>
                <a:t>3. Regional stakeholders learning</a:t>
              </a:r>
            </a:p>
          </p:txBody>
        </p:sp>
        <p:sp>
          <p:nvSpPr>
            <p:cNvPr id="32777" name="TextBox 11"/>
            <p:cNvSpPr txBox="1">
              <a:spLocks noChangeArrowheads="1"/>
            </p:cNvSpPr>
            <p:nvPr/>
          </p:nvSpPr>
          <p:spPr bwMode="auto">
            <a:xfrm>
              <a:off x="4396439" y="2248007"/>
              <a:ext cx="1872312" cy="47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b="1"/>
                <a:t>2. Organisational learning</a:t>
              </a:r>
            </a:p>
          </p:txBody>
        </p:sp>
        <p:sp>
          <p:nvSpPr>
            <p:cNvPr id="32778" name="TextBox 12"/>
            <p:cNvSpPr txBox="1">
              <a:spLocks noChangeArrowheads="1"/>
            </p:cNvSpPr>
            <p:nvPr/>
          </p:nvSpPr>
          <p:spPr bwMode="auto">
            <a:xfrm>
              <a:off x="7163137" y="2500486"/>
              <a:ext cx="1980426" cy="523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400" b="1" i="1"/>
                <a:t>4. External / </a:t>
              </a:r>
            </a:p>
            <a:p>
              <a:pPr algn="ctr"/>
              <a:r>
                <a:rPr lang="en-GB" sz="1400" b="1" i="1"/>
                <a:t>EU level learning</a:t>
              </a:r>
            </a:p>
          </p:txBody>
        </p:sp>
        <p:sp>
          <p:nvSpPr>
            <p:cNvPr id="32779" name="TextBox 13"/>
            <p:cNvSpPr txBox="1">
              <a:spLocks noChangeArrowheads="1"/>
            </p:cNvSpPr>
            <p:nvPr/>
          </p:nvSpPr>
          <p:spPr bwMode="auto">
            <a:xfrm>
              <a:off x="4686377" y="3107069"/>
              <a:ext cx="1300627" cy="512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b="1">
                  <a:solidFill>
                    <a:schemeClr val="bg1"/>
                  </a:solidFill>
                </a:rPr>
                <a:t>1. Individual  learning</a:t>
              </a:r>
            </a:p>
          </p:txBody>
        </p:sp>
        <p:sp>
          <p:nvSpPr>
            <p:cNvPr id="15" name="Curved Right Arrow 14"/>
            <p:cNvSpPr/>
            <p:nvPr/>
          </p:nvSpPr>
          <p:spPr bwMode="auto">
            <a:xfrm>
              <a:off x="4067944" y="2643758"/>
              <a:ext cx="432048" cy="720080"/>
            </a:xfrm>
            <a:prstGeom prst="curvedRightArrow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/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>
                <a:latin typeface="Times" pitchFamily="1" charset="0"/>
                <a:cs typeface="+mn-cs"/>
              </a:endParaRPr>
            </a:p>
          </p:txBody>
        </p:sp>
        <p:sp>
          <p:nvSpPr>
            <p:cNvPr id="16" name="Curved Right Arrow 15"/>
            <p:cNvSpPr/>
            <p:nvPr/>
          </p:nvSpPr>
          <p:spPr bwMode="auto">
            <a:xfrm>
              <a:off x="3923928" y="1779662"/>
              <a:ext cx="576064" cy="1656184"/>
            </a:xfrm>
            <a:prstGeom prst="curvedRightArrow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/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GB">
                <a:latin typeface="Times" pitchFamily="1" charset="0"/>
                <a:cs typeface="+mn-cs"/>
              </a:endParaRPr>
            </a:p>
          </p:txBody>
        </p:sp>
        <p:sp>
          <p:nvSpPr>
            <p:cNvPr id="32782" name="Right Arrow 21"/>
            <p:cNvSpPr>
              <a:spLocks noChangeArrowheads="1"/>
            </p:cNvSpPr>
            <p:nvPr/>
          </p:nvSpPr>
          <p:spPr bwMode="auto">
            <a:xfrm>
              <a:off x="6156176" y="3147814"/>
              <a:ext cx="1872208" cy="319276"/>
            </a:xfrm>
            <a:prstGeom prst="rightArrow">
              <a:avLst>
                <a:gd name="adj1" fmla="val 50000"/>
                <a:gd name="adj2" fmla="val 50006"/>
              </a:avLst>
            </a:prstGeom>
            <a:solidFill>
              <a:schemeClr val="tx1">
                <a:alpha val="61176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en-GB" altLang="es-ES" sz="2800">
                <a:latin typeface="Times" pitchFamily="18" charset="0"/>
              </a:endParaRPr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0388" y="5746750"/>
            <a:ext cx="8140700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defRPr sz="24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20000"/>
              </a:lnSpc>
              <a:spcBef>
                <a:spcPct val="20000"/>
              </a:spcBef>
              <a:buSzPct val="50000"/>
              <a:buFont typeface="Webdings" panose="05030102010509060703" pitchFamily="18" charset="2"/>
              <a:buChar char="n"/>
              <a:defRPr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20000"/>
              </a:lnSpc>
              <a:spcBef>
                <a:spcPct val="20000"/>
              </a:spcBef>
              <a:buBlip>
                <a:blip r:embed="rId4"/>
              </a:buBlip>
              <a:defRPr i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20000"/>
              </a:lnSpc>
              <a:spcBef>
                <a:spcPct val="20000"/>
              </a:spcBef>
              <a:buSzPct val="60000"/>
              <a:buFont typeface="Wingdings" panose="05000000000000000000" pitchFamily="2" charset="2"/>
              <a:buChar char="t"/>
              <a:defRPr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t"/>
              <a:defRPr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t"/>
              <a:defRPr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t"/>
              <a:defRPr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t"/>
              <a:defRPr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en-GB" altLang="es-ES" dirty="0" smtClean="0">
                <a:solidFill>
                  <a:srgbClr val="1F497D"/>
                </a:solidFill>
                <a:latin typeface="+mn-lt"/>
                <a:cs typeface="Arial" panose="020B0604020202020204" pitchFamily="34" charset="0"/>
              </a:rPr>
              <a:t>Go </a:t>
            </a:r>
            <a:r>
              <a:rPr lang="en-GB" altLang="es-ES" dirty="0">
                <a:solidFill>
                  <a:srgbClr val="1F497D"/>
                </a:solidFill>
                <a:latin typeface="+mn-lt"/>
                <a:cs typeface="Arial" panose="020B0604020202020204" pitchFamily="34" charset="0"/>
              </a:rPr>
              <a:t>beyond individual / organisational </a:t>
            </a:r>
            <a:r>
              <a:rPr lang="en-GB" altLang="es-ES" dirty="0" smtClean="0">
                <a:solidFill>
                  <a:srgbClr val="1F497D"/>
                </a:solidFill>
                <a:latin typeface="+mn-lt"/>
                <a:cs typeface="Arial" panose="020B0604020202020204" pitchFamily="34" charset="0"/>
              </a:rPr>
              <a:t>learning!</a:t>
            </a:r>
            <a:endParaRPr lang="en-GB" altLang="es-ES" dirty="0">
              <a:solidFill>
                <a:srgbClr val="1F497D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2771" name="Titre 8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mtClean="0"/>
              <a:t>Multidimensional aspect of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431800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mtClean="0"/>
              <a:t>How can you improve a policy?</a:t>
            </a:r>
            <a:endParaRPr lang="en-GB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68425"/>
            <a:ext cx="8207375" cy="5183188"/>
          </a:xfrm>
        </p:spPr>
        <p:txBody>
          <a:bodyPr rtlCol="0">
            <a:normAutofit/>
          </a:bodyPr>
          <a:lstStyle/>
          <a:p>
            <a:pPr marL="0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b="1" dirty="0">
                <a:solidFill>
                  <a:schemeClr val="tx2"/>
                </a:solidFill>
              </a:rPr>
              <a:t>Different possibilities</a:t>
            </a:r>
          </a:p>
          <a:p>
            <a:pPr marL="0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b="1" dirty="0">
              <a:solidFill>
                <a:schemeClr val="tx2"/>
              </a:solidFill>
            </a:endParaRPr>
          </a:p>
          <a:p>
            <a:pPr lvl="1" eaLnBrk="1" fontAlgn="auto" hangingPunct="1">
              <a:lnSpc>
                <a:spcPts val="3100"/>
              </a:lnSpc>
              <a:spcAft>
                <a:spcPts val="600"/>
              </a:spcAft>
              <a:defRPr/>
            </a:pPr>
            <a:r>
              <a:rPr lang="en-GB" dirty="0">
                <a:cs typeface="Arial" panose="020B0604020202020204" pitchFamily="34" charset="0"/>
              </a:rPr>
              <a:t>Implement </a:t>
            </a:r>
            <a:r>
              <a:rPr lang="en-GB" b="1" dirty="0">
                <a:cs typeface="Arial" panose="020B0604020202020204" pitchFamily="34" charset="0"/>
              </a:rPr>
              <a:t>new projects</a:t>
            </a:r>
          </a:p>
          <a:p>
            <a:pPr lvl="1" eaLnBrk="1" fontAlgn="auto" hangingPunct="1">
              <a:lnSpc>
                <a:spcPts val="3100"/>
              </a:lnSpc>
              <a:spcAft>
                <a:spcPts val="600"/>
              </a:spcAft>
              <a:defRPr/>
            </a:pPr>
            <a:r>
              <a:rPr lang="en-GB" dirty="0">
                <a:cs typeface="Arial" panose="020B0604020202020204" pitchFamily="34" charset="0"/>
              </a:rPr>
              <a:t>Change programme </a:t>
            </a:r>
            <a:r>
              <a:rPr lang="en-GB" b="1" dirty="0">
                <a:cs typeface="Arial" panose="020B0604020202020204" pitchFamily="34" charset="0"/>
              </a:rPr>
              <a:t>governance</a:t>
            </a:r>
          </a:p>
          <a:p>
            <a:pPr lvl="1" eaLnBrk="1" fontAlgn="auto" hangingPunct="1">
              <a:lnSpc>
                <a:spcPts val="3100"/>
              </a:lnSpc>
              <a:spcAft>
                <a:spcPts val="600"/>
              </a:spcAft>
              <a:defRPr/>
            </a:pPr>
            <a:r>
              <a:rPr lang="en-GB" dirty="0">
                <a:cs typeface="Arial" panose="020B0604020202020204" pitchFamily="34" charset="0"/>
              </a:rPr>
              <a:t>Change programme </a:t>
            </a:r>
            <a:r>
              <a:rPr lang="en-GB" b="1" dirty="0">
                <a:cs typeface="Arial" panose="020B0604020202020204" pitchFamily="34" charset="0"/>
              </a:rPr>
              <a:t>content</a:t>
            </a:r>
            <a:endParaRPr lang="en-GB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Right Brace 3"/>
          <p:cNvSpPr>
            <a:spLocks/>
          </p:cNvSpPr>
          <p:nvPr/>
        </p:nvSpPr>
        <p:spPr bwMode="auto">
          <a:xfrm>
            <a:off x="6030913" y="2874963"/>
            <a:ext cx="242887" cy="900112"/>
          </a:xfrm>
          <a:prstGeom prst="rightBrace">
            <a:avLst>
              <a:gd name="adj1" fmla="val 38167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defTabSz="7257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222" kern="0">
              <a:solidFill>
                <a:srgbClr val="00316E"/>
              </a:solidFill>
              <a:latin typeface="Times" pitchFamily="1" charset="0"/>
              <a:cs typeface="+mn-cs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6300788" y="3141663"/>
            <a:ext cx="26717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May not require funding!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Implement new projects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/>
              <a:t>Practice: 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Research </a:t>
            </a:r>
            <a:r>
              <a:rPr lang="en-GB" dirty="0"/>
              <a:t>&amp; development Card: advisory &amp; financial support to SMEs for the development of innovative </a:t>
            </a:r>
            <a:r>
              <a:rPr lang="en-GB" dirty="0" smtClean="0"/>
              <a:t>products</a:t>
            </a:r>
          </a:p>
          <a:p>
            <a:pPr marL="457200" lvl="1" indent="0">
              <a:buNone/>
            </a:pPr>
            <a:endParaRPr lang="en-GB" dirty="0" smtClean="0"/>
          </a:p>
          <a:p>
            <a:pPr indent="-285750"/>
            <a:r>
              <a:rPr lang="en-US" altLang="fr-FR" dirty="0"/>
              <a:t>From: </a:t>
            </a:r>
            <a:r>
              <a:rPr lang="en-US" altLang="fr-FR" dirty="0" err="1"/>
              <a:t>Västra</a:t>
            </a:r>
            <a:r>
              <a:rPr lang="en-US" altLang="fr-FR" dirty="0"/>
              <a:t> </a:t>
            </a:r>
            <a:r>
              <a:rPr lang="en-US" altLang="fr-FR" dirty="0" err="1"/>
              <a:t>Götaland</a:t>
            </a:r>
            <a:r>
              <a:rPr lang="en-US" altLang="fr-FR" dirty="0"/>
              <a:t> (SE</a:t>
            </a:r>
            <a:r>
              <a:rPr lang="en-US" altLang="fr-FR" dirty="0" smtClean="0"/>
              <a:t>)	To: </a:t>
            </a:r>
            <a:r>
              <a:rPr lang="fr-FR" altLang="fr-FR" dirty="0" err="1"/>
              <a:t>Lower</a:t>
            </a:r>
            <a:r>
              <a:rPr lang="fr-FR" altLang="fr-FR" dirty="0"/>
              <a:t> </a:t>
            </a:r>
            <a:r>
              <a:rPr lang="fr-FR" altLang="fr-FR" dirty="0" err="1"/>
              <a:t>Silesia</a:t>
            </a:r>
            <a:r>
              <a:rPr lang="fr-FR" altLang="fr-FR" dirty="0"/>
              <a:t> (PL)</a:t>
            </a:r>
            <a:endParaRPr lang="en-GB" dirty="0"/>
          </a:p>
          <a:p>
            <a:pPr marL="1085850" lvl="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b="0" dirty="0" smtClean="0">
              <a:solidFill>
                <a:schemeClr val="tx1"/>
              </a:solidFill>
            </a:endParaRPr>
          </a:p>
          <a:p>
            <a:pPr marL="1085850" lvl="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chemeClr val="tx1"/>
              </a:solidFill>
            </a:endParaRPr>
          </a:p>
          <a:p>
            <a:pPr marL="1085850" lvl="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b="0" dirty="0" smtClean="0">
              <a:solidFill>
                <a:schemeClr val="tx1"/>
              </a:solidFill>
            </a:endParaRPr>
          </a:p>
          <a:p>
            <a:pPr marL="2457450" lvl="6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b="0" dirty="0" smtClean="0">
                <a:solidFill>
                  <a:schemeClr val="tx1"/>
                </a:solidFill>
              </a:rPr>
              <a:t>5.4 </a:t>
            </a:r>
            <a:r>
              <a:rPr lang="en-GB" b="0" dirty="0">
                <a:solidFill>
                  <a:schemeClr val="tx1"/>
                </a:solidFill>
              </a:rPr>
              <a:t>million </a:t>
            </a:r>
            <a:r>
              <a:rPr lang="en-GB" b="0" dirty="0" err="1">
                <a:solidFill>
                  <a:schemeClr val="tx1"/>
                </a:solidFill>
              </a:rPr>
              <a:t>zł</a:t>
            </a:r>
            <a:r>
              <a:rPr lang="en-GB" b="0" dirty="0">
                <a:solidFill>
                  <a:schemeClr val="tx1"/>
                </a:solidFill>
              </a:rPr>
              <a:t> (MEUR 1.35) financed from the </a:t>
            </a:r>
            <a:r>
              <a:rPr lang="en-GB" b="0" dirty="0" smtClean="0">
                <a:solidFill>
                  <a:schemeClr val="tx1"/>
                </a:solidFill>
              </a:rPr>
              <a:t>ESF </a:t>
            </a:r>
            <a:r>
              <a:rPr lang="en-GB" b="0" dirty="0">
                <a:solidFill>
                  <a:schemeClr val="tx1"/>
                </a:solidFill>
              </a:rPr>
              <a:t>Operational Programme of Lower Silesia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59751"/>
            <a:ext cx="2750139" cy="6686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373216"/>
            <a:ext cx="222885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30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Change programme governance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457200" lvl="1" indent="0">
              <a:buNone/>
            </a:pPr>
            <a:r>
              <a:rPr lang="en-GB" dirty="0"/>
              <a:t>Modification of the monitoring system for the evaluation of the innovation measures in the </a:t>
            </a:r>
            <a:r>
              <a:rPr lang="en-GB" dirty="0" smtClean="0"/>
              <a:t>regional operational programmes </a:t>
            </a:r>
            <a:r>
              <a:rPr lang="en-GB" dirty="0"/>
              <a:t>of: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/>
              <a:t>Bretagne (FR)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/>
              <a:t>PACA (FR)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/>
              <a:t>Puglia (IT)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 err="1"/>
              <a:t>Wielkopolska</a:t>
            </a:r>
            <a:r>
              <a:rPr lang="en-GB" dirty="0"/>
              <a:t> (PL)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68000"/>
            <a:ext cx="44005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Change programme </a:t>
            </a:r>
            <a:r>
              <a:rPr lang="en-GB" altLang="en-US" dirty="0" smtClean="0"/>
              <a:t>content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Partner</a:t>
            </a:r>
          </a:p>
          <a:p>
            <a:pPr marL="457200" lvl="1" indent="0">
              <a:buNone/>
            </a:pPr>
            <a:r>
              <a:rPr lang="en-GB" dirty="0"/>
              <a:t>Bulgarian Ministry of Labour and Social Policy</a:t>
            </a:r>
            <a:br>
              <a:rPr lang="en-GB" dirty="0"/>
            </a:br>
            <a:endParaRPr lang="en-GB" dirty="0"/>
          </a:p>
          <a:p>
            <a:r>
              <a:rPr lang="en-GB" dirty="0" smtClean="0"/>
              <a:t>Improved policy </a:t>
            </a:r>
          </a:p>
          <a:p>
            <a:pPr marL="457200" lvl="1" indent="0">
              <a:buNone/>
            </a:pPr>
            <a:r>
              <a:rPr lang="en-GB" dirty="0" smtClean="0"/>
              <a:t>Bulgarian </a:t>
            </a:r>
            <a:r>
              <a:rPr lang="en-GB" dirty="0"/>
              <a:t>ESF development programme</a:t>
            </a:r>
            <a:endParaRPr lang="en-GB" dirty="0" smtClean="0"/>
          </a:p>
          <a:p>
            <a:pPr marL="1085850" lvl="3"/>
            <a:endParaRPr lang="en-GB" dirty="0" smtClean="0"/>
          </a:p>
          <a:p>
            <a:pPr marL="1085850" lvl="3"/>
            <a:r>
              <a:rPr lang="en-GB" dirty="0" smtClean="0"/>
              <a:t>ESF </a:t>
            </a:r>
            <a:r>
              <a:rPr lang="en-GB" dirty="0"/>
              <a:t>‘Development’ programme tackling unemployment after mass redundancies in enterprises. </a:t>
            </a:r>
            <a:r>
              <a:rPr lang="en-GB" dirty="0" smtClean="0"/>
              <a:t>Thanks </a:t>
            </a:r>
            <a:r>
              <a:rPr lang="en-GB" dirty="0"/>
              <a:t>to </a:t>
            </a:r>
            <a:r>
              <a:rPr lang="en-GB" dirty="0" smtClean="0"/>
              <a:t>the project, </a:t>
            </a:r>
            <a:r>
              <a:rPr lang="en-GB" dirty="0"/>
              <a:t>the programme </a:t>
            </a:r>
            <a:r>
              <a:rPr lang="en-GB" dirty="0" smtClean="0"/>
              <a:t>was modified to </a:t>
            </a:r>
            <a:r>
              <a:rPr lang="en-GB" dirty="0"/>
              <a:t>include preferential treatment to people age 50</a:t>
            </a:r>
            <a:r>
              <a:rPr lang="en-GB" dirty="0" smtClean="0"/>
              <a:t>+.</a:t>
            </a:r>
            <a:endParaRPr lang="en-GB" dirty="0"/>
          </a:p>
        </p:txBody>
      </p:sp>
      <p:pic>
        <p:nvPicPr>
          <p:cNvPr id="4" name="Picture 3" descr="esf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68000"/>
            <a:ext cx="2607678" cy="73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83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p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M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OCK page 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BLANCK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Interreg-Europe_Template_FINAL</Template>
  <TotalTime>1052</TotalTime>
  <Words>579</Words>
  <Application>Microsoft Office PowerPoint</Application>
  <PresentationFormat>On-screen Show (4:3)</PresentationFormat>
  <Paragraphs>165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Arial</vt:lpstr>
      <vt:lpstr>Calibri</vt:lpstr>
      <vt:lpstr>Courier New</vt:lpstr>
      <vt:lpstr>Helvetica Light</vt:lpstr>
      <vt:lpstr>Times</vt:lpstr>
      <vt:lpstr>Times New Roman</vt:lpstr>
      <vt:lpstr>Webdings</vt:lpstr>
      <vt:lpstr>Wingdings</vt:lpstr>
      <vt:lpstr>BASIC</vt:lpstr>
      <vt:lpstr>CONTENT page</vt:lpstr>
      <vt:lpstr>IMAGE</vt:lpstr>
      <vt:lpstr>BLOCK page </vt:lpstr>
      <vt:lpstr>BLANCK</vt:lpstr>
      <vt:lpstr>Interreg Europe key features</vt:lpstr>
      <vt:lpstr>PowerPoint Presentation</vt:lpstr>
      <vt:lpstr>Interreg Europe rationale</vt:lpstr>
      <vt:lpstr>Interreg Europe rationale</vt:lpstr>
      <vt:lpstr>Multidimensional aspect of learning</vt:lpstr>
      <vt:lpstr>How can you improve a policy?</vt:lpstr>
      <vt:lpstr>Implement new projects</vt:lpstr>
      <vt:lpstr>Change programme governance</vt:lpstr>
      <vt:lpstr>Change programme content</vt:lpstr>
      <vt:lpstr>Supported actions</vt:lpstr>
      <vt:lpstr>PowerPoint Presentation</vt:lpstr>
      <vt:lpstr>Projects: features</vt:lpstr>
      <vt:lpstr>Project partnership requirements</vt:lpstr>
      <vt:lpstr>Projects: who is eligible?</vt:lpstr>
      <vt:lpstr>Projects: simplifications</vt:lpstr>
      <vt:lpstr>Platforms: definition</vt:lpstr>
      <vt:lpstr>Platforms: services provided</vt:lpstr>
      <vt:lpstr>Two interrelated actions</vt:lpstr>
      <vt:lpstr>For more information</vt:lpstr>
      <vt:lpstr>Thank you!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Irma Astrauskaite</dc:creator>
  <cp:lastModifiedBy>Benoit DALBERT</cp:lastModifiedBy>
  <cp:revision>97</cp:revision>
  <cp:lastPrinted>2016-04-01T06:00:33Z</cp:lastPrinted>
  <dcterms:created xsi:type="dcterms:W3CDTF">2015-05-28T10:02:20Z</dcterms:created>
  <dcterms:modified xsi:type="dcterms:W3CDTF">2016-04-07T12:37:34Z</dcterms:modified>
</cp:coreProperties>
</file>