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5" r:id="rId2"/>
    <p:sldId id="290" r:id="rId3"/>
    <p:sldId id="292" r:id="rId4"/>
    <p:sldId id="291" r:id="rId5"/>
    <p:sldId id="293" r:id="rId6"/>
    <p:sldId id="294" r:id="rId7"/>
    <p:sldId id="308" r:id="rId8"/>
    <p:sldId id="296" r:id="rId9"/>
    <p:sldId id="300" r:id="rId10"/>
    <p:sldId id="299" r:id="rId11"/>
    <p:sldId id="303" r:id="rId12"/>
    <p:sldId id="304" r:id="rId13"/>
    <p:sldId id="314" r:id="rId14"/>
    <p:sldId id="309" r:id="rId15"/>
    <p:sldId id="310" r:id="rId16"/>
    <p:sldId id="311" r:id="rId17"/>
    <p:sldId id="313" r:id="rId18"/>
    <p:sldId id="312" r:id="rId19"/>
    <p:sldId id="287" r:id="rId20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Jeanne Nica" initials="MJ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My%20Documents\_IS\_%20AM%20POAT\2014-20\Plan%202015-2016\Plan%202015-2016%20verificat%2005.05.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61134406778084"/>
          <c:y val="2.8776667631503203E-2"/>
          <c:w val="0.88638864555117525"/>
          <c:h val="0.9261621638137386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'Plan apr 2016'!$AD$94:$AD$101</c:f>
              <c:strCache>
                <c:ptCount val="8"/>
                <c:pt idx="0">
                  <c:v>Anul 2016</c:v>
                </c:pt>
                <c:pt idx="1">
                  <c:v>Anul 2017</c:v>
                </c:pt>
                <c:pt idx="2">
                  <c:v>Anul 2018</c:v>
                </c:pt>
                <c:pt idx="3">
                  <c:v>Anul 2019</c:v>
                </c:pt>
                <c:pt idx="4">
                  <c:v>Anul 2020</c:v>
                </c:pt>
                <c:pt idx="5">
                  <c:v>Anul 2021</c:v>
                </c:pt>
                <c:pt idx="6">
                  <c:v>Anul 2022</c:v>
                </c:pt>
                <c:pt idx="7">
                  <c:v>Anul 2023</c:v>
                </c:pt>
              </c:strCache>
            </c:strRef>
          </c:cat>
          <c:val>
            <c:numRef>
              <c:f>'Plan apr 2016'!$AE$94:$AE$101</c:f>
              <c:numCache>
                <c:formatCode>#,##0\ [$EUR]</c:formatCode>
                <c:ptCount val="8"/>
                <c:pt idx="0">
                  <c:v>36600604.888888888</c:v>
                </c:pt>
                <c:pt idx="1">
                  <c:v>64885920</c:v>
                </c:pt>
                <c:pt idx="2">
                  <c:v>50531027.25111112</c:v>
                </c:pt>
                <c:pt idx="3">
                  <c:v>10863812</c:v>
                </c:pt>
                <c:pt idx="4">
                  <c:v>388800</c:v>
                </c:pt>
                <c:pt idx="5">
                  <c:v>175260</c:v>
                </c:pt>
                <c:pt idx="6">
                  <c:v>57500</c:v>
                </c:pt>
                <c:pt idx="7">
                  <c:v>1832650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427640"/>
        <c:axId val="147429600"/>
      </c:barChart>
      <c:catAx>
        <c:axId val="147427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7429600"/>
        <c:crosses val="autoZero"/>
        <c:auto val="1"/>
        <c:lblAlgn val="ctr"/>
        <c:lblOffset val="100"/>
        <c:noMultiLvlLbl val="0"/>
      </c:catAx>
      <c:valAx>
        <c:axId val="147429600"/>
        <c:scaling>
          <c:orientation val="minMax"/>
        </c:scaling>
        <c:delete val="0"/>
        <c:axPos val="l"/>
        <c:majorGridlines/>
        <c:numFmt formatCode="#,##0\ [$EUR]" sourceLinked="1"/>
        <c:majorTickMark val="out"/>
        <c:minorTickMark val="none"/>
        <c:tickLblPos val="nextTo"/>
        <c:crossAx val="147427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0.15275</cdr:x>
      <cdr:y>0.24897</cdr:y>
    </cdr:from>
    <cdr:to>
      <cdr:x>1</cdr:x>
      <cdr:y>0.30367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0285" y="1548191"/>
          <a:ext cx="8654143" cy="340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endParaRPr lang="ro-RO" sz="18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2A059-B019-4C73-86E8-1E79D819E2BF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B44E4-4565-41CF-88AE-185108EC0FC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4507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813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51261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51261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16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44E4-4565-41CF-88AE-185108EC0FC2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915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4832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027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21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999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82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733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508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383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286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376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641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95FC-3C2B-4E01-8A49-8273008355A0}" type="datetimeFigureOut">
              <a:rPr lang="ro-RO" smtClean="0"/>
              <a:t>20.05.2016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BA9A-F566-461E-93CF-8B293155F4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3167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elpdesk.poat@fonduri-ue.ro" TargetMode="External"/><Relationship Id="rId5" Type="http://schemas.openxmlformats.org/officeDocument/2006/relationships/hyperlink" Target="http://www.fonduri-ue.ro/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12976"/>
            <a:ext cx="7772400" cy="1470025"/>
          </a:xfrm>
        </p:spPr>
        <p:txBody>
          <a:bodyPr/>
          <a:lstStyle/>
          <a:p>
            <a:r>
              <a:rPr lang="ro-RO" dirty="0" smtClean="0"/>
              <a:t>Planul de proiecte </a:t>
            </a:r>
            <a:r>
              <a:rPr lang="en-US" dirty="0" smtClean="0"/>
              <a:t>2015 -</a:t>
            </a:r>
            <a:r>
              <a:rPr lang="ro-RO" dirty="0" smtClean="0"/>
              <a:t>2016</a:t>
            </a:r>
            <a:br>
              <a:rPr lang="ro-RO" dirty="0" smtClean="0"/>
            </a:br>
            <a:r>
              <a:rPr lang="ro-RO" dirty="0" smtClean="0"/>
              <a:t>finanțat din POAT 2014-2020</a:t>
            </a:r>
            <a:endParaRPr lang="ro-RO" dirty="0"/>
          </a:p>
        </p:txBody>
      </p:sp>
      <p:sp>
        <p:nvSpPr>
          <p:cNvPr id="7" name="TextBox 6"/>
          <p:cNvSpPr txBox="1"/>
          <p:nvPr/>
        </p:nvSpPr>
        <p:spPr>
          <a:xfrm>
            <a:off x="1831198" y="1844824"/>
            <a:ext cx="1855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CM POAT 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09 iunie 2015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Bucureşti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1465"/>
            <a:ext cx="2545730" cy="229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106160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o-RO" altLang="rm-CH" sz="2400" dirty="0">
                <a:effectLst>
                  <a:outerShdw blurRad="38100" dist="38100" dir="2700000" algn="tl">
                    <a:srgbClr val="92D050"/>
                  </a:outerShdw>
                </a:effectLst>
                <a:latin typeface="Calibri" pitchFamily="34" charset="0"/>
              </a:rPr>
              <a:t>PROGRAMUL OPERAŢIONAL </a:t>
            </a:r>
          </a:p>
          <a:p>
            <a:pPr algn="ctr">
              <a:spcBef>
                <a:spcPct val="0"/>
              </a:spcBef>
              <a:defRPr/>
            </a:pPr>
            <a:r>
              <a:rPr lang="ro-RO" altLang="rm-CH" sz="2400" dirty="0">
                <a:effectLst>
                  <a:outerShdw blurRad="38100" dist="38100" dir="2700000" algn="tl">
                    <a:srgbClr val="92D050"/>
                  </a:outerShdw>
                </a:effectLst>
                <a:latin typeface="Calibri" pitchFamily="34" charset="0"/>
              </a:rPr>
              <a:t>ASISTENŢA TEHNICĂ</a:t>
            </a:r>
          </a:p>
          <a:p>
            <a:pPr algn="ctr">
              <a:spcBef>
                <a:spcPct val="0"/>
              </a:spcBef>
              <a:defRPr/>
            </a:pPr>
            <a:r>
              <a:rPr lang="ro-RO" altLang="rm-CH" sz="2400" dirty="0" smtClean="0">
                <a:effectLst>
                  <a:outerShdw blurRad="38100" dist="38100" dir="2700000" algn="tl">
                    <a:srgbClr val="92D050"/>
                  </a:outerShdw>
                </a:effectLst>
                <a:latin typeface="Calibri" pitchFamily="34" charset="0"/>
              </a:rPr>
              <a:t>2014-2020</a:t>
            </a:r>
            <a:endParaRPr lang="ro-RO" altLang="rm-CH" sz="2400" dirty="0">
              <a:effectLst>
                <a:outerShdw blurRad="38100" dist="38100" dir="2700000" algn="tl">
                  <a:srgbClr val="92D050"/>
                </a:outerShdw>
              </a:effectLst>
              <a:latin typeface="Calibri" pitchFamily="34" charset="0"/>
            </a:endParaRPr>
          </a:p>
          <a:p>
            <a:endParaRPr lang="ro-RO" dirty="0"/>
          </a:p>
        </p:txBody>
      </p:sp>
      <p:sp>
        <p:nvSpPr>
          <p:cNvPr id="9" name="Text Box 58"/>
          <p:cNvSpPr txBox="1">
            <a:spLocks noChangeArrowheads="1"/>
          </p:cNvSpPr>
          <p:nvPr/>
        </p:nvSpPr>
        <p:spPr bwMode="auto">
          <a:xfrm>
            <a:off x="1547664" y="6093296"/>
            <a:ext cx="63246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50"/>
              </a:spcBef>
              <a:buFontTx/>
              <a:buNone/>
            </a:pPr>
            <a:r>
              <a:rPr lang="en-US" altLang="ro-RO" sz="1400" b="1" dirty="0">
                <a:solidFill>
                  <a:srgbClr val="000000"/>
                </a:solidFill>
                <a:ea typeface="SimSun" panose="02010600030101010101" pitchFamily="2" charset="-122"/>
              </a:rPr>
              <a:t>MINISTERUL FONDURILOR EUROPENE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FontTx/>
              <a:buNone/>
            </a:pPr>
            <a:r>
              <a:rPr lang="en-US" altLang="ro-RO" sz="1400" b="1" dirty="0" err="1">
                <a:solidFill>
                  <a:srgbClr val="000000"/>
                </a:solidFill>
                <a:ea typeface="SimSun" panose="02010600030101010101" pitchFamily="2" charset="-122"/>
              </a:rPr>
              <a:t>Autoritatea</a:t>
            </a:r>
            <a:r>
              <a:rPr lang="en-US" altLang="ro-RO" sz="1400" b="1" dirty="0">
                <a:solidFill>
                  <a:srgbClr val="000000"/>
                </a:solidFill>
                <a:ea typeface="SimSun" panose="02010600030101010101" pitchFamily="2" charset="-122"/>
              </a:rPr>
              <a:t> </a:t>
            </a:r>
            <a:r>
              <a:rPr lang="ro-RO" altLang="ro-RO" sz="1400" b="1" dirty="0">
                <a:solidFill>
                  <a:srgbClr val="000000"/>
                </a:solidFill>
                <a:ea typeface="SimSun" panose="02010600030101010101" pitchFamily="2" charset="-122"/>
              </a:rPr>
              <a:t>de Management </a:t>
            </a:r>
            <a:r>
              <a:rPr lang="en-US" altLang="ro-RO" sz="1400" b="1" dirty="0" err="1">
                <a:solidFill>
                  <a:srgbClr val="000000"/>
                </a:solidFill>
                <a:ea typeface="SimSun" panose="02010600030101010101" pitchFamily="2" charset="-122"/>
              </a:rPr>
              <a:t>pentru</a:t>
            </a:r>
            <a:r>
              <a:rPr lang="en-US" altLang="ro-RO" sz="1400" b="1" dirty="0">
                <a:solidFill>
                  <a:srgbClr val="000000"/>
                </a:solidFill>
                <a:ea typeface="SimSun" panose="02010600030101010101" pitchFamily="2" charset="-122"/>
              </a:rPr>
              <a:t> </a:t>
            </a:r>
            <a:r>
              <a:rPr lang="ro-RO" altLang="ro-RO" sz="1400" b="1" dirty="0">
                <a:solidFill>
                  <a:srgbClr val="000000"/>
                </a:solidFill>
                <a:ea typeface="SimSun" panose="02010600030101010101" pitchFamily="2" charset="-122"/>
              </a:rPr>
              <a:t>Programul </a:t>
            </a:r>
            <a:r>
              <a:rPr lang="ro-RO" altLang="ro-RO" sz="1400" b="1" dirty="0" err="1">
                <a:solidFill>
                  <a:srgbClr val="000000"/>
                </a:solidFill>
                <a:ea typeface="SimSun" panose="02010600030101010101" pitchFamily="2" charset="-122"/>
              </a:rPr>
              <a:t>Operaţional</a:t>
            </a:r>
            <a:r>
              <a:rPr lang="ro-RO" altLang="ro-RO" sz="1400" b="1" dirty="0">
                <a:solidFill>
                  <a:srgbClr val="000000"/>
                </a:solidFill>
                <a:ea typeface="SimSun" panose="02010600030101010101" pitchFamily="2" charset="-122"/>
              </a:rPr>
              <a:t> </a:t>
            </a:r>
            <a:r>
              <a:rPr lang="ro-RO" altLang="ro-RO" sz="1400" b="1" dirty="0" err="1">
                <a:solidFill>
                  <a:srgbClr val="000000"/>
                </a:solidFill>
                <a:ea typeface="SimSun" panose="02010600030101010101" pitchFamily="2" charset="-122"/>
              </a:rPr>
              <a:t>Asistenţă</a:t>
            </a:r>
            <a:r>
              <a:rPr lang="ro-RO" altLang="ro-RO" sz="1400" b="1" dirty="0">
                <a:solidFill>
                  <a:srgbClr val="000000"/>
                </a:solidFill>
                <a:ea typeface="SimSun" panose="02010600030101010101" pitchFamily="2" charset="-122"/>
              </a:rPr>
              <a:t> Tehnică</a:t>
            </a:r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5949280"/>
            <a:ext cx="6921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" y="5987380"/>
            <a:ext cx="7667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Line 60"/>
          <p:cNvSpPr>
            <a:spLocks noChangeShapeType="1"/>
          </p:cNvSpPr>
          <p:nvPr/>
        </p:nvSpPr>
        <p:spPr bwMode="auto">
          <a:xfrm>
            <a:off x="766763" y="5877272"/>
            <a:ext cx="7621587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404664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Noi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Calibri" panose="020F0502020204030204" pitchFamily="34" charset="0"/>
              </a:rPr>
              <a:t>propuneri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/ </a:t>
            </a:r>
            <a:r>
              <a:rPr lang="en-US" sz="2800" b="1" dirty="0" err="1">
                <a:solidFill>
                  <a:srgbClr val="00B0F0"/>
                </a:solidFill>
                <a:latin typeface="Calibri" panose="020F0502020204030204" pitchFamily="34" charset="0"/>
              </a:rPr>
              <a:t>revizuire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  </a:t>
            </a:r>
            <a:r>
              <a:rPr lang="en-US" sz="2800" b="1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proiecte</a:t>
            </a:r>
            <a:endParaRPr lang="ro-RO" sz="2800" b="1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976664"/>
          </a:xfrm>
        </p:spPr>
        <p:txBody>
          <a:bodyPr>
            <a:noAutofit/>
          </a:bodyPr>
          <a:lstStyle/>
          <a:p>
            <a:pPr marL="457200" lvl="1" indent="-457200" algn="just">
              <a:buAutoNum type="alphaUcPeriod"/>
            </a:pPr>
            <a:r>
              <a:rPr lang="it-IT" sz="24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Includerea </a:t>
            </a:r>
            <a:r>
              <a:rPr lang="it-IT" sz="2400" b="1" u="sng" dirty="0">
                <a:latin typeface="Calibri" panose="020F0502020204030204" pitchFamily="34" charset="0"/>
                <a:cs typeface="Arial" panose="020B0604020202020204" pitchFamily="34" charset="0"/>
              </a:rPr>
              <a:t>în Planul 2016 a două noi </a:t>
            </a:r>
            <a:r>
              <a:rPr lang="it-IT" sz="24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proiecte</a:t>
            </a:r>
          </a:p>
          <a:p>
            <a:pPr marL="742950" lvl="2" indent="-342900" algn="just">
              <a:buFont typeface="Wingdings" panose="05000000000000000000" pitchFamily="2" charset="2"/>
              <a:buChar char="q"/>
            </a:pPr>
            <a:r>
              <a:rPr lang="ro-RO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Sprijin </a:t>
            </a:r>
            <a:r>
              <a:rPr lang="ro-RO" sz="2000" b="1" dirty="0">
                <a:latin typeface="Calibri" panose="020F0502020204030204" pitchFamily="34" charset="0"/>
                <a:cs typeface="Arial" panose="020B0604020202020204" pitchFamily="34" charset="0"/>
              </a:rPr>
              <a:t>pentru închiderea POSCCE 2007-2013 și pentru gestionarea POC 2014-2020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(beneficiar OI Energie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742950" lvl="2" indent="-342900" algn="just">
              <a:buFont typeface="Wingdings" panose="05000000000000000000" pitchFamily="2" charset="2"/>
              <a:buChar char="q"/>
            </a:pPr>
            <a:r>
              <a:rPr lang="vi-VN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Asistență </a:t>
            </a:r>
            <a:r>
              <a:rPr lang="vi-VN" sz="2000" b="1" dirty="0">
                <a:latin typeface="Calibri" panose="020F0502020204030204" pitchFamily="34" charset="0"/>
                <a:cs typeface="Arial" panose="020B0604020202020204" pitchFamily="34" charset="0"/>
              </a:rPr>
              <a:t>tehnică pentru asigurarea expertizei necesare închiderii POST 2007-2013 și POSM 2007-2013 </a:t>
            </a:r>
            <a:r>
              <a:rPr lang="vi-VN" sz="2000" dirty="0">
                <a:latin typeface="Calibri" panose="020F0502020204030204" pitchFamily="34" charset="0"/>
                <a:cs typeface="Arial" panose="020B0604020202020204" pitchFamily="34" charset="0"/>
              </a:rPr>
              <a:t>(beneficiar AM POS T, AM POS </a:t>
            </a:r>
            <a:r>
              <a:rPr lang="vi-VN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M)</a:t>
            </a:r>
          </a:p>
          <a:p>
            <a:pPr marL="457200" lvl="1" indent="-457200" algn="just">
              <a:buFont typeface="+mj-lt"/>
              <a:buAutoNum type="alphaUcPeriod"/>
            </a:pPr>
            <a:r>
              <a:rPr lang="ro-RO" sz="24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Revizuirea indicatorilor pentru două fișe de proiect cuprinse în Planul 2016</a:t>
            </a:r>
          </a:p>
          <a:p>
            <a:pPr marL="742950" lvl="2" indent="-342900" algn="just">
              <a:buFont typeface="Wingdings" panose="05000000000000000000" pitchFamily="2" charset="2"/>
              <a:buChar char="q"/>
            </a:pPr>
            <a:r>
              <a:rPr lang="ro-RO" sz="2000" b="1" dirty="0"/>
              <a:t>Sprijin pentru evaluarea proiectelor primite in cadrul Axei prioritare 2 (TIC)  din cadrul POC 2014-2020 </a:t>
            </a:r>
            <a:r>
              <a:rPr lang="ro-RO" sz="2000" dirty="0"/>
              <a:t>(beneficiar OI Cercetare</a:t>
            </a:r>
            <a:r>
              <a:rPr lang="ro-RO" sz="2000" dirty="0" smtClean="0"/>
              <a:t>)</a:t>
            </a:r>
            <a:endParaRPr lang="en-US" sz="2000" dirty="0" smtClean="0"/>
          </a:p>
          <a:p>
            <a:pPr marL="1200150" lvl="3" indent="-342900" algn="just">
              <a:buFont typeface="Courier New" panose="02070309020205020404" pitchFamily="49" charset="0"/>
              <a:buChar char="o"/>
            </a:pPr>
            <a:r>
              <a:rPr lang="ro-RO" sz="1800" dirty="0" smtClean="0"/>
              <a:t>Indicator </a:t>
            </a:r>
            <a:r>
              <a:rPr lang="ro-RO" sz="1800" dirty="0"/>
              <a:t>nou propus: 6S16 Proiecte a căror evaluare/ contractare/ monitorizare/ control a fost asigurată: țintă 1920;</a:t>
            </a:r>
          </a:p>
          <a:p>
            <a:pPr marL="742950" lvl="2" indent="-342900" algn="just">
              <a:buFont typeface="Wingdings" panose="05000000000000000000" pitchFamily="2" charset="2"/>
              <a:buChar char="q"/>
            </a:pPr>
            <a:r>
              <a:rPr lang="ro-RO" sz="2000" b="1" dirty="0" smtClean="0"/>
              <a:t>Dezvoltarea </a:t>
            </a:r>
            <a:r>
              <a:rPr lang="ro-RO" sz="2000" b="1" dirty="0"/>
              <a:t>continuă a competențelor personalului din cadrul OIPSI </a:t>
            </a:r>
            <a:r>
              <a:rPr lang="ro-RO" sz="2000" dirty="0"/>
              <a:t>(beneficiar </a:t>
            </a:r>
            <a:r>
              <a:rPr lang="ro-RO" sz="2000" dirty="0" smtClean="0"/>
              <a:t>OIPSI)</a:t>
            </a:r>
            <a:endParaRPr lang="en-US" sz="2000" dirty="0" smtClean="0"/>
          </a:p>
          <a:p>
            <a:pPr marL="1200150" lvl="3" indent="-342900" algn="just">
              <a:buFont typeface="Courier New" panose="02070309020205020404" pitchFamily="49" charset="0"/>
              <a:buChar char="o"/>
            </a:pPr>
            <a:r>
              <a:rPr lang="ro-RO" sz="1800" dirty="0"/>
              <a:t>Țintă nou propusă: Zile participanți la instruire – structuri de gestionare/alte structuri (nr): 960. </a:t>
            </a:r>
          </a:p>
          <a:p>
            <a:pPr marL="400050" lvl="2" indent="0" algn="just">
              <a:buNone/>
            </a:pPr>
            <a:r>
              <a:rPr lang="ro-RO" sz="1800" i="1" dirty="0" smtClean="0">
                <a:solidFill>
                  <a:schemeClr val="accent1"/>
                </a:solidFill>
              </a:rPr>
              <a:t>* Impact financiar includere proiecte: creșterea </a:t>
            </a:r>
            <a:r>
              <a:rPr lang="ro-RO" sz="1800" i="1" dirty="0">
                <a:solidFill>
                  <a:schemeClr val="accent1"/>
                </a:solidFill>
              </a:rPr>
              <a:t>cu 1% a </a:t>
            </a:r>
            <a:r>
              <a:rPr lang="en-US" sz="1800" i="1" dirty="0" err="1" smtClean="0">
                <a:solidFill>
                  <a:schemeClr val="accent1"/>
                </a:solidFill>
              </a:rPr>
              <a:t>ponderii</a:t>
            </a:r>
            <a:r>
              <a:rPr lang="en-US" sz="1800" i="1" dirty="0" smtClean="0">
                <a:solidFill>
                  <a:schemeClr val="accent1"/>
                </a:solidFill>
              </a:rPr>
              <a:t> </a:t>
            </a:r>
            <a:r>
              <a:rPr lang="en-US" sz="1800" i="1" dirty="0" err="1" smtClean="0">
                <a:solidFill>
                  <a:schemeClr val="accent1"/>
                </a:solidFill>
              </a:rPr>
              <a:t>valorii</a:t>
            </a:r>
            <a:r>
              <a:rPr lang="en-US" sz="1800" i="1" dirty="0" smtClean="0">
                <a:solidFill>
                  <a:schemeClr val="accent1"/>
                </a:solidFill>
              </a:rPr>
              <a:t> </a:t>
            </a:r>
            <a:r>
              <a:rPr lang="ro-RO" sz="1800" i="1" dirty="0" smtClean="0">
                <a:solidFill>
                  <a:schemeClr val="accent1"/>
                </a:solidFill>
              </a:rPr>
              <a:t>Planului </a:t>
            </a:r>
            <a:r>
              <a:rPr lang="ro-RO" sz="1800" i="1" dirty="0">
                <a:solidFill>
                  <a:schemeClr val="accent1"/>
                </a:solidFill>
              </a:rPr>
              <a:t>de proiecte 2015-2016 din alocarea Axei prioritare </a:t>
            </a:r>
            <a:r>
              <a:rPr lang="ro-RO" sz="1800" i="1" dirty="0" smtClean="0">
                <a:solidFill>
                  <a:schemeClr val="accent1"/>
                </a:solidFill>
              </a:rPr>
              <a:t>2</a:t>
            </a:r>
            <a:r>
              <a:rPr lang="en-US" sz="1800" i="1" dirty="0" smtClean="0">
                <a:solidFill>
                  <a:schemeClr val="accent1"/>
                </a:solidFill>
              </a:rPr>
              <a:t>, </a:t>
            </a:r>
            <a:r>
              <a:rPr lang="ro-RO" sz="1800" i="1" dirty="0" smtClean="0">
                <a:solidFill>
                  <a:schemeClr val="accent1"/>
                </a:solidFill>
              </a:rPr>
              <a:t>respectiv </a:t>
            </a:r>
            <a:r>
              <a:rPr lang="ro-RO" sz="1800" i="1" dirty="0">
                <a:solidFill>
                  <a:schemeClr val="accent1"/>
                </a:solidFill>
              </a:rPr>
              <a:t>cu 0,07% </a:t>
            </a:r>
            <a:r>
              <a:rPr lang="ro-RO" sz="1800" i="1" dirty="0" smtClean="0">
                <a:solidFill>
                  <a:schemeClr val="accent1"/>
                </a:solidFill>
              </a:rPr>
              <a:t>din </a:t>
            </a:r>
            <a:r>
              <a:rPr lang="ro-RO" sz="1800" i="1" dirty="0">
                <a:solidFill>
                  <a:schemeClr val="accent1"/>
                </a:solidFill>
              </a:rPr>
              <a:t>alocarea </a:t>
            </a:r>
            <a:r>
              <a:rPr lang="en-US" sz="1800" i="1" dirty="0" smtClean="0">
                <a:solidFill>
                  <a:schemeClr val="accent1"/>
                </a:solidFill>
              </a:rPr>
              <a:t>total</a:t>
            </a:r>
            <a:r>
              <a:rPr lang="ro-RO" sz="1800" i="1" dirty="0" smtClean="0">
                <a:solidFill>
                  <a:schemeClr val="accent1"/>
                </a:solidFill>
              </a:rPr>
              <a:t>ă a POAT.</a:t>
            </a:r>
            <a:endParaRPr lang="ro-RO" sz="1800" b="1" i="1" dirty="0" smtClean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69269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o-RO" sz="2500" dirty="0" smtClean="0">
                <a:latin typeface="Calibri" panose="020F0502020204030204" pitchFamily="34" charset="0"/>
              </a:rPr>
              <a:t/>
            </a:r>
            <a:br>
              <a:rPr lang="ro-RO" sz="2500" dirty="0" smtClean="0">
                <a:latin typeface="Calibri" panose="020F0502020204030204" pitchFamily="34" charset="0"/>
              </a:rPr>
            </a:br>
            <a:r>
              <a:rPr lang="ro-RO" sz="2800" kern="1200" dirty="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+mj-cs"/>
              </a:rPr>
              <a:t>Stadiul implementării la 30 aprilie 2016 </a:t>
            </a:r>
            <a:r>
              <a:rPr lang="ro-RO" sz="2500" b="1" kern="12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lang="ro-RO" sz="2500" b="1" kern="12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endParaRPr lang="ro-RO" sz="2500" b="1" kern="1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136904" cy="5688632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ro-RO" sz="2400" b="1" dirty="0" smtClean="0"/>
              <a:t>Axa </a:t>
            </a:r>
            <a:r>
              <a:rPr lang="ro-RO" sz="2400" b="1" dirty="0"/>
              <a:t>prioritară </a:t>
            </a:r>
            <a:r>
              <a:rPr lang="ro-RO" sz="2400" b="1" dirty="0" smtClean="0"/>
              <a:t>1</a:t>
            </a:r>
            <a:r>
              <a:rPr lang="ro-RO" sz="2400" dirty="0" smtClean="0"/>
              <a:t>: Din cele 14 proiecte cuprinse în Plan:</a:t>
            </a:r>
          </a:p>
          <a:p>
            <a:pPr marL="342900" lvl="1" indent="-342900" algn="just"/>
            <a:r>
              <a:rPr lang="ro-RO" sz="2400" dirty="0" smtClean="0"/>
              <a:t>au fost depuse 4 proiecte (beneficiari: MCSI</a:t>
            </a:r>
            <a:r>
              <a:rPr lang="ro-RO" sz="2400" dirty="0"/>
              <a:t>, </a:t>
            </a:r>
            <a:r>
              <a:rPr lang="ro-RO" sz="2400" dirty="0" smtClean="0"/>
              <a:t>MAI, ANFP și UCPIIS din cadrul MFE), în valoare </a:t>
            </a:r>
            <a:r>
              <a:rPr lang="ro-RO" sz="2400" dirty="0"/>
              <a:t>totală </a:t>
            </a:r>
            <a:r>
              <a:rPr lang="ro-RO" sz="2400" dirty="0" smtClean="0"/>
              <a:t>de 15.325.412 lei. Toate aceste proiecte au </a:t>
            </a:r>
            <a:r>
              <a:rPr lang="ro-RO" sz="2400" dirty="0"/>
              <a:t>fost </a:t>
            </a:r>
            <a:r>
              <a:rPr lang="ro-RO" sz="2400" dirty="0" smtClean="0"/>
              <a:t>aprobate, aflându-se </a:t>
            </a:r>
            <a:r>
              <a:rPr lang="ro-RO" sz="2400" dirty="0"/>
              <a:t>în etapa de </a:t>
            </a:r>
            <a:r>
              <a:rPr lang="ro-RO" sz="2400" dirty="0" smtClean="0"/>
              <a:t>contractare, indicatorii propuși în cadrul acestora urmând a contribui la atingerea țintelor, astfel: </a:t>
            </a:r>
          </a:p>
          <a:p>
            <a:pPr marL="895350" lvl="1" indent="0" algn="just">
              <a:buFont typeface="Wingdings" panose="05000000000000000000" pitchFamily="2" charset="2"/>
              <a:buChar char="ü"/>
            </a:pPr>
            <a:r>
              <a:rPr lang="it-IT" sz="2400" i="1" dirty="0" smtClean="0"/>
              <a:t>Zile </a:t>
            </a:r>
            <a:r>
              <a:rPr lang="it-IT" sz="2400" i="1" dirty="0"/>
              <a:t>participanți la instruire – </a:t>
            </a:r>
            <a:r>
              <a:rPr lang="it-IT" sz="2400" i="1" dirty="0" smtClean="0"/>
              <a:t>beneficiari:</a:t>
            </a:r>
            <a:r>
              <a:rPr lang="ro-RO" sz="2400" i="1" dirty="0" smtClean="0"/>
              <a:t> </a:t>
            </a:r>
            <a:r>
              <a:rPr lang="ro-RO" sz="2400" b="1" dirty="0" smtClean="0">
                <a:solidFill>
                  <a:srgbClr val="0070C0"/>
                </a:solidFill>
              </a:rPr>
              <a:t>29,6</a:t>
            </a:r>
            <a:r>
              <a:rPr lang="ro-RO" sz="2400" b="1" dirty="0">
                <a:solidFill>
                  <a:srgbClr val="0070C0"/>
                </a:solidFill>
              </a:rPr>
              <a:t>%</a:t>
            </a:r>
            <a:r>
              <a:rPr lang="ro-RO" sz="2400" dirty="0"/>
              <a:t>, </a:t>
            </a:r>
            <a:endParaRPr lang="ro-RO" sz="2400" dirty="0" smtClean="0"/>
          </a:p>
          <a:p>
            <a:pPr marL="895350" lvl="1" indent="0" algn="just">
              <a:buFont typeface="Wingdings" panose="05000000000000000000" pitchFamily="2" charset="2"/>
              <a:buChar char="ü"/>
            </a:pPr>
            <a:r>
              <a:rPr lang="ro-RO" sz="2400" i="1" dirty="0" smtClean="0"/>
              <a:t>Aplicații </a:t>
            </a:r>
            <a:r>
              <a:rPr lang="ro-RO" sz="2400" i="1" dirty="0"/>
              <a:t>de finanțare pentru proiecte de infrastructură finanțate din POIM și POC a căror dezvoltare a fost sprijinită din </a:t>
            </a:r>
            <a:r>
              <a:rPr lang="ro-RO" sz="2400" i="1" dirty="0" smtClean="0"/>
              <a:t>POAT</a:t>
            </a:r>
            <a:r>
              <a:rPr lang="en-US" sz="2400" i="1" dirty="0" smtClean="0"/>
              <a:t>:</a:t>
            </a:r>
            <a:r>
              <a:rPr lang="ro-RO" sz="2400" i="1" dirty="0" smtClean="0"/>
              <a:t> </a:t>
            </a:r>
            <a:r>
              <a:rPr lang="ro-RO" sz="2400" b="1" dirty="0">
                <a:solidFill>
                  <a:srgbClr val="0070C0"/>
                </a:solidFill>
              </a:rPr>
              <a:t>62,5%</a:t>
            </a:r>
          </a:p>
          <a:p>
            <a:pPr marL="895350" lvl="1" indent="0" algn="just">
              <a:buFont typeface="Wingdings" panose="05000000000000000000" pitchFamily="2" charset="2"/>
              <a:buChar char="ü"/>
            </a:pPr>
            <a:r>
              <a:rPr lang="ro-RO" sz="2400" i="1" dirty="0" smtClean="0"/>
              <a:t>Ca</a:t>
            </a:r>
            <a:r>
              <a:rPr lang="it-IT" sz="2400" i="1" dirty="0" smtClean="0"/>
              <a:t>mpanii organizate: </a:t>
            </a:r>
            <a:r>
              <a:rPr lang="ro-RO" sz="2400" b="1" dirty="0">
                <a:solidFill>
                  <a:srgbClr val="0070C0"/>
                </a:solidFill>
              </a:rPr>
              <a:t>66,67%</a:t>
            </a:r>
          </a:p>
          <a:p>
            <a:pPr marL="895350" lvl="1" indent="0" algn="just">
              <a:buFont typeface="Wingdings" panose="05000000000000000000" pitchFamily="2" charset="2"/>
              <a:buChar char="ü"/>
            </a:pPr>
            <a:r>
              <a:rPr lang="it-IT" sz="2400" i="1" dirty="0" smtClean="0"/>
              <a:t>Materiale </a:t>
            </a:r>
            <a:r>
              <a:rPr lang="it-IT" sz="2400" i="1" dirty="0"/>
              <a:t>de informare și publicitate </a:t>
            </a:r>
            <a:r>
              <a:rPr lang="it-IT" sz="2400" i="1" dirty="0" smtClean="0"/>
              <a:t>elaborate:</a:t>
            </a:r>
            <a:r>
              <a:rPr lang="ro-RO" sz="2400" i="1" dirty="0" smtClean="0"/>
              <a:t> </a:t>
            </a:r>
            <a:r>
              <a:rPr lang="ro-RO" sz="2400" b="1" dirty="0">
                <a:solidFill>
                  <a:srgbClr val="0070C0"/>
                </a:solidFill>
              </a:rPr>
              <a:t>73,33%</a:t>
            </a:r>
          </a:p>
          <a:p>
            <a:pPr marL="0" lvl="1" indent="0" algn="just">
              <a:buNone/>
            </a:pPr>
            <a:endParaRPr lang="ro-RO" sz="2400" b="1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1052736"/>
          </a:xfrm>
        </p:spPr>
        <p:txBody>
          <a:bodyPr>
            <a:noAutofit/>
          </a:bodyPr>
          <a:lstStyle/>
          <a:p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Stadiul implementării la 30 aprilie 2016 </a:t>
            </a:r>
            <a:b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endParaRPr lang="ro-RO" sz="28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976664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ro-RO" sz="2400" b="1" dirty="0">
                <a:latin typeface="Calibri" panose="020F0502020204030204" pitchFamily="34" charset="0"/>
              </a:rPr>
              <a:t>Axa prioritară </a:t>
            </a:r>
            <a:r>
              <a:rPr lang="ro-RO" sz="2400" b="1" dirty="0" smtClean="0">
                <a:latin typeface="Calibri" panose="020F0502020204030204" pitchFamily="34" charset="0"/>
              </a:rPr>
              <a:t>2</a:t>
            </a:r>
            <a:r>
              <a:rPr lang="ro-RO" sz="2400" dirty="0" smtClean="0"/>
              <a:t>: </a:t>
            </a:r>
            <a:r>
              <a:rPr lang="ro-RO" sz="2400" dirty="0"/>
              <a:t>Din cele </a:t>
            </a:r>
            <a:r>
              <a:rPr lang="ro-RO" sz="2400" dirty="0" smtClean="0"/>
              <a:t>35 proiecte </a:t>
            </a:r>
            <a:r>
              <a:rPr lang="ro-RO" sz="2400" dirty="0"/>
              <a:t>cuprinse în </a:t>
            </a:r>
            <a:r>
              <a:rPr lang="ro-RO" sz="2400" dirty="0" smtClean="0"/>
              <a:t>Plan, 11 proiecte</a:t>
            </a:r>
            <a:r>
              <a:rPr lang="ro-RO" sz="2400" dirty="0"/>
              <a:t> </a:t>
            </a:r>
            <a:r>
              <a:rPr lang="ro-RO" sz="2400" dirty="0" smtClean="0"/>
              <a:t>primite în valoare totală de 68.594.075,20 lei, </a:t>
            </a:r>
            <a:r>
              <a:rPr lang="en-US" sz="2400" dirty="0" smtClean="0"/>
              <a:t>din care 1 </a:t>
            </a:r>
            <a:r>
              <a:rPr lang="en-US" sz="2400" dirty="0" err="1" smtClean="0"/>
              <a:t>proiect</a:t>
            </a:r>
            <a:r>
              <a:rPr lang="en-US" sz="2400" dirty="0" smtClean="0"/>
              <a:t> </a:t>
            </a:r>
            <a:r>
              <a:rPr lang="en-US" sz="2400" dirty="0" err="1" smtClean="0"/>
              <a:t>respins</a:t>
            </a:r>
            <a:r>
              <a:rPr lang="en-US" sz="2400" dirty="0" smtClean="0"/>
              <a:t> </a:t>
            </a:r>
            <a:r>
              <a:rPr lang="ro-RO" sz="2400" dirty="0" smtClean="0"/>
              <a:t>și 10 în curs de evaluare.</a:t>
            </a:r>
          </a:p>
          <a:p>
            <a:pPr marL="0" lvl="1" indent="0" algn="just">
              <a:buNone/>
            </a:pPr>
            <a:r>
              <a:rPr lang="ro-RO" sz="2400" dirty="0" smtClean="0"/>
              <a:t>Beneficiari: ADR Vest, ADR Nord-Vest, DGAPE </a:t>
            </a:r>
            <a:r>
              <a:rPr lang="ro-RO" sz="2400" dirty="0"/>
              <a:t>și </a:t>
            </a:r>
            <a:r>
              <a:rPr lang="ro-RO" sz="2400" dirty="0" smtClean="0"/>
              <a:t>DMCIP din cadrul MFE, MCSI în calitate de OIPSI, ANCSI, Autoritatea de Audit.</a:t>
            </a:r>
            <a:endParaRPr lang="en-US" sz="2400" dirty="0"/>
          </a:p>
          <a:p>
            <a:pPr marL="0" lvl="1" indent="0" algn="just">
              <a:buNone/>
            </a:pPr>
            <a:r>
              <a:rPr lang="ro-RO" sz="2400" dirty="0"/>
              <a:t>Indicatorii propuși la nivelul acestor proiecte vor contribui la atingerea țintelor, astfel: </a:t>
            </a: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r>
              <a:rPr lang="ro-RO" sz="2400" i="1" dirty="0"/>
              <a:t>Proiecte a căror evaluare/contractare/ monitorizare/control a fost </a:t>
            </a:r>
            <a:r>
              <a:rPr lang="ro-RO" sz="2400" i="1" dirty="0" smtClean="0"/>
              <a:t>asigurată: </a:t>
            </a:r>
            <a:r>
              <a:rPr lang="ro-RO" sz="2400" b="1" dirty="0">
                <a:solidFill>
                  <a:srgbClr val="0070C0"/>
                </a:solidFill>
              </a:rPr>
              <a:t>122%</a:t>
            </a: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r>
              <a:rPr lang="ro-RO" sz="2400" i="1" dirty="0"/>
              <a:t>Structuri de coordonare/ gestionare/control FESI ale căror logistică și funcționare a fost sprijinită anual, inclusiv echipamente și licențe pentru funcționarea SMIS </a:t>
            </a:r>
            <a:r>
              <a:rPr lang="ro-RO" sz="2400" i="1" dirty="0" smtClean="0"/>
              <a:t>2014+:  </a:t>
            </a:r>
            <a:r>
              <a:rPr lang="ro-RO" sz="2400" b="1" dirty="0">
                <a:solidFill>
                  <a:srgbClr val="0070C0"/>
                </a:solidFill>
              </a:rPr>
              <a:t>15%</a:t>
            </a: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r>
              <a:rPr lang="ro-RO" sz="2400" i="1" dirty="0" smtClean="0"/>
              <a:t>Evaluări și </a:t>
            </a:r>
            <a:r>
              <a:rPr lang="ro-RO" sz="2400" i="1" dirty="0"/>
              <a:t>studii </a:t>
            </a:r>
            <a:r>
              <a:rPr lang="ro-RO" sz="2400" i="1" dirty="0" smtClean="0"/>
              <a:t>elaborate: </a:t>
            </a:r>
            <a:r>
              <a:rPr lang="ro-RO" sz="2400" b="1" dirty="0">
                <a:solidFill>
                  <a:srgbClr val="0070C0"/>
                </a:solidFill>
              </a:rPr>
              <a:t>15%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lvl="1" indent="0" algn="just">
              <a:buNone/>
            </a:pPr>
            <a:endParaRPr lang="ro-RO" sz="2000" dirty="0" smtClean="0"/>
          </a:p>
        </p:txBody>
      </p:sp>
    </p:spTree>
    <p:extLst>
      <p:ext uri="{BB962C8B-B14F-4D97-AF65-F5344CB8AC3E}">
        <p14:creationId xmlns:p14="http://schemas.microsoft.com/office/powerpoint/2010/main" val="26859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1052736"/>
          </a:xfrm>
        </p:spPr>
        <p:txBody>
          <a:bodyPr>
            <a:noAutofit/>
          </a:bodyPr>
          <a:lstStyle/>
          <a:p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Stadiul implementării la 30 aprilie 2016 </a:t>
            </a:r>
            <a:b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endParaRPr lang="ro-RO" sz="28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560840" cy="4392488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endParaRPr lang="ro-RO" sz="2000" dirty="0" smtClean="0"/>
          </a:p>
          <a:p>
            <a:pPr marL="0" lvl="1" indent="0" algn="just">
              <a:buNone/>
            </a:pPr>
            <a:r>
              <a:rPr lang="ro-RO" sz="2400" b="1" dirty="0" smtClean="0">
                <a:latin typeface="Calibri" panose="020F0502020204030204" pitchFamily="34" charset="0"/>
              </a:rPr>
              <a:t>Axa </a:t>
            </a:r>
            <a:r>
              <a:rPr lang="ro-RO" sz="2400" b="1" dirty="0">
                <a:latin typeface="Calibri" panose="020F0502020204030204" pitchFamily="34" charset="0"/>
              </a:rPr>
              <a:t>prioritară </a:t>
            </a:r>
            <a:r>
              <a:rPr lang="ro-RO" sz="2400" b="1" dirty="0" smtClean="0">
                <a:latin typeface="Calibri" panose="020F0502020204030204" pitchFamily="34" charset="0"/>
              </a:rPr>
              <a:t>3: </a:t>
            </a:r>
            <a:r>
              <a:rPr lang="ro-RO" sz="2400" dirty="0"/>
              <a:t>Din cele </a:t>
            </a:r>
            <a:r>
              <a:rPr lang="ro-RO" sz="2400" dirty="0" smtClean="0"/>
              <a:t>17 </a:t>
            </a:r>
            <a:r>
              <a:rPr lang="ro-RO" sz="2400" dirty="0"/>
              <a:t>proiecte cuprinse în </a:t>
            </a:r>
            <a:r>
              <a:rPr lang="ro-RO" sz="2400" dirty="0" smtClean="0"/>
              <a:t>Plan, </a:t>
            </a:r>
            <a:r>
              <a:rPr lang="ro-RO" sz="2400" dirty="0" smtClean="0">
                <a:latin typeface="Calibri" panose="020F0502020204030204" pitchFamily="34" charset="0"/>
              </a:rPr>
              <a:t>a</a:t>
            </a:r>
            <a:r>
              <a:rPr lang="ro-RO" sz="2400" dirty="0" smtClean="0"/>
              <a:t>u </a:t>
            </a:r>
            <a:r>
              <a:rPr lang="ro-RO" sz="2400" dirty="0"/>
              <a:t>fost primite 4 </a:t>
            </a:r>
            <a:r>
              <a:rPr lang="ro-RO" sz="2400" dirty="0" smtClean="0"/>
              <a:t>proiecte în valoare totală </a:t>
            </a:r>
            <a:r>
              <a:rPr lang="ro-RO" sz="2400" dirty="0"/>
              <a:t>de </a:t>
            </a:r>
            <a:r>
              <a:rPr lang="ro-RO" sz="2400" dirty="0" smtClean="0"/>
              <a:t>9.361.184,84 lei.</a:t>
            </a:r>
          </a:p>
          <a:p>
            <a:pPr marL="0" lvl="1" indent="0" algn="just">
              <a:buNone/>
            </a:pPr>
            <a:r>
              <a:rPr lang="ro-RO" sz="2400" dirty="0" smtClean="0"/>
              <a:t>Beneficiari: MMAP</a:t>
            </a:r>
            <a:r>
              <a:rPr lang="ro-RO" sz="2400" dirty="0"/>
              <a:t>, </a:t>
            </a:r>
            <a:r>
              <a:rPr lang="ro-RO" sz="2400" dirty="0" smtClean="0"/>
              <a:t>ACP, </a:t>
            </a:r>
            <a:r>
              <a:rPr lang="ro-RO" sz="2400" dirty="0"/>
              <a:t>Autoritatea de Audit </a:t>
            </a:r>
            <a:r>
              <a:rPr lang="ro-RO" sz="2400" dirty="0" smtClean="0"/>
              <a:t>și MCSI </a:t>
            </a:r>
            <a:r>
              <a:rPr lang="ro-RO" sz="2400" dirty="0"/>
              <a:t>în calitate de </a:t>
            </a:r>
            <a:r>
              <a:rPr lang="fr-FR" sz="2400" dirty="0" smtClean="0"/>
              <a:t>OIPSI</a:t>
            </a:r>
            <a:r>
              <a:rPr lang="ro-RO" sz="2400" dirty="0" smtClean="0"/>
              <a:t>, din care 1 proiect se află în contractare și 3 în curs de evaluare. </a:t>
            </a:r>
          </a:p>
          <a:p>
            <a:pPr marL="0" lvl="1" indent="0" algn="just">
              <a:buNone/>
            </a:pPr>
            <a:r>
              <a:rPr lang="ro-RO" sz="2400" dirty="0" smtClean="0"/>
              <a:t>Aceste proiecte vor contribui la atingerea țintei indicatorului </a:t>
            </a:r>
            <a:r>
              <a:rPr lang="ro-RO" sz="2400" i="1" dirty="0" smtClean="0"/>
              <a:t>Zile </a:t>
            </a:r>
            <a:r>
              <a:rPr lang="ro-RO" sz="2400" i="1" dirty="0"/>
              <a:t>participanți la instruire – structuri de gestionare/alte </a:t>
            </a:r>
            <a:r>
              <a:rPr lang="ro-RO" sz="2400" i="1" dirty="0" smtClean="0"/>
              <a:t>structuri,</a:t>
            </a:r>
            <a:r>
              <a:rPr lang="ro-RO" sz="2400" dirty="0" smtClean="0"/>
              <a:t> în proporție de</a:t>
            </a:r>
            <a:r>
              <a:rPr lang="ro-RO" sz="2400" i="1" dirty="0" smtClean="0"/>
              <a:t> </a:t>
            </a:r>
            <a:r>
              <a:rPr lang="ro-RO" sz="2400" b="1" dirty="0">
                <a:solidFill>
                  <a:srgbClr val="0070C0"/>
                </a:solidFill>
              </a:rPr>
              <a:t>26</a:t>
            </a:r>
            <a:r>
              <a:rPr lang="ro-RO" sz="2400" b="1" dirty="0" smtClean="0">
                <a:solidFill>
                  <a:srgbClr val="0070C0"/>
                </a:solidFill>
              </a:rPr>
              <a:t>%</a:t>
            </a:r>
            <a:r>
              <a:rPr lang="ro-RO" sz="2400" dirty="0" smtClean="0"/>
              <a:t>.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30868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Alte activități derulate în perioada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/>
            </a:r>
            <a:b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31.10.2015-30.04.2016</a:t>
            </a:r>
            <a:endParaRPr lang="ro-RO" sz="28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616624"/>
          </a:xfrm>
        </p:spPr>
        <p:txBody>
          <a:bodyPr>
            <a:noAutofit/>
          </a:bodyPr>
          <a:lstStyle/>
          <a:p>
            <a:pPr algn="just"/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Modificarea Ghidului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Solicitantului pentru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POAT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2014-2020 (OMFE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nr. 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575/25.04.2016), după cum urmează:</a:t>
            </a:r>
          </a:p>
          <a:p>
            <a:pPr lvl="1" algn="just"/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în cadrul Acțiunii 2.1.1 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 fost adăugat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ca solicitant 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eligibil MFE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prin AM POS CCE, AM POS Transport și AM POS 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Mediu; </a:t>
            </a:r>
          </a:p>
          <a:p>
            <a:pPr lvl="1" algn="just"/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u fost modificate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formatele de contract și decizie de finanțare în vederea armonizării cu MDRAP și 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MADR;</a:t>
            </a:r>
            <a:endParaRPr lang="ro-RO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în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contextul în care aplicația </a:t>
            </a:r>
            <a:r>
              <a:rPr lang="ro-RO" sz="2000" dirty="0" err="1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 2014 a fost dezvoltată având în vedere un mecanism de calcul al cofinanțării din fondurile UE cât mai apropiat de modul de calcul din planul financiar al programelor, 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 fost necesară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modificarea bugetului proiectelor aprobate pe surse de finanțare, astfel încât să fie permisă introducerea ulterioară a acestora în </a:t>
            </a:r>
            <a:r>
              <a:rPr lang="ro-RO" sz="2000" dirty="0" err="1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 2014. </a:t>
            </a:r>
          </a:p>
          <a:p>
            <a:pPr marL="400050" algn="just"/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Testare MySMIS 2014 – modulele Definire apel și Depunere cerere de finanțare</a:t>
            </a:r>
          </a:p>
          <a:p>
            <a:pPr marL="400050" algn="just"/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Revizuirea procedurilor și a Ghidului Solicitantului atât ca structură, cât și pentru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a permite 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depunerea proiectelor prin </a:t>
            </a:r>
            <a:r>
              <a:rPr lang="ro-RO" sz="20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2014 –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n derulare</a:t>
            </a:r>
            <a:endParaRPr lang="en-US" sz="2000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ro-RO" sz="2200" dirty="0">
              <a:solidFill>
                <a:schemeClr val="accent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Etape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planificate</a:t>
            </a:r>
            <a:b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pentru </a:t>
            </a:r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implementarea Planului de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proiecte (I) </a:t>
            </a:r>
            <a:endParaRPr lang="ro-RO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48472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ro-RO" sz="24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Modificarea Ghidului Solicitantului</a:t>
            </a:r>
            <a:endParaRPr lang="ro-RO" sz="24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400" dirty="0">
                <a:latin typeface="Calibri" panose="020F0502020204030204" pitchFamily="34" charset="0"/>
                <a:cs typeface="Arial" panose="020B0604020202020204" pitchFamily="34" charset="0"/>
              </a:rPr>
              <a:t>Finalizare și aprobare Ghidului Solicitantului – condiții specifice de accesare a fondurilor din POAT 2014-2020, care va include printre modificări și depunerea proiectelor prin </a:t>
            </a:r>
            <a:r>
              <a:rPr lang="ro-RO" sz="2400" dirty="0" err="1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4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2014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– iunie 2016</a:t>
            </a:r>
            <a:endParaRPr lang="ro-RO" sz="2400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400" dirty="0">
                <a:latin typeface="Calibri" panose="020F0502020204030204" pitchFamily="34" charset="0"/>
                <a:cs typeface="Arial" panose="020B0604020202020204" pitchFamily="34" charset="0"/>
              </a:rPr>
              <a:t>Definirea și validarea apelurilor în </a:t>
            </a:r>
            <a:r>
              <a:rPr lang="ro-RO" sz="2400" dirty="0" err="1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400" dirty="0">
                <a:latin typeface="Calibri" panose="020F0502020204030204" pitchFamily="34" charset="0"/>
                <a:cs typeface="Arial" panose="020B0604020202020204" pitchFamily="34" charset="0"/>
              </a:rPr>
              <a:t> 2014 – câte un apel pentru fiecare Axă 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prioritară </a:t>
            </a:r>
            <a:r>
              <a:rPr lang="ro-RO" sz="2400" i="1" dirty="0">
                <a:latin typeface="Calibri" panose="020F0502020204030204" pitchFamily="34" charset="0"/>
                <a:cs typeface="Arial" panose="020B0604020202020204" pitchFamily="34" charset="0"/>
              </a:rPr>
              <a:t>– iunie 2016</a:t>
            </a: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Finalizarea </a:t>
            </a:r>
            <a:r>
              <a:rPr lang="ro-RO" sz="2400" dirty="0">
                <a:latin typeface="Calibri" panose="020F0502020204030204" pitchFamily="34" charset="0"/>
                <a:cs typeface="Arial" panose="020B0604020202020204" pitchFamily="34" charset="0"/>
              </a:rPr>
              <a:t>procedurii de evaluare ca urmare a schimbării modului de depunere a proiectelor (din format hârtie, la depunere prin MySMIS 2014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) –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etapa care depinde de finalizarea modulului Evaluare și Selecție din </a:t>
            </a:r>
            <a:r>
              <a:rPr lang="ro-RO" sz="2400" i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 2014</a:t>
            </a:r>
            <a:endParaRPr lang="ro-RO" sz="2400" i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1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720080"/>
          </a:xfrm>
        </p:spPr>
        <p:txBody>
          <a:bodyPr>
            <a:noAutofit/>
          </a:bodyPr>
          <a:lstStyle/>
          <a:p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Etape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planificate</a:t>
            </a:r>
            <a:b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pentru </a:t>
            </a:r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implementarea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Planului </a:t>
            </a:r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de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proiecte (II) </a:t>
            </a:r>
            <a:endParaRPr lang="ro-RO" sz="28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88632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ro-RO" sz="24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Pregătirea cererilor de finanțare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Acordarea de </a:t>
            </a:r>
            <a:r>
              <a:rPr lang="ro-RO" sz="2400" b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helpdesk</a:t>
            </a: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beneficiarilor </a:t>
            </a:r>
            <a:r>
              <a:rPr lang="vi-VN" sz="2400" b="1" dirty="0">
                <a:latin typeface="Calibri" panose="020F0502020204030204" pitchFamily="34" charset="0"/>
                <a:cs typeface="Arial" panose="020B0604020202020204" pitchFamily="34" charset="0"/>
              </a:rPr>
              <a:t>în </a:t>
            </a:r>
            <a:r>
              <a:rPr lang="vi-VN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elaborarea </a:t>
            </a:r>
            <a:r>
              <a:rPr lang="vi-VN" sz="2400" b="1" dirty="0">
                <a:latin typeface="Calibri" panose="020F0502020204030204" pitchFamily="34" charset="0"/>
                <a:cs typeface="Arial" panose="020B0604020202020204" pitchFamily="34" charset="0"/>
              </a:rPr>
              <a:t>cererilor de </a:t>
            </a:r>
            <a:r>
              <a:rPr lang="vi-VN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finanțare</a:t>
            </a: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și organizarea de întâlniri bilaterale cu beneficiarii care întâmpină dificultăți în redactarea proiectelor –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acest sprijin a fost asigurat în perioada ianuarie – aprilie și va fi continuat pe tot parcursul anului 2016</a:t>
            </a:r>
            <a:endParaRPr lang="vi-VN" sz="2400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Sprijinirea </a:t>
            </a:r>
            <a:r>
              <a:rPr lang="vi-VN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beneficiarilor </a:t>
            </a:r>
            <a:r>
              <a:rPr lang="vi-VN" sz="2400" b="1" dirty="0">
                <a:latin typeface="Calibri" panose="020F0502020204030204" pitchFamily="34" charset="0"/>
                <a:cs typeface="Arial" panose="020B0604020202020204" pitchFamily="34" charset="0"/>
              </a:rPr>
              <a:t>POAT </a:t>
            </a: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privind utilizarea </a:t>
            </a:r>
            <a:r>
              <a:rPr lang="ro-RO" sz="2400" b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2014 </a:t>
            </a:r>
            <a:r>
              <a:rPr lang="ro-RO" sz="24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- a fost asigurat </a:t>
            </a:r>
            <a:r>
              <a:rPr lang="ro-RO" sz="24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helpdesk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 în perioada de testare și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va fi acordat sprijin permanent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 pentru solicitanți în utilizarea aplicației. Totodată, după lansarea apelurilor în </a:t>
            </a:r>
            <a:r>
              <a:rPr lang="ro-RO" sz="24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 2014, AM POAT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va organiza un seminar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 pentru familiarizarea beneficiarilor cu modulul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Cereri de finanțare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Monitorizarea </a:t>
            </a:r>
            <a:r>
              <a:rPr lang="ro-RO" sz="2400" b="1" dirty="0">
                <a:latin typeface="Calibri" panose="020F0502020204030204" pitchFamily="34" charset="0"/>
                <a:cs typeface="Arial" panose="020B0604020202020204" pitchFamily="34" charset="0"/>
              </a:rPr>
              <a:t>depunerii proiectelor</a:t>
            </a:r>
            <a:r>
              <a:rPr lang="ro-RO" sz="2400" dirty="0">
                <a:latin typeface="Calibri" panose="020F0502020204030204" pitchFamily="34" charset="0"/>
                <a:cs typeface="Arial" panose="020B0604020202020204" pitchFamily="34" charset="0"/>
              </a:rPr>
              <a:t> conform Planului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o-RO" sz="2400" i="1" dirty="0">
                <a:latin typeface="Calibri" panose="020F0502020204030204" pitchFamily="34" charset="0"/>
                <a:cs typeface="Arial" panose="020B0604020202020204" pitchFamily="34" charset="0"/>
              </a:rPr>
              <a:t>pe tot parcursul anului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vi-VN" sz="2000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endParaRPr lang="ro-RO" sz="2400" b="1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8" y="260648"/>
            <a:ext cx="8856984" cy="792088"/>
          </a:xfrm>
        </p:spPr>
        <p:txBody>
          <a:bodyPr>
            <a:noAutofit/>
          </a:bodyPr>
          <a:lstStyle/>
          <a:p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Etape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planificate</a:t>
            </a:r>
            <a:b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pentru </a:t>
            </a:r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implementarea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Planului de proiecte (III) </a:t>
            </a:r>
            <a:endParaRPr lang="ro-RO" sz="28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896544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ro-RO" sz="24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Primirea, evaluarea și contractarea cererilor de finanțare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Primirea cererilor de finanțare prin MySMIS 2014 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pentru proiectele prevăzute în plan, </a:t>
            </a:r>
            <a:r>
              <a:rPr lang="ro-RO" sz="2400" i="1" dirty="0">
                <a:latin typeface="Calibri" panose="020F0502020204030204" pitchFamily="34" charset="0"/>
                <a:cs typeface="Arial" panose="020B0604020202020204" pitchFamily="34" charset="0"/>
              </a:rPr>
              <a:t>– pe tot parcursul anului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2016</a:t>
            </a:r>
            <a:r>
              <a:rPr lang="ro-RO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AP 1 – 10 proiecte, în valoare de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99,3 mil. lei</a:t>
            </a:r>
            <a:endParaRPr lang="ro-RO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AP 2 –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27 proiecte, în valoare de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182,5 mil. lei</a:t>
            </a:r>
            <a:endParaRPr lang="ro-RO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AP 3 – </a:t>
            </a: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13 proiecte, în valoare de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375,7 mil. lei</a:t>
            </a:r>
            <a:endParaRPr lang="ro-RO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r>
              <a:rPr lang="ro-RO" sz="16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NOTĂ: Proiectele pentru care cererile de finanțare nu sunt depuse până cel târziu 31.12.2016, nu se reportează în planul 2017, iar fișele trebuie redepuse dacă se menține nevoia de AT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Evaluarea cererilor de finanțare </a:t>
            </a:r>
            <a:r>
              <a:rPr lang="ro-RO" sz="2400" i="1" dirty="0">
                <a:latin typeface="Calibri" panose="020F0502020204030204" pitchFamily="34" charset="0"/>
                <a:cs typeface="Arial" panose="020B0604020202020204" pitchFamily="34" charset="0"/>
              </a:rPr>
              <a:t>– pe tot parcursul anului 2016</a:t>
            </a:r>
            <a:endParaRPr lang="vi-VN" sz="2000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Semnarea contractelor/deciziilor de finanțare </a:t>
            </a:r>
            <a:r>
              <a:rPr lang="ro-RO" sz="24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o-RO" sz="2400" i="1" dirty="0">
                <a:latin typeface="Calibri" panose="020F0502020204030204" pitchFamily="34" charset="0"/>
                <a:cs typeface="Arial" panose="020B0604020202020204" pitchFamily="34" charset="0"/>
              </a:rPr>
              <a:t>pe tot parcursul anului 2016</a:t>
            </a:r>
            <a:endParaRPr lang="vi-VN" sz="2400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endParaRPr lang="vi-VN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endParaRPr lang="ro-RO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endParaRPr lang="ro-RO" sz="2400" b="1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792088"/>
          </a:xfrm>
        </p:spPr>
        <p:txBody>
          <a:bodyPr>
            <a:noAutofit/>
          </a:bodyPr>
          <a:lstStyle/>
          <a:p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Etape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planificate</a:t>
            </a:r>
            <a:b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pentru </a:t>
            </a:r>
            <a:r>
              <a:rPr lang="ro-RO" sz="2800" dirty="0">
                <a:solidFill>
                  <a:srgbClr val="00B0F0"/>
                </a:solidFill>
                <a:latin typeface="Calibri" panose="020F0502020204030204" pitchFamily="34" charset="0"/>
              </a:rPr>
              <a:t>implementarea </a:t>
            </a:r>
            <a:r>
              <a:rPr lang="ro-RO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Planului de proiecte (IV)</a:t>
            </a:r>
            <a:endParaRPr lang="ro-RO" sz="28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7848872" cy="5860032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endParaRPr lang="vi-VN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endParaRPr lang="vi-VN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endParaRPr lang="ro-RO" sz="2400" b="1" dirty="0" smtClean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836712"/>
            <a:ext cx="8784976" cy="5788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o-RO" sz="24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Implementarea proiectelor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Elaborarea ghidului beneficiarilor </a:t>
            </a:r>
            <a:r>
              <a:rPr lang="ro-RO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– prima variantă iulie 2016, urmând a fi actualizat după finalizarea tuturor modulelor în </a:t>
            </a:r>
            <a:r>
              <a:rPr lang="ro-RO" sz="22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 2014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Primirea și verificarea cererilor de rambursare, precum și efectuarea plăților aferente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Monitorizarea pro-activă a proiectelor </a:t>
            </a:r>
            <a:r>
              <a:rPr lang="ro-RO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- pe tot parcursul anului 2016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vi-VN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elpdesk </a:t>
            </a: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pentru </a:t>
            </a:r>
            <a:r>
              <a:rPr lang="vi-VN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beneficiari </a:t>
            </a: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în implementarea proiectelor - pe tot parcursul anului 2016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Sprijinirea </a:t>
            </a:r>
            <a:r>
              <a:rPr lang="vi-VN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beneficiarilor POAT </a:t>
            </a:r>
            <a:r>
              <a:rPr lang="ro-RO" sz="2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privind utilizarea MySMIS 2014  - </a:t>
            </a:r>
            <a:r>
              <a:rPr lang="ro-RO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pe măsură ce vor fi testate/lansate în producție și celelalte module ale aplicației, AM POAT va continua să sprijine beneficiarii în utilizarea acestora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ro-RO" sz="20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Desemnare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Finalizarea modulelor aplicației </a:t>
            </a:r>
            <a:r>
              <a:rPr lang="ro-RO" sz="20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MySMIS</a:t>
            </a:r>
            <a:r>
              <a:rPr lang="ro-RO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2014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ro-RO" sz="2000" dirty="0">
                <a:latin typeface="Calibri" panose="020F0502020204030204" pitchFamily="34" charset="0"/>
                <a:cs typeface="Arial" panose="020B0604020202020204" pitchFamily="34" charset="0"/>
              </a:rPr>
              <a:t>Revizuirea procedurilor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endParaRPr lang="ro-RO" sz="24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endParaRPr lang="ro-RO" sz="2400" b="1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93987"/>
            <a:ext cx="3960440" cy="1470025"/>
          </a:xfrm>
        </p:spPr>
        <p:txBody>
          <a:bodyPr>
            <a:noAutofit/>
          </a:bodyPr>
          <a:lstStyle/>
          <a:p>
            <a:r>
              <a:rPr lang="ro-RO" sz="5000" b="1" dirty="0">
                <a:solidFill>
                  <a:srgbClr val="00518E"/>
                </a:solidFill>
                <a:latin typeface="Baskerville Old Face" panose="02020602080505020303" pitchFamily="18" charset="0"/>
              </a:rPr>
              <a:t>HELPDESK</a:t>
            </a:r>
            <a:br>
              <a:rPr lang="ro-RO" sz="5000" b="1" dirty="0">
                <a:solidFill>
                  <a:srgbClr val="00518E"/>
                </a:solidFill>
                <a:latin typeface="Baskerville Old Face" panose="02020602080505020303" pitchFamily="18" charset="0"/>
              </a:rPr>
            </a:br>
            <a:r>
              <a:rPr lang="ro-RO" sz="5000" b="1" dirty="0" smtClean="0">
                <a:solidFill>
                  <a:srgbClr val="00518E"/>
                </a:solidFill>
                <a:latin typeface="Baskerville Old Face" panose="02020602080505020303" pitchFamily="18" charset="0"/>
              </a:rPr>
              <a:t>POAT</a:t>
            </a:r>
            <a:br>
              <a:rPr lang="ro-RO" sz="5000" b="1" dirty="0" smtClean="0">
                <a:solidFill>
                  <a:srgbClr val="00518E"/>
                </a:solidFill>
                <a:latin typeface="Baskerville Old Face" panose="02020602080505020303" pitchFamily="18" charset="0"/>
              </a:rPr>
            </a:br>
            <a:endParaRPr lang="ro-RO" sz="12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88640"/>
            <a:ext cx="8568952" cy="112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ro-RO" sz="3000" b="1" dirty="0" smtClean="0">
                <a:solidFill>
                  <a:srgbClr val="00518E"/>
                </a:solidFill>
                <a:latin typeface="Baskerville Old Face" panose="02020602080505020303" pitchFamily="18" charset="0"/>
              </a:rPr>
              <a:t>V</a:t>
            </a:r>
            <a:r>
              <a:rPr lang="ro-RO" altLang="ro-RO" sz="3000" b="1" dirty="0" smtClean="0">
                <a:solidFill>
                  <a:srgbClr val="00518E"/>
                </a:solidFill>
                <a:latin typeface="Baskerville Old Face" panose="02020602080505020303" pitchFamily="18" charset="0"/>
              </a:rPr>
              <a:t>Ă MULȚUMIM PENTRU ATENȚIE!</a:t>
            </a:r>
            <a:endParaRPr lang="ro-RO" altLang="ro-RO" sz="3000" b="1" dirty="0">
              <a:solidFill>
                <a:srgbClr val="00518E"/>
              </a:solidFill>
              <a:latin typeface="Baskerville Old Face" panose="02020602080505020303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58827" y="6142736"/>
            <a:ext cx="5261516" cy="631025"/>
            <a:chOff x="107505" y="6082635"/>
            <a:chExt cx="5261516" cy="63102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082635"/>
              <a:ext cx="631025" cy="6310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83568" y="6109172"/>
              <a:ext cx="3070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o-RO" b="1" dirty="0" smtClean="0"/>
                <a:t> </a:t>
              </a:r>
              <a:r>
                <a:rPr lang="ro-RO" sz="1700" b="1" dirty="0" smtClean="0">
                  <a:solidFill>
                    <a:srgbClr val="00B0F0"/>
                  </a:solidFill>
                </a:rPr>
                <a:t>Ministerul Fondurilor Europene</a:t>
              </a:r>
              <a:endParaRPr lang="ro-RO" sz="1700" b="1" dirty="0">
                <a:solidFill>
                  <a:srgbClr val="00B0F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6191" y="6350416"/>
              <a:ext cx="46628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o-RO" sz="1300" b="1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o-RO" sz="1300" b="1" dirty="0" smtClean="0">
                  <a:solidFill>
                    <a:srgbClr val="00518E"/>
                  </a:solidFill>
                </a:rPr>
                <a:t>Autoritatea de Management pentru POAT</a:t>
              </a:r>
              <a:endParaRPr lang="ro-RO" sz="1300" b="1" dirty="0">
                <a:solidFill>
                  <a:srgbClr val="00518E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66839" y="1498523"/>
            <a:ext cx="7497860" cy="4686163"/>
            <a:chOff x="1403648" y="980728"/>
            <a:chExt cx="7497860" cy="468616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33026" y1="2841" x2="33026" y2="2841"/>
                          <a14:foregroundMark x1="35938" y1="18523" x2="35938" y2="18523"/>
                          <a14:backgroundMark x1="38068" y1="90114" x2="38068" y2="90114"/>
                          <a14:backgroundMark x1="59091" y1="90568" x2="59091" y2="90568"/>
                          <a14:backgroundMark x1="41264" y1="98636" x2="41264" y2="98636"/>
                          <a14:backgroundMark x1="36506" y1="98636" x2="36506" y2="98636"/>
                          <a14:backgroundMark x1="37216" y1="98636" x2="37216" y2="98636"/>
                          <a14:backgroundMark x1="37642" y1="96136" x2="37642" y2="96136"/>
                          <a14:backgroundMark x1="56676" y1="93636" x2="56676" y2="93636"/>
                          <a14:backgroundMark x1="53906" y1="90341" x2="53906" y2="90341"/>
                          <a14:backgroundMark x1="42401" y1="96364" x2="42401" y2="96364"/>
                          <a14:backgroundMark x1="55682" y1="88750" x2="55682" y2="88750"/>
                          <a14:backgroundMark x1="33026" y1="96591" x2="33026" y2="96591"/>
                          <a14:backgroundMark x1="43679" y1="96591" x2="43679" y2="96591"/>
                          <a14:backgroundMark x1="63991" y1="95227" x2="63991" y2="95227"/>
                          <a14:backgroundMark x1="26847" y1="97727" x2="26847" y2="97727"/>
                          <a14:backgroundMark x1="29048" y1="49545" x2="29048" y2="49545"/>
                          <a14:backgroundMark x1="64134" y1="90341" x2="64134" y2="90341"/>
                          <a14:backgroundMark x1="33168" y1="2614" x2="33168" y2="261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980728"/>
              <a:ext cx="7497860" cy="4686163"/>
            </a:xfrm>
            <a:prstGeom prst="rect">
              <a:avLst/>
            </a:prstGeom>
          </p:spPr>
        </p:pic>
        <p:sp>
          <p:nvSpPr>
            <p:cNvPr id="12" name="Subtitle 2"/>
            <p:cNvSpPr txBox="1">
              <a:spLocks/>
            </p:cNvSpPr>
            <p:nvPr/>
          </p:nvSpPr>
          <p:spPr>
            <a:xfrm rot="21540000">
              <a:off x="3636938" y="2996925"/>
              <a:ext cx="3621848" cy="1858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o-RO" sz="2600" b="1" dirty="0" smtClean="0">
                  <a:solidFill>
                    <a:schemeClr val="bg1">
                      <a:lumMod val="65000"/>
                    </a:schemeClr>
                  </a:solidFill>
                </a:rPr>
                <a:t>Pentru detalii și </a:t>
              </a:r>
            </a:p>
            <a:p>
              <a:r>
                <a:rPr lang="ro-RO" sz="2600" b="1" dirty="0" smtClean="0">
                  <a:solidFill>
                    <a:schemeClr val="bg1">
                      <a:lumMod val="65000"/>
                    </a:schemeClr>
                  </a:solidFill>
                </a:rPr>
                <a:t>informații suplimentare</a:t>
              </a:r>
              <a:r>
                <a:rPr lang="en-US" sz="26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endParaRPr lang="ro-RO" sz="2600" b="1" dirty="0" smtClean="0">
                <a:solidFill>
                  <a:schemeClr val="bg1">
                    <a:lumMod val="65000"/>
                  </a:schemeClr>
                </a:solidFill>
              </a:endParaRPr>
            </a:p>
            <a:p>
              <a:r>
                <a:rPr lang="ro-RO" sz="2600" b="1" dirty="0" smtClean="0">
                  <a:solidFill>
                    <a:schemeClr val="bg1">
                      <a:lumMod val="65000"/>
                    </a:schemeClr>
                  </a:solidFill>
                </a:rPr>
                <a:t>accesați </a:t>
              </a:r>
              <a:r>
                <a:rPr lang="en-US" sz="2600" b="1" dirty="0" smtClean="0">
                  <a:solidFill>
                    <a:schemeClr val="bg1">
                      <a:lumMod val="65000"/>
                    </a:schemeClr>
                  </a:solidFill>
                </a:rPr>
                <a:t>:</a:t>
              </a:r>
              <a:endParaRPr lang="ro-RO" sz="2600" b="1" dirty="0" smtClean="0">
                <a:solidFill>
                  <a:schemeClr val="bg1">
                    <a:lumMod val="65000"/>
                  </a:schemeClr>
                </a:solidFill>
              </a:endParaRPr>
            </a:p>
            <a:p>
              <a:r>
                <a:rPr lang="en-US" sz="2600" b="1" dirty="0" smtClean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2400" b="1" dirty="0" smtClean="0">
                  <a:solidFill>
                    <a:srgbClr val="9F8773"/>
                  </a:solidFill>
                  <a:hlinkClick r:id="rId5"/>
                </a:rPr>
                <a:t>www.fonduri-ue.ro</a:t>
              </a:r>
              <a:endParaRPr lang="ro-RO" sz="2400" b="1" dirty="0" smtClean="0">
                <a:solidFill>
                  <a:srgbClr val="9F8773"/>
                </a:solidFill>
              </a:endParaRPr>
            </a:p>
            <a:p>
              <a:r>
                <a:rPr lang="ro-RO" sz="2400" b="1" dirty="0" err="1" smtClean="0">
                  <a:solidFill>
                    <a:srgbClr val="9F8773"/>
                  </a:solidFill>
                  <a:hlinkClick r:id="rId6"/>
                </a:rPr>
                <a:t>Helpdesk.poat</a:t>
              </a:r>
              <a:r>
                <a:rPr lang="ro-RO" sz="2400" b="1" dirty="0" smtClean="0">
                  <a:solidFill>
                    <a:srgbClr val="9F8773"/>
                  </a:solidFill>
                  <a:hlinkClick r:id="rId6"/>
                </a:rPr>
                <a:t>@</a:t>
              </a:r>
              <a:r>
                <a:rPr lang="ro-RO" sz="2400" b="1" dirty="0" err="1" smtClean="0">
                  <a:solidFill>
                    <a:srgbClr val="9F8773"/>
                  </a:solidFill>
                  <a:hlinkClick r:id="rId6"/>
                </a:rPr>
                <a:t>fonduri-ue.ro</a:t>
              </a:r>
              <a:r>
                <a:rPr lang="ro-RO" sz="2400" b="1" dirty="0" smtClean="0">
                  <a:solidFill>
                    <a:srgbClr val="9F8773"/>
                  </a:solidFill>
                </a:rPr>
                <a:t>  </a:t>
              </a:r>
              <a:endParaRPr lang="ro-RO" sz="2400" b="1" dirty="0">
                <a:solidFill>
                  <a:srgbClr val="9F8773"/>
                </a:solidFill>
              </a:endParaRPr>
            </a:p>
            <a:p>
              <a:r>
                <a:rPr lang="ro-RO" sz="2600" b="1" dirty="0">
                  <a:solidFill>
                    <a:schemeClr val="bg1">
                      <a:lumMod val="65000"/>
                    </a:schemeClr>
                  </a:solidFill>
                </a:rPr>
                <a:t>Telefon 0372 838 854 </a:t>
              </a:r>
              <a:r>
                <a:rPr lang="en-US" sz="2600" b="1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endParaRPr lang="ro-RO" sz="2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endParaRPr lang="ro-RO" sz="2400" b="1" dirty="0">
                <a:solidFill>
                  <a:srgbClr val="9F877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19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8"/>
            <a:ext cx="8229600" cy="796950"/>
          </a:xfrm>
        </p:spPr>
        <p:txBody>
          <a:bodyPr>
            <a:normAutofit/>
          </a:bodyPr>
          <a:lstStyle/>
          <a:p>
            <a:r>
              <a:rPr lang="ro-RO" sz="3400" dirty="0" smtClean="0">
                <a:solidFill>
                  <a:srgbClr val="00B0F0"/>
                </a:solidFill>
              </a:rPr>
              <a:t>Planul </a:t>
            </a:r>
            <a:r>
              <a:rPr lang="ro-RO" sz="3400" dirty="0">
                <a:solidFill>
                  <a:srgbClr val="00B0F0"/>
                </a:solidFill>
              </a:rPr>
              <a:t>de proiecte </a:t>
            </a:r>
            <a:r>
              <a:rPr lang="en-US" sz="3400" dirty="0" smtClean="0">
                <a:solidFill>
                  <a:srgbClr val="00B0F0"/>
                </a:solidFill>
              </a:rPr>
              <a:t>POAT </a:t>
            </a:r>
            <a:r>
              <a:rPr lang="ro-RO" sz="3400" dirty="0" smtClean="0">
                <a:solidFill>
                  <a:srgbClr val="00B0F0"/>
                </a:solidFill>
              </a:rPr>
              <a:t>2015</a:t>
            </a:r>
            <a:r>
              <a:rPr lang="en-US" sz="3400" dirty="0" smtClean="0">
                <a:solidFill>
                  <a:srgbClr val="00B0F0"/>
                </a:solidFill>
              </a:rPr>
              <a:t>-2016</a:t>
            </a:r>
            <a:endParaRPr lang="ro-RO" sz="3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040560"/>
          </a:xfrm>
        </p:spPr>
        <p:txBody>
          <a:bodyPr>
            <a:noAutofit/>
          </a:bodyPr>
          <a:lstStyle/>
          <a:p>
            <a:pPr algn="just"/>
            <a:r>
              <a:rPr lang="ro-RO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Planul de proiecte 2015 a fost aprobat la reuniunea CM POAT din 9 iunie 2015, fiind actualizat cu propunerile pentru anul 2016 la reuniunea din 25 noiembrie 2015.</a:t>
            </a:r>
          </a:p>
          <a:p>
            <a:pPr algn="just"/>
            <a:r>
              <a:rPr lang="ro-RO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Totodată, Planul a fost </a:t>
            </a:r>
            <a:r>
              <a:rPr lang="en-US" sz="3000" b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revizuit</a:t>
            </a:r>
            <a:r>
              <a:rPr lang="en-US" sz="3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3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prin 2 proceduri de consultare scrisă, </a:t>
            </a:r>
            <a:r>
              <a:rPr lang="ro-RO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în perioadele 17.12.2015-11.01.2016, respectiv 14-29.04.2016, prin introducerea de noi fișe/revizuirea unora dintre acestea, Planul aprobat în urma ultimei revizii totalizând un număr de </a:t>
            </a:r>
            <a:r>
              <a:rPr lang="ro-RO" sz="3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66 fișe de proiect</a:t>
            </a:r>
            <a:r>
              <a:rPr lang="ro-RO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, în valoare eligibilă de </a:t>
            </a:r>
            <a:r>
              <a:rPr lang="ro-RO" sz="3000" dirty="0">
                <a:ea typeface="Times New Roman"/>
                <a:cs typeface="Times New Roman"/>
              </a:rPr>
              <a:t>165.335.575 </a:t>
            </a:r>
            <a:r>
              <a:rPr lang="ro-RO" sz="3000" dirty="0" smtClean="0">
                <a:ea typeface="Times New Roman"/>
                <a:cs typeface="Times New Roman"/>
              </a:rPr>
              <a:t>EUR</a:t>
            </a:r>
            <a:r>
              <a:rPr lang="en-US" sz="3000" dirty="0" smtClean="0">
                <a:ea typeface="Times New Roman"/>
                <a:cs typeface="Times New Roman"/>
              </a:rPr>
              <a:t>, </a:t>
            </a:r>
            <a:r>
              <a:rPr lang="en-US" sz="3000" b="1" dirty="0" smtClean="0">
                <a:ea typeface="Times New Roman"/>
                <a:cs typeface="Times New Roman"/>
              </a:rPr>
              <a:t>r</a:t>
            </a:r>
            <a:r>
              <a:rPr lang="ro-RO" sz="3000" b="1" dirty="0" smtClean="0">
                <a:ea typeface="Times New Roman"/>
                <a:cs typeface="Times New Roman"/>
              </a:rPr>
              <a:t>e</a:t>
            </a:r>
            <a:r>
              <a:rPr lang="en-US" sz="3000" b="1" dirty="0" err="1" smtClean="0">
                <a:ea typeface="Times New Roman"/>
                <a:cs typeface="Times New Roman"/>
              </a:rPr>
              <a:t>prezent</a:t>
            </a:r>
            <a:r>
              <a:rPr lang="ro-RO" sz="3000" b="1" dirty="0" err="1" smtClean="0">
                <a:ea typeface="Times New Roman"/>
                <a:cs typeface="Times New Roman"/>
              </a:rPr>
              <a:t>ând</a:t>
            </a:r>
            <a:r>
              <a:rPr lang="ro-RO" sz="3000" b="1" dirty="0" smtClean="0">
                <a:ea typeface="Times New Roman"/>
                <a:cs typeface="Times New Roman"/>
              </a:rPr>
              <a:t> 66% din alocarea programului.</a:t>
            </a:r>
            <a:endParaRPr lang="ro-RO" sz="3000" b="1" dirty="0"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ro-RO" sz="28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ro-RO" sz="2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9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18"/>
            <a:ext cx="8496944" cy="979710"/>
          </a:xfrm>
        </p:spPr>
        <p:txBody>
          <a:bodyPr>
            <a:normAutofit/>
          </a:bodyPr>
          <a:lstStyle/>
          <a:p>
            <a:r>
              <a:rPr lang="it-IT" sz="3400" dirty="0" smtClean="0">
                <a:solidFill>
                  <a:srgbClr val="00B0F0"/>
                </a:solidFill>
              </a:rPr>
              <a:t>P</a:t>
            </a:r>
            <a:r>
              <a:rPr lang="ro-RO" sz="3400" dirty="0" smtClean="0">
                <a:solidFill>
                  <a:srgbClr val="00B0F0"/>
                </a:solidFill>
              </a:rPr>
              <a:t>lanul de proiecte 2015-2016</a:t>
            </a:r>
            <a:endParaRPr lang="ro-RO" sz="3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2400" b="1" dirty="0" smtClean="0">
                <a:solidFill>
                  <a:prstClr val="black"/>
                </a:solidFill>
                <a:latin typeface="Calibri" pitchFamily="34" charset="0"/>
              </a:rPr>
              <a:t>AP </a:t>
            </a:r>
            <a:r>
              <a:rPr lang="vi-VN" sz="2400" b="1" dirty="0">
                <a:solidFill>
                  <a:prstClr val="black"/>
                </a:solidFill>
                <a:latin typeface="Calibri" pitchFamily="34" charset="0"/>
              </a:rPr>
              <a:t>1 - Întărirea capacității beneficiarilor de a pregăti și implementa proiecte finanțate din FESI și diseminarea informațiilor privind aceste fonduri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14 proiecte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 având ca beneficiari: ANFP, MAI, ADI ITI DD, MFE, MSI, DLAF și OI Cercetare, iar ca acțiuni: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Instruire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orizontală pentru beneficiarii FSC în aplicarea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legislației în domeniul ajutorului de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stat, achiziții publice, antifraudă și nereguli, conflict de interese și incompatibilități</a:t>
            </a:r>
            <a:r>
              <a:rPr lang="vi-VN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o-RO" sz="20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Instruire specifică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pentru beneficiarii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Axei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Cercetare din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POC </a:t>
            </a:r>
            <a:endParaRPr lang="ro-RO" sz="20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sigurarea </a:t>
            </a:r>
            <a:r>
              <a:rPr lang="vi-VN" sz="2000" i="1" dirty="0">
                <a:latin typeface="Calibri" panose="020F0502020204030204" pitchFamily="34" charset="0"/>
                <a:cs typeface="Arial" panose="020B0604020202020204" pitchFamily="34" charset="0"/>
              </a:rPr>
              <a:t>funcționării mecanismului ITI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Delta Dunării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vi-VN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regătirea </a:t>
            </a:r>
            <a:r>
              <a:rPr lang="vi-VN" sz="2000" i="1" dirty="0">
                <a:latin typeface="Calibri" panose="020F0502020204030204" pitchFamily="34" charset="0"/>
                <a:cs typeface="Arial" panose="020B0604020202020204" pitchFamily="34" charset="0"/>
              </a:rPr>
              <a:t>portofoliului de proiecte pentru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domeniile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situri contaminate, infrastructura  de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transport și mediu, TIC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romovarea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și diseminarea 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informațiilor </a:t>
            </a:r>
            <a:r>
              <a:rPr lang="it-IT" sz="2000" i="1" dirty="0">
                <a:latin typeface="Calibri" panose="020F0502020204030204" pitchFamily="34" charset="0"/>
                <a:cs typeface="Arial" panose="020B0604020202020204" pitchFamily="34" charset="0"/>
              </a:rPr>
              <a:t>referitoare la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Informare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în domeniul luptei împotriva fraudei </a:t>
            </a:r>
            <a:endParaRPr lang="ro-RO" sz="20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mplementarea </a:t>
            </a:r>
            <a:r>
              <a:rPr lang="it-IT" sz="2000" i="1" dirty="0">
                <a:latin typeface="Calibri" panose="020F0502020204030204" pitchFamily="34" charset="0"/>
                <a:cs typeface="Arial" panose="020B0604020202020204" pitchFamily="34" charset="0"/>
              </a:rPr>
              <a:t>principiului parteneriatului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it-IT" sz="2000" i="1" dirty="0">
                <a:latin typeface="Calibri" panose="020F0502020204030204" pitchFamily="34" charset="0"/>
                <a:cs typeface="Arial" panose="020B0604020202020204" pitchFamily="34" charset="0"/>
              </a:rPr>
              <a:t>coordonarea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it-IT" sz="2000" i="1" dirty="0">
                <a:latin typeface="Calibri" panose="020F0502020204030204" pitchFamily="34" charset="0"/>
                <a:cs typeface="Arial" panose="020B0604020202020204" pitchFamily="34" charset="0"/>
              </a:rPr>
              <a:t>gestionarea FESI 2014-2020</a:t>
            </a:r>
            <a:endParaRPr lang="ro-RO" sz="20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8"/>
            <a:ext cx="8435280" cy="763686"/>
          </a:xfrm>
        </p:spPr>
        <p:txBody>
          <a:bodyPr>
            <a:normAutofit/>
          </a:bodyPr>
          <a:lstStyle/>
          <a:p>
            <a:r>
              <a:rPr lang="it-IT" sz="3400" dirty="0">
                <a:solidFill>
                  <a:srgbClr val="00B0F0"/>
                </a:solidFill>
              </a:rPr>
              <a:t>P</a:t>
            </a:r>
            <a:r>
              <a:rPr lang="ro-RO" sz="3400" dirty="0">
                <a:solidFill>
                  <a:srgbClr val="00B0F0"/>
                </a:solidFill>
              </a:rPr>
              <a:t>lanul de proiecte </a:t>
            </a:r>
            <a:r>
              <a:rPr lang="ro-RO" sz="3400" dirty="0" smtClean="0">
                <a:solidFill>
                  <a:srgbClr val="00B0F0"/>
                </a:solidFill>
              </a:rPr>
              <a:t>2015-2016</a:t>
            </a:r>
            <a:endParaRPr lang="ro-R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93304"/>
            <a:ext cx="8640960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2400" b="1" dirty="0" smtClean="0">
                <a:solidFill>
                  <a:prstClr val="black"/>
                </a:solidFill>
                <a:latin typeface="Calibri" pitchFamily="34" charset="0"/>
              </a:rPr>
              <a:t>AP </a:t>
            </a:r>
            <a:r>
              <a:rPr lang="vi-VN" sz="2400" b="1" dirty="0">
                <a:solidFill>
                  <a:prstClr val="black"/>
                </a:solidFill>
                <a:latin typeface="Calibri" pitchFamily="34" charset="0"/>
              </a:rPr>
              <a:t>2 - Sprijin pentru coordonarea, gestionarea și controlul FESI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35 </a:t>
            </a:r>
            <a:r>
              <a:rPr lang="ro-RO" sz="2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proiecte </a:t>
            </a:r>
            <a:r>
              <a:rPr lang="ro-RO" sz="23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având ca beneficiari: MFE, OI Cercetare, </a:t>
            </a:r>
            <a:r>
              <a:rPr lang="ro-RO" sz="23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OIPSI, DLAF, </a:t>
            </a:r>
            <a:r>
              <a:rPr lang="ro-RO" sz="23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ADR-uri</a:t>
            </a:r>
            <a:r>
              <a:rPr lang="ro-RO" sz="23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ANAP</a:t>
            </a:r>
            <a:r>
              <a:rPr lang="ro-RO" sz="23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ACP și AA</a:t>
            </a:r>
            <a:r>
              <a:rPr lang="ro-RO" sz="2300" dirty="0">
                <a:latin typeface="Calibri" panose="020F0502020204030204" pitchFamily="34" charset="0"/>
                <a:cs typeface="Arial" panose="020B0604020202020204" pitchFamily="34" charset="0"/>
              </a:rPr>
              <a:t>, iar ca 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acțiuni:</a:t>
            </a:r>
            <a:endParaRPr lang="ro-RO" sz="23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Asigurarea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de expertiză ș</a:t>
            </a:r>
            <a:r>
              <a:rPr lang="it-IT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it-IT" sz="1900" i="1" dirty="0">
                <a:latin typeface="Calibri" panose="020F0502020204030204" pitchFamily="34" charset="0"/>
                <a:cs typeface="Arial" panose="020B0604020202020204" pitchFamily="34" charset="0"/>
              </a:rPr>
              <a:t>sprijin logistic pentru OI </a:t>
            </a:r>
            <a:r>
              <a:rPr lang="it-IT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Cercetare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, OIPSI, MFE (structuri orizontale de coordonare, AM POAT, AM POC, AM/OI Regionale POIM, </a:t>
            </a:r>
            <a:r>
              <a:rPr lang="en-US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AM POS T, AM POS M,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structuri suport), ACP, AA, </a:t>
            </a:r>
            <a:r>
              <a:rPr lang="ro-RO" sz="1900" i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ADR-uri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(pentru închidere POS CCE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Asigurarea expertizei în domeniul evaluării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de proiecte 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pentru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900" i="1" dirty="0">
                <a:latin typeface="Calibri" panose="020F0502020204030204" pitchFamily="34" charset="0"/>
                <a:cs typeface="Arial" panose="020B0604020202020204" pitchFamily="34" charset="0"/>
              </a:rPr>
              <a:t>OI </a:t>
            </a:r>
            <a:r>
              <a:rPr lang="it-IT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Cercetare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, OIPSI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Elaborarea, implementarea, monitorizarea și evaluarea Strategiei Naționale de Luptă Antifraudă (2016 –2020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o-RO" sz="19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pt-BR" sz="1900" i="1" dirty="0">
                <a:latin typeface="Calibri" panose="020F0502020204030204" pitchFamily="34" charset="0"/>
                <a:cs typeface="Arial" panose="020B0604020202020204" pitchFamily="34" charset="0"/>
              </a:rPr>
              <a:t>plicarea unui mecansim de cooperare inter-institu</a:t>
            </a: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pt-BR" sz="1900" i="1" dirty="0">
                <a:latin typeface="Calibri" panose="020F0502020204030204" pitchFamily="34" charset="0"/>
                <a:cs typeface="Arial" panose="020B0604020202020204" pitchFamily="34" charset="0"/>
              </a:rPr>
              <a:t>ional</a:t>
            </a: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ă în domeniul achizițiilor publice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Asistență </a:t>
            </a: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tehnică pentru susținerea capacității de 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evaluare</a:t>
            </a: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 și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implementarea Planurilor </a:t>
            </a: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Evaluare AP, POAT, POIM și POC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Servicii de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naliză</a:t>
            </a: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ezvoltare </a:t>
            </a: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și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mplementare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SMIS </a:t>
            </a: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2014+ /MySMIS 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2014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, a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sigurarea </a:t>
            </a:r>
            <a:r>
              <a:rPr lang="vi-VN" sz="1900" i="1" dirty="0">
                <a:latin typeface="Calibri" panose="020F0502020204030204" pitchFamily="34" charset="0"/>
                <a:cs typeface="Arial" panose="020B0604020202020204" pitchFamily="34" charset="0"/>
              </a:rPr>
              <a:t>serviciilor de 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comunicatii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instruirea utili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vi-VN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atorilor</a:t>
            </a: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 și </a:t>
            </a:r>
            <a:r>
              <a:rPr lang="ro-RO" sz="19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completarea </a:t>
            </a:r>
            <a:r>
              <a:rPr lang="ro-RO" sz="1900" i="1" dirty="0">
                <a:latin typeface="Calibri" panose="020F0502020204030204" pitchFamily="34" charset="0"/>
                <a:cs typeface="Arial" panose="020B0604020202020204" pitchFamily="34" charset="0"/>
              </a:rPr>
              <a:t>resurselor de stocare</a:t>
            </a:r>
            <a:endParaRPr lang="ro-RO" sz="19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o-RO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720080"/>
          </a:xfrm>
        </p:spPr>
        <p:txBody>
          <a:bodyPr>
            <a:normAutofit/>
          </a:bodyPr>
          <a:lstStyle/>
          <a:p>
            <a:r>
              <a:rPr lang="it-IT" sz="3400" dirty="0">
                <a:solidFill>
                  <a:srgbClr val="00B0F0"/>
                </a:solidFill>
              </a:rPr>
              <a:t>P</a:t>
            </a:r>
            <a:r>
              <a:rPr lang="ro-RO" sz="3400" dirty="0">
                <a:solidFill>
                  <a:srgbClr val="00B0F0"/>
                </a:solidFill>
              </a:rPr>
              <a:t>lanul de proiecte </a:t>
            </a:r>
            <a:r>
              <a:rPr lang="ro-RO" sz="3400" dirty="0" smtClean="0">
                <a:solidFill>
                  <a:srgbClr val="00B0F0"/>
                </a:solidFill>
              </a:rPr>
              <a:t>2015-2016</a:t>
            </a:r>
            <a:endParaRPr lang="ro-R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1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2400" b="1" dirty="0" smtClean="0">
                <a:solidFill>
                  <a:prstClr val="black"/>
                </a:solidFill>
                <a:latin typeface="Calibri" pitchFamily="34" charset="0"/>
              </a:rPr>
              <a:t>AP </a:t>
            </a:r>
            <a:r>
              <a:rPr lang="vi-VN" sz="2400" b="1" dirty="0">
                <a:solidFill>
                  <a:prstClr val="black"/>
                </a:solidFill>
                <a:latin typeface="Calibri" pitchFamily="34" charset="0"/>
              </a:rPr>
              <a:t>3 - Creșterea eficienței și eficacității resurselor umane implicate în sistemul de coordonare, gestionare şi control al FESI în </a:t>
            </a:r>
            <a:r>
              <a:rPr lang="vi-VN" sz="2400" b="1" dirty="0" smtClean="0">
                <a:solidFill>
                  <a:prstClr val="black"/>
                </a:solidFill>
                <a:latin typeface="Calibri" pitchFamily="34" charset="0"/>
              </a:rPr>
              <a:t>România</a:t>
            </a:r>
            <a:r>
              <a:rPr lang="ro-RO" sz="2400" b="1" dirty="0" smtClean="0">
                <a:solidFill>
                  <a:prstClr val="black"/>
                </a:solidFill>
                <a:latin typeface="Calibri" pitchFamily="34" charset="0"/>
              </a:rPr>
              <a:t> -17 proiecte</a:t>
            </a:r>
            <a:endParaRPr lang="vi-VN" sz="2400" b="1" dirty="0">
              <a:solidFill>
                <a:prstClr val="black"/>
              </a:solidFill>
              <a:latin typeface="Calibri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3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1 proiect MFE 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(CAF și ISO)</a:t>
            </a:r>
            <a:r>
              <a:rPr lang="en-US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US" sz="23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evaluare</a:t>
            </a:r>
            <a:r>
              <a:rPr lang="en-US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300" dirty="0" err="1">
                <a:latin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en-US" sz="23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 capacitate </a:t>
            </a:r>
            <a:r>
              <a:rPr lang="en-US" sz="23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institu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en-US" sz="23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ional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ă </a:t>
            </a:r>
            <a:endParaRPr lang="en-US" sz="23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3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9 proiecte de rambursare salarială 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(ACP+Inspecția Generală, MFE, OIPSI, OI Cercetare, AA, ACP, DLAF, STS)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7 proiecte de instruire </a:t>
            </a:r>
            <a:r>
              <a:rPr lang="ro-RO" sz="23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având ca beneficiari: MFE, OI Cercetare, OI PSI, ANFP, ACP, AA, </a:t>
            </a:r>
            <a:r>
              <a:rPr lang="ro-RO" sz="23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MMAP, 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iar </a:t>
            </a:r>
            <a:r>
              <a:rPr lang="ro-RO" sz="2300" dirty="0">
                <a:latin typeface="Calibri" panose="020F0502020204030204" pitchFamily="34" charset="0"/>
                <a:cs typeface="Arial" panose="020B0604020202020204" pitchFamily="34" charset="0"/>
              </a:rPr>
              <a:t>ca </a:t>
            </a:r>
            <a:r>
              <a:rPr lang="ro-RO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acțiuni:</a:t>
            </a:r>
            <a:endParaRPr lang="ro-RO" sz="23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2000" i="1" dirty="0">
                <a:latin typeface="Calibri" panose="020F0502020204030204" pitchFamily="34" charset="0"/>
                <a:cs typeface="Arial" panose="020B0604020202020204" pitchFamily="34" charset="0"/>
              </a:rPr>
              <a:t>Instruire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orizontală 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pentru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personalul 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sistemului </a:t>
            </a:r>
            <a:r>
              <a:rPr lang="it-IT" sz="2000" i="1" dirty="0">
                <a:latin typeface="Calibri" panose="020F0502020204030204" pitchFamily="34" charset="0"/>
                <a:cs typeface="Arial" panose="020B0604020202020204" pitchFamily="34" charset="0"/>
              </a:rPr>
              <a:t>de coordonare, gestionare şi control al FESI </a:t>
            </a:r>
            <a:r>
              <a:rPr lang="ro-RO" sz="2000" i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pe domeniile: achiziții publice, antifraudă, nereguli, anticorupție, etică și integritate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Instruire specifică pentru </a:t>
            </a:r>
            <a:r>
              <a:rPr lang="it-IT" sz="20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 personalul</a:t>
            </a:r>
            <a:r>
              <a:rPr lang="ro-RO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000" i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 Cercetare, OI </a:t>
            </a:r>
            <a:r>
              <a:rPr lang="ro-RO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PSI, ACP, AA, MFE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o-RO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Instruirea </a:t>
            </a:r>
            <a:r>
              <a:rPr lang="it-IT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personalului </a:t>
            </a:r>
            <a:r>
              <a:rPr lang="it-IT" sz="2000" i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din </a:t>
            </a:r>
            <a:r>
              <a:rPr lang="ro-RO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AM/OI și a </a:t>
            </a:r>
            <a:r>
              <a:rPr lang="it-IT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autorit</a:t>
            </a:r>
            <a:r>
              <a:rPr lang="ro-RO" sz="2000" i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ăț</a:t>
            </a:r>
            <a:r>
              <a:rPr lang="it-IT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il</a:t>
            </a:r>
            <a:r>
              <a:rPr lang="ro-RO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it-IT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000" i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competente pentru </a:t>
            </a:r>
            <a:r>
              <a:rPr lang="it-IT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protec</a:t>
            </a:r>
            <a:r>
              <a:rPr lang="ro-RO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ia mediului</a:t>
            </a:r>
            <a:r>
              <a:rPr lang="ro-RO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în aplicarea Directivei EIA/SEA</a:t>
            </a:r>
            <a:endParaRPr lang="ro-RO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o-RO" sz="3400" dirty="0" smtClean="0">
                <a:solidFill>
                  <a:srgbClr val="00B0F0"/>
                </a:solidFill>
              </a:rPr>
              <a:t>Bugetul Planului 2015-2016</a:t>
            </a:r>
            <a:endParaRPr lang="ro-RO" sz="3400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686774"/>
              </p:ext>
            </p:extLst>
          </p:nvPr>
        </p:nvGraphicFramePr>
        <p:xfrm>
          <a:off x="395535" y="1052736"/>
          <a:ext cx="8208912" cy="4551643"/>
        </p:xfrm>
        <a:graphic>
          <a:graphicData uri="http://schemas.openxmlformats.org/drawingml/2006/table">
            <a:tbl>
              <a:tblPr firstRow="1" firstCol="1" bandRow="1"/>
              <a:tblGrid>
                <a:gridCol w="2131491"/>
                <a:gridCol w="2260998"/>
                <a:gridCol w="2376264"/>
                <a:gridCol w="1440159"/>
              </a:tblGrid>
              <a:tr h="122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Axă prioritară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Alocare totală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eligibilă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POAT </a:t>
                      </a: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2014-2020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Valoare totală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eligibilă a Planului de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proiecte </a:t>
                      </a: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2015-2016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Procent </a:t>
                      </a: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din alocare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3=2/1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2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Axa </a:t>
                      </a:r>
                      <a:r>
                        <a:rPr lang="ro-RO" sz="22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prioritară </a:t>
                      </a:r>
                      <a:r>
                        <a:rPr lang="ro-RO" sz="22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o-RO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78.635.012 EUR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25.108.494 </a:t>
                      </a:r>
                      <a:r>
                        <a:rPr lang="ro-RO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r>
                        <a:rPr lang="ro-RO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o-RO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2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Axa </a:t>
                      </a:r>
                      <a:r>
                        <a:rPr lang="ro-RO" sz="22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prioritară </a:t>
                      </a:r>
                      <a:r>
                        <a:rPr lang="ro-RO" sz="22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o-RO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64.348.471 EUR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o-RO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54.932.846 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r>
                        <a:rPr lang="ro-RO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o-RO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2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Axa </a:t>
                      </a:r>
                      <a:r>
                        <a:rPr lang="ro-RO" sz="22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prioritară </a:t>
                      </a:r>
                      <a:r>
                        <a:rPr lang="ro-RO" sz="22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108.230.537 EUR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85.294.236 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</a:t>
                      </a:r>
                      <a:r>
                        <a:rPr lang="ro-RO" sz="2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POAT</a:t>
                      </a:r>
                      <a:endParaRPr lang="ro-RO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251.214.020 </a:t>
                      </a:r>
                      <a:r>
                        <a:rPr lang="ro-RO" sz="2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EUR</a:t>
                      </a:r>
                      <a:r>
                        <a:rPr lang="ro-RO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o-RO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165.335.575 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r>
                        <a:rPr lang="ro-RO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o-RO" sz="2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2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663" y="116632"/>
            <a:ext cx="8229600" cy="706090"/>
          </a:xfrm>
        </p:spPr>
        <p:txBody>
          <a:bodyPr>
            <a:normAutofit/>
          </a:bodyPr>
          <a:lstStyle/>
          <a:p>
            <a:r>
              <a:rPr lang="vi-VN" sz="3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Planificarea la rambursare </a:t>
            </a:r>
            <a:r>
              <a:rPr lang="ro-RO" sz="3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pe ani</a:t>
            </a:r>
            <a:endParaRPr lang="ro-RO" sz="34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663" y="6205954"/>
            <a:ext cx="8382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/>
              <a:t>Total </a:t>
            </a:r>
            <a:r>
              <a:rPr lang="ro-RO" dirty="0" smtClean="0"/>
              <a:t>buget eligibil aferent proiectelor cuprinse în Planul 2015-2016: </a:t>
            </a:r>
            <a:r>
              <a:rPr lang="ro-RO" dirty="0"/>
              <a:t>165.335.575 </a:t>
            </a:r>
            <a:r>
              <a:rPr lang="ro-RO" dirty="0" smtClean="0"/>
              <a:t>EUR </a:t>
            </a:r>
            <a:endParaRPr lang="ro-RO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014953"/>
              </p:ext>
            </p:extLst>
          </p:nvPr>
        </p:nvGraphicFramePr>
        <p:xfrm>
          <a:off x="467544" y="805354"/>
          <a:ext cx="842162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8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018"/>
            <a:ext cx="8856984" cy="547662"/>
          </a:xfrm>
        </p:spPr>
        <p:txBody>
          <a:bodyPr>
            <a:noAutofit/>
          </a:bodyPr>
          <a:lstStyle/>
          <a:p>
            <a:r>
              <a:rPr lang="vi-VN" sz="2400" dirty="0">
                <a:solidFill>
                  <a:srgbClr val="00B0F0"/>
                </a:solidFill>
                <a:latin typeface="Calibri" panose="020F0502020204030204" pitchFamily="34" charset="0"/>
              </a:rPr>
              <a:t>Indicatorii de program aferenți Planului de proiecte </a:t>
            </a:r>
            <a:r>
              <a:rPr lang="vi-VN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2015</a:t>
            </a:r>
            <a:r>
              <a:rPr lang="ro-RO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-</a:t>
            </a:r>
            <a:r>
              <a:rPr lang="vi-VN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2016</a:t>
            </a:r>
            <a:r>
              <a:rPr lang="ro-RO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(I)</a:t>
            </a:r>
            <a:endParaRPr lang="ro-RO" sz="24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44599"/>
              </p:ext>
            </p:extLst>
          </p:nvPr>
        </p:nvGraphicFramePr>
        <p:xfrm>
          <a:off x="107504" y="548680"/>
          <a:ext cx="8928992" cy="5903847"/>
        </p:xfrm>
        <a:graphic>
          <a:graphicData uri="http://schemas.openxmlformats.org/drawingml/2006/table">
            <a:tbl>
              <a:tblPr firstRow="1" firstCol="1" bandRow="1"/>
              <a:tblGrid>
                <a:gridCol w="5688632"/>
                <a:gridCol w="1080120"/>
                <a:gridCol w="1224136"/>
                <a:gridCol w="936104"/>
              </a:tblGrid>
              <a:tr h="1154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 la nivel de </a:t>
                      </a: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program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Țintă </a:t>
                      </a:r>
                      <a:endParaRPr lang="ro-RO" sz="16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Program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2023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Țintă </a:t>
                      </a:r>
                      <a:endParaRPr lang="ro-RO" sz="16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2015-2016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3=1/2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Zile participanți la instruire – beneficiari (nr)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15.000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11.850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Aplicații de finanțare pentru proiecte de infrastructură finanțate din POIM și POC a căror dezvoltare a fost sprijinită din POAT (nr)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Număr personal din unitatea de gestiune a arhitecturii guvernamentale integrate IT, ale căror salarii sunt cofinanțate din POAT - echivalent normă întreagă anual </a:t>
                      </a:r>
                      <a:r>
                        <a:rPr lang="ro-RO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(nr)</a:t>
                      </a:r>
                      <a:endParaRPr lang="ro-RO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Materiale de informare și publicitate elaborate – ediţii (nr)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Campanii organizate (nr)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Solicitări care au fost soluționate de rețeaua de Centre de informare (nr)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25.000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Sesiuni pe site/portal înregistrate (nr)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500.000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8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018"/>
            <a:ext cx="8856984" cy="547662"/>
          </a:xfrm>
        </p:spPr>
        <p:txBody>
          <a:bodyPr>
            <a:noAutofit/>
          </a:bodyPr>
          <a:lstStyle/>
          <a:p>
            <a:r>
              <a:rPr lang="vi-VN" sz="2400" dirty="0">
                <a:solidFill>
                  <a:srgbClr val="00B0F0"/>
                </a:solidFill>
                <a:latin typeface="Calibri" panose="020F0502020204030204" pitchFamily="34" charset="0"/>
              </a:rPr>
              <a:t>Indicatorii de program aferenți Planului de proiecte </a:t>
            </a:r>
            <a:r>
              <a:rPr lang="vi-VN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2015</a:t>
            </a:r>
            <a:r>
              <a:rPr lang="ro-RO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-</a:t>
            </a:r>
            <a:r>
              <a:rPr lang="vi-VN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2016</a:t>
            </a:r>
            <a:r>
              <a:rPr lang="ro-RO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(II)</a:t>
            </a:r>
            <a:endParaRPr lang="ro-RO" sz="24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248803"/>
              </p:ext>
            </p:extLst>
          </p:nvPr>
        </p:nvGraphicFramePr>
        <p:xfrm>
          <a:off x="107504" y="543112"/>
          <a:ext cx="8928992" cy="5734830"/>
        </p:xfrm>
        <a:graphic>
          <a:graphicData uri="http://schemas.openxmlformats.org/drawingml/2006/table">
            <a:tbl>
              <a:tblPr firstRow="1" firstCol="1" bandRow="1"/>
              <a:tblGrid>
                <a:gridCol w="5544616"/>
                <a:gridCol w="1152128"/>
                <a:gridCol w="1296144"/>
                <a:gridCol w="936104"/>
              </a:tblGrid>
              <a:tr h="580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 la nivel de program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Țintă </a:t>
                      </a:r>
                      <a:endParaRPr lang="ro-RO" sz="16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Program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2023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Țintă </a:t>
                      </a:r>
                      <a:endParaRPr lang="ro-RO" sz="1600" b="1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2015-2016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o-RO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3=1/2</a:t>
                      </a:r>
                      <a:endParaRPr lang="ro-RO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Evaluări şi studii elaborate (nr)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Structuri de coordonare/ gestionare/control FESI ale căror logistică și funcționare a fost sprijinită anual, inclusiv echipamente și licențe pentru funcționarea SMIS 2014+ (nr)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Proiecte a căror evaluare/contractare/ monitorizare/control a fost asigurată (nr): 1.660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10.000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Disponibilitatea rețelei SMIS 2014+ mai mare de (%)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&gt; 99,5%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 99,5%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Zile participanți la </a:t>
                      </a:r>
                      <a:r>
                        <a:rPr lang="ro-RO" sz="17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instruire-utilizatori </a:t>
                      </a: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sisteme informatice (nr)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6.000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Zile participanți la instruire – structuri de gestionare/alte structuri (nr)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20.000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22.382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Număr personal din sistemul FESI, ale căror salarii sunt co-finanțate din POAT – echivalent normă întreagă anual (full </a:t>
                      </a:r>
                      <a:r>
                        <a:rPr lang="ro-RO" sz="17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</a:t>
                      </a: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o-RO" sz="17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equivalents</a:t>
                      </a:r>
                      <a:r>
                        <a:rPr lang="ro-RO" sz="17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 (nr)</a:t>
                      </a:r>
                    </a:p>
                  </a:txBody>
                  <a:tcPr marL="54698" marR="5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1.400</a:t>
                      </a:r>
                    </a:p>
                  </a:txBody>
                  <a:tcPr marL="54698" marR="5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7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2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2129</Words>
  <Application>Microsoft Office PowerPoint</Application>
  <PresentationFormat>On-screen Show (4:3)</PresentationFormat>
  <Paragraphs>245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SimSun</vt:lpstr>
      <vt:lpstr>Arial</vt:lpstr>
      <vt:lpstr>Baskerville Old Face</vt:lpstr>
      <vt:lpstr>Calibri</vt:lpstr>
      <vt:lpstr>Courier New</vt:lpstr>
      <vt:lpstr>Times New Roman</vt:lpstr>
      <vt:lpstr>Wingdings</vt:lpstr>
      <vt:lpstr>Office Theme</vt:lpstr>
      <vt:lpstr>Planul de proiecte 2015 -2016 finanțat din POAT 2014-2020</vt:lpstr>
      <vt:lpstr>Planul de proiecte POAT 2015-2016</vt:lpstr>
      <vt:lpstr>Planul de proiecte 2015-2016</vt:lpstr>
      <vt:lpstr>Planul de proiecte 2015-2016</vt:lpstr>
      <vt:lpstr>Planul de proiecte 2015-2016</vt:lpstr>
      <vt:lpstr>Bugetul Planului 2015-2016</vt:lpstr>
      <vt:lpstr>Planificarea la rambursare pe ani</vt:lpstr>
      <vt:lpstr>Indicatorii de program aferenți Planului de proiecte 2015-2016 (I)</vt:lpstr>
      <vt:lpstr>Indicatorii de program aferenți Planului de proiecte 2015-2016 (II)</vt:lpstr>
      <vt:lpstr>Noi propuneri/ revizuire  proiecte</vt:lpstr>
      <vt:lpstr> Stadiul implementării la 30 aprilie 2016  </vt:lpstr>
      <vt:lpstr>Stadiul implementării la 30 aprilie 2016  </vt:lpstr>
      <vt:lpstr>Stadiul implementării la 30 aprilie 2016  </vt:lpstr>
      <vt:lpstr>Alte activități derulate în perioada  31.10.2015-30.04.2016</vt:lpstr>
      <vt:lpstr>Etape planificate pentru implementarea Planului de proiecte (I) </vt:lpstr>
      <vt:lpstr>Etape planificate pentru implementarea Planului de proiecte (II) </vt:lpstr>
      <vt:lpstr>Etape planificate pentru implementarea Planului de proiecte (III) </vt:lpstr>
      <vt:lpstr>Etape planificate pentru implementarea Planului de proiecte (IV)</vt:lpstr>
      <vt:lpstr>HELPDESK POAT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Cristina Ionescu</dc:creator>
  <cp:lastModifiedBy>Marie Jeanne Nica</cp:lastModifiedBy>
  <cp:revision>155</cp:revision>
  <dcterms:created xsi:type="dcterms:W3CDTF">2015-06-05T05:45:12Z</dcterms:created>
  <dcterms:modified xsi:type="dcterms:W3CDTF">2016-05-20T11:50:04Z</dcterms:modified>
</cp:coreProperties>
</file>