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58" r:id="rId3"/>
    <p:sldId id="259" r:id="rId4"/>
    <p:sldId id="260" r:id="rId5"/>
    <p:sldId id="261" r:id="rId6"/>
    <p:sldId id="262" r:id="rId7"/>
    <p:sldId id="265" r:id="rId8"/>
    <p:sldId id="266" r:id="rId9"/>
    <p:sldId id="270" r:id="rId10"/>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BEEF271A-179C-4319-80AE-ED902966E933}" type="slidenum">
              <a:rPr lang="en-GB" altLang="en-US"/>
              <a:pPr/>
              <a:t>‹#›</a:t>
            </a:fld>
            <a:endParaRPr lang="en-GB" altLang="en-US"/>
          </a:p>
        </p:txBody>
      </p:sp>
    </p:spTree>
    <p:extLst>
      <p:ext uri="{BB962C8B-B14F-4D97-AF65-F5344CB8AC3E}">
        <p14:creationId xmlns:p14="http://schemas.microsoft.com/office/powerpoint/2010/main" val="3931809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12EBC316-8B2D-4DD2-9024-AB2EA7EB331D}" type="slidenum">
              <a:rPr lang="en-GB" altLang="en-US"/>
              <a:pPr/>
              <a:t>‹#›</a:t>
            </a:fld>
            <a:endParaRPr lang="en-GB" altLang="en-US"/>
          </a:p>
        </p:txBody>
      </p:sp>
    </p:spTree>
    <p:extLst>
      <p:ext uri="{BB962C8B-B14F-4D97-AF65-F5344CB8AC3E}">
        <p14:creationId xmlns:p14="http://schemas.microsoft.com/office/powerpoint/2010/main" val="33467546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dirty="0"/>
              <a:t>Click to edit Master title style</a:t>
            </a:r>
            <a:endParaRPr lang="en-GB" altLang="en-US" noProof="0" dirty="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a:t>Click to edit Master subtitle style</a:t>
            </a:r>
            <a:endParaRPr lang="en-GB"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38E26BFA-0563-4030-B498-337B7974583E}" type="slidenum">
              <a:rPr lang="en-GB" altLang="en-US"/>
              <a:pPr/>
              <a:t>‹#›</a:t>
            </a:fld>
            <a:endParaRPr lang="en-GB" altLang="en-US"/>
          </a:p>
        </p:txBody>
      </p:sp>
    </p:spTree>
    <p:extLst>
      <p:ext uri="{BB962C8B-B14F-4D97-AF65-F5344CB8AC3E}">
        <p14:creationId xmlns:p14="http://schemas.microsoft.com/office/powerpoint/2010/main" val="226687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49C50A88-504F-4D63-AB24-4B1ED54A1BA3}" type="slidenum">
              <a:rPr lang="en-GB" altLang="en-US"/>
              <a:pPr/>
              <a:t>‹#›</a:t>
            </a:fld>
            <a:endParaRPr lang="en-GB" altLang="en-US"/>
          </a:p>
        </p:txBody>
      </p:sp>
    </p:spTree>
    <p:extLst>
      <p:ext uri="{BB962C8B-B14F-4D97-AF65-F5344CB8AC3E}">
        <p14:creationId xmlns:p14="http://schemas.microsoft.com/office/powerpoint/2010/main" val="219288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99E520CA-9EE2-4FD0-81C9-DFF4826F3772}" type="slidenum">
              <a:rPr lang="en-GB" altLang="en-US"/>
              <a:pPr/>
              <a:t>‹#›</a:t>
            </a:fld>
            <a:endParaRPr lang="en-GB" altLang="en-US"/>
          </a:p>
        </p:txBody>
      </p:sp>
    </p:spTree>
    <p:extLst>
      <p:ext uri="{BB962C8B-B14F-4D97-AF65-F5344CB8AC3E}">
        <p14:creationId xmlns:p14="http://schemas.microsoft.com/office/powerpoint/2010/main" val="149106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88F8D51E-BE98-4256-AF8E-E0C36B81D5CE}" type="slidenum">
              <a:rPr lang="en-GB" altLang="en-US"/>
              <a:pPr/>
              <a:t>‹#›</a:t>
            </a:fld>
            <a:endParaRPr lang="en-GB" altLang="en-US"/>
          </a:p>
        </p:txBody>
      </p:sp>
    </p:spTree>
    <p:extLst>
      <p:ext uri="{BB962C8B-B14F-4D97-AF65-F5344CB8AC3E}">
        <p14:creationId xmlns:p14="http://schemas.microsoft.com/office/powerpoint/2010/main" val="28211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BAE08CA0-23AD-4E17-888A-907304903A96}" type="slidenum">
              <a:rPr lang="en-GB" altLang="en-US"/>
              <a:pPr/>
              <a:t>‹#›</a:t>
            </a:fld>
            <a:endParaRPr lang="en-GB" altLang="en-US"/>
          </a:p>
        </p:txBody>
      </p:sp>
    </p:spTree>
    <p:extLst>
      <p:ext uri="{BB962C8B-B14F-4D97-AF65-F5344CB8AC3E}">
        <p14:creationId xmlns:p14="http://schemas.microsoft.com/office/powerpoint/2010/main" val="197072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4F6C41E5-D3AC-45B8-B0C6-21959667ABBA}" type="slidenum">
              <a:rPr lang="en-GB" altLang="en-US"/>
              <a:pPr/>
              <a:t>‹#›</a:t>
            </a:fld>
            <a:endParaRPr lang="en-GB" altLang="en-US"/>
          </a:p>
        </p:txBody>
      </p:sp>
    </p:spTree>
    <p:extLst>
      <p:ext uri="{BB962C8B-B14F-4D97-AF65-F5344CB8AC3E}">
        <p14:creationId xmlns:p14="http://schemas.microsoft.com/office/powerpoint/2010/main" val="364821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4D294EF2-6FA6-446F-859F-5E306D892A22}" type="slidenum">
              <a:rPr lang="en-GB" altLang="en-US"/>
              <a:pPr/>
              <a:t>‹#›</a:t>
            </a:fld>
            <a:endParaRPr lang="en-GB" altLang="en-US"/>
          </a:p>
        </p:txBody>
      </p:sp>
    </p:spTree>
    <p:extLst>
      <p:ext uri="{BB962C8B-B14F-4D97-AF65-F5344CB8AC3E}">
        <p14:creationId xmlns:p14="http://schemas.microsoft.com/office/powerpoint/2010/main" val="384605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4AFEB565-41F3-477E-B15D-3C756E32CAC8}" type="slidenum">
              <a:rPr lang="en-GB" altLang="en-US"/>
              <a:pPr/>
              <a:t>‹#›</a:t>
            </a:fld>
            <a:endParaRPr lang="en-GB" altLang="en-US"/>
          </a:p>
        </p:txBody>
      </p:sp>
    </p:spTree>
    <p:extLst>
      <p:ext uri="{BB962C8B-B14F-4D97-AF65-F5344CB8AC3E}">
        <p14:creationId xmlns:p14="http://schemas.microsoft.com/office/powerpoint/2010/main" val="45633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BA3A948E-6E35-402A-9F7F-BEBA1A169916}" type="slidenum">
              <a:rPr lang="en-GB" altLang="en-US"/>
              <a:pPr/>
              <a:t>‹#›</a:t>
            </a:fld>
            <a:endParaRPr lang="en-GB" altLang="en-US"/>
          </a:p>
        </p:txBody>
      </p:sp>
    </p:spTree>
    <p:extLst>
      <p:ext uri="{BB962C8B-B14F-4D97-AF65-F5344CB8AC3E}">
        <p14:creationId xmlns:p14="http://schemas.microsoft.com/office/powerpoint/2010/main" val="244814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D9951705-0CD7-4050-928D-B3C4FB9FCBEB}" type="slidenum">
              <a:rPr lang="en-GB" altLang="en-US"/>
              <a:pPr/>
              <a:t>‹#›</a:t>
            </a:fld>
            <a:endParaRPr lang="en-GB" altLang="en-US"/>
          </a:p>
        </p:txBody>
      </p:sp>
    </p:spTree>
    <p:extLst>
      <p:ext uri="{BB962C8B-B14F-4D97-AF65-F5344CB8AC3E}">
        <p14:creationId xmlns:p14="http://schemas.microsoft.com/office/powerpoint/2010/main" val="129227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536" y="18864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395536" y="1340768"/>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83239" y="476672"/>
            <a:ext cx="8229600" cy="936625"/>
          </a:xfrm>
        </p:spPr>
        <p:txBody>
          <a:bodyPr/>
          <a:lstStyle/>
          <a:p>
            <a:pPr algn="ctr"/>
            <a:r>
              <a:rPr lang="en-US" altLang="en-US" sz="2400" dirty="0" err="1"/>
              <a:t>Proiectul</a:t>
            </a:r>
            <a:r>
              <a:rPr lang="en-US" altLang="en-US" sz="2400" dirty="0"/>
              <a:t> ALFRED</a:t>
            </a:r>
            <a:r>
              <a:rPr lang="ro-RO" altLang="en-US" sz="2400" dirty="0"/>
              <a:t> (1)</a:t>
            </a:r>
            <a:endParaRPr lang="en-US" altLang="en-US" sz="2400" dirty="0"/>
          </a:p>
        </p:txBody>
      </p:sp>
      <p:sp>
        <p:nvSpPr>
          <p:cNvPr id="83971" name="Rectangle 3"/>
          <p:cNvSpPr>
            <a:spLocks noGrp="1" noChangeArrowheads="1"/>
          </p:cNvSpPr>
          <p:nvPr>
            <p:ph type="body" idx="1"/>
          </p:nvPr>
        </p:nvSpPr>
        <p:spPr>
          <a:xfrm>
            <a:off x="383239" y="1413297"/>
            <a:ext cx="8511058" cy="5328071"/>
          </a:xfrm>
        </p:spPr>
        <p:txBody>
          <a:bodyPr/>
          <a:lstStyle/>
          <a:p>
            <a:pPr marL="0" indent="0">
              <a:spcAft>
                <a:spcPts val="1200"/>
              </a:spcAft>
              <a:buClr>
                <a:srgbClr val="0070C0"/>
              </a:buClr>
              <a:buNone/>
            </a:pPr>
            <a:r>
              <a:rPr lang="ro-RO" dirty="0"/>
              <a:t>ALFRED </a:t>
            </a:r>
            <a:r>
              <a:rPr lang="en-GB" dirty="0"/>
              <a:t>= </a:t>
            </a:r>
            <a:r>
              <a:rPr lang="ro-RO" dirty="0" err="1"/>
              <a:t>Advanced</a:t>
            </a:r>
            <a:r>
              <a:rPr lang="ro-RO" dirty="0"/>
              <a:t> </a:t>
            </a:r>
            <a:r>
              <a:rPr lang="ro-RO" dirty="0" err="1"/>
              <a:t>Lead</a:t>
            </a:r>
            <a:r>
              <a:rPr lang="ro-RO" dirty="0"/>
              <a:t> Fast Reactor European </a:t>
            </a:r>
            <a:r>
              <a:rPr lang="en-GB" dirty="0"/>
              <a:t>		</a:t>
            </a:r>
            <a:r>
              <a:rPr lang="ro-RO" dirty="0"/>
              <a:t>Demonstrator </a:t>
            </a:r>
            <a:r>
              <a:rPr lang="ro-RO" dirty="0" err="1"/>
              <a:t>Infrastructure</a:t>
            </a:r>
            <a:endParaRPr lang="en-GB" dirty="0"/>
          </a:p>
          <a:p>
            <a:pPr>
              <a:buClr>
                <a:srgbClr val="0F5494"/>
              </a:buClr>
              <a:buFont typeface="Wingdings" panose="05000000000000000000" pitchFamily="2" charset="2"/>
              <a:buChar char="§"/>
            </a:pPr>
            <a:r>
              <a:rPr lang="ro-RO" dirty="0"/>
              <a:t>infrastructură de cercetare – dezvoltare</a:t>
            </a:r>
            <a:r>
              <a:rPr lang="en-GB" dirty="0"/>
              <a:t> - </a:t>
            </a:r>
            <a:r>
              <a:rPr lang="ro-RO" dirty="0"/>
              <a:t>inovare pentru demonstrarea tehnologiei </a:t>
            </a:r>
            <a:r>
              <a:rPr lang="ro-RO" dirty="0" err="1"/>
              <a:t>reactorilor</a:t>
            </a:r>
            <a:r>
              <a:rPr lang="ro-RO" dirty="0"/>
              <a:t> rapizi răciți cu plumb (LFR)</a:t>
            </a:r>
            <a:endParaRPr lang="en-GB" dirty="0"/>
          </a:p>
          <a:p>
            <a:pPr>
              <a:buClr>
                <a:srgbClr val="0F5494"/>
              </a:buClr>
              <a:buFont typeface="Wingdings" panose="05000000000000000000" pitchFamily="2" charset="2"/>
              <a:buChar char="§"/>
            </a:pPr>
            <a:r>
              <a:rPr lang="en-GB" dirty="0"/>
              <a:t>s</a:t>
            </a:r>
            <a:r>
              <a:rPr lang="ro-RO" dirty="0"/>
              <a:t>copul acestui proiect este </a:t>
            </a:r>
            <a:r>
              <a:rPr lang="en-GB" dirty="0" err="1"/>
              <a:t>construirea</a:t>
            </a:r>
            <a:r>
              <a:rPr lang="en-GB" dirty="0"/>
              <a:t> </a:t>
            </a:r>
            <a:r>
              <a:rPr lang="en-GB" dirty="0" err="1"/>
              <a:t>unei</a:t>
            </a:r>
            <a:r>
              <a:rPr lang="en-GB" dirty="0"/>
              <a:t> </a:t>
            </a:r>
            <a:r>
              <a:rPr lang="en-GB" dirty="0" err="1"/>
              <a:t>instala</a:t>
            </a:r>
            <a:r>
              <a:rPr lang="ro-RO" dirty="0"/>
              <a:t>ț</a:t>
            </a:r>
            <a:r>
              <a:rPr lang="en-GB" dirty="0"/>
              <a:t>ii</a:t>
            </a:r>
            <a:r>
              <a:rPr lang="ro-RO" dirty="0"/>
              <a:t> pentru demonstrarea  tehnologiei </a:t>
            </a:r>
            <a:r>
              <a:rPr lang="en-GB" dirty="0"/>
              <a:t>LFR </a:t>
            </a:r>
            <a:r>
              <a:rPr lang="ro-RO" dirty="0"/>
              <a:t>în vederea utilizării </a:t>
            </a:r>
            <a:r>
              <a:rPr lang="en-GB" dirty="0" err="1"/>
              <a:t>acestui</a:t>
            </a:r>
            <a:r>
              <a:rPr lang="en-GB" dirty="0"/>
              <a:t> tip de </a:t>
            </a:r>
            <a:r>
              <a:rPr lang="en-GB" dirty="0" err="1"/>
              <a:t>reactori</a:t>
            </a:r>
            <a:r>
              <a:rPr lang="ro-RO" dirty="0"/>
              <a:t> pentru producerea de energie electrică fără emisii de carbon, precum și pentru alte aplicații</a:t>
            </a:r>
            <a:endParaRPr lang="en-GB" dirty="0"/>
          </a:p>
          <a:p>
            <a:pPr>
              <a:buClr>
                <a:srgbClr val="0F5494"/>
              </a:buClr>
              <a:buFont typeface="Wingdings" panose="05000000000000000000" pitchFamily="2" charset="2"/>
              <a:buChar char="§"/>
            </a:pPr>
            <a:r>
              <a:rPr lang="en-GB" dirty="0" err="1"/>
              <a:t>loca</a:t>
            </a:r>
            <a:r>
              <a:rPr lang="ro-RO" dirty="0"/>
              <a:t>ț</a:t>
            </a:r>
            <a:r>
              <a:rPr lang="en-GB" dirty="0" err="1"/>
              <a:t>ie</a:t>
            </a:r>
            <a:r>
              <a:rPr lang="en-GB" dirty="0"/>
              <a:t>: </a:t>
            </a:r>
            <a:r>
              <a:rPr lang="ro-RO" dirty="0"/>
              <a:t>platforma RATEN ICN Pitești</a:t>
            </a:r>
            <a:endParaRPr lang="en-GB" dirty="0"/>
          </a:p>
          <a:p>
            <a:pPr>
              <a:buClr>
                <a:srgbClr val="0F5494"/>
              </a:buClr>
              <a:buFont typeface="Wingdings" panose="05000000000000000000" pitchFamily="2" charset="2"/>
              <a:buChar char="§"/>
            </a:pPr>
            <a:r>
              <a:rPr lang="en-GB" altLang="en-US" dirty="0" err="1"/>
              <a:t>costuri</a:t>
            </a:r>
            <a:r>
              <a:rPr lang="en-GB" altLang="en-US" dirty="0"/>
              <a:t> de </a:t>
            </a:r>
            <a:r>
              <a:rPr lang="en-GB" altLang="en-US" dirty="0" err="1"/>
              <a:t>construc</a:t>
            </a:r>
            <a:r>
              <a:rPr lang="ro-RO" dirty="0"/>
              <a:t>ț</a:t>
            </a:r>
            <a:r>
              <a:rPr lang="en-GB" dirty="0" err="1"/>
              <a:t>ie</a:t>
            </a:r>
            <a:r>
              <a:rPr lang="en-GB" dirty="0"/>
              <a:t> estimative: 1,4 </a:t>
            </a:r>
            <a:r>
              <a:rPr lang="en-GB" dirty="0" err="1"/>
              <a:t>miliarde</a:t>
            </a:r>
            <a:r>
              <a:rPr lang="en-GB" dirty="0"/>
              <a:t> euro</a:t>
            </a:r>
            <a:endParaRPr lang="en-US" alt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4848" y="692175"/>
            <a:ext cx="8229600" cy="936625"/>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(2)</a:t>
            </a:r>
            <a:endParaRPr lang="en-US" altLang="en-US" sz="2400" kern="0" dirty="0"/>
          </a:p>
        </p:txBody>
      </p:sp>
      <p:sp>
        <p:nvSpPr>
          <p:cNvPr id="3" name="Rectangle 3"/>
          <p:cNvSpPr txBox="1">
            <a:spLocks noChangeArrowheads="1"/>
          </p:cNvSpPr>
          <p:nvPr/>
        </p:nvSpPr>
        <p:spPr>
          <a:xfrm>
            <a:off x="395536" y="1340768"/>
            <a:ext cx="8496944" cy="5112568"/>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buClr>
                <a:srgbClr val="0F5494"/>
              </a:buClr>
              <a:buFont typeface="Wingdings" panose="05000000000000000000" pitchFamily="2" charset="2"/>
              <a:buChar char="§"/>
            </a:pPr>
            <a:endParaRPr lang="en-US" altLang="en-US" kern="0" dirty="0"/>
          </a:p>
        </p:txBody>
      </p:sp>
      <p:sp>
        <p:nvSpPr>
          <p:cNvPr id="4" name="Rectangle 3"/>
          <p:cNvSpPr txBox="1">
            <a:spLocks noChangeArrowheads="1"/>
          </p:cNvSpPr>
          <p:nvPr/>
        </p:nvSpPr>
        <p:spPr>
          <a:xfrm>
            <a:off x="611560" y="1628800"/>
            <a:ext cx="8280920" cy="5184576"/>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buClr>
                <a:srgbClr val="0F5494"/>
              </a:buClr>
              <a:buFont typeface="Wingdings" panose="05000000000000000000" pitchFamily="2" charset="2"/>
              <a:buChar char="§"/>
            </a:pPr>
            <a:r>
              <a:rPr lang="ro-RO" sz="2000" b="1" dirty="0"/>
              <a:t>2007:</a:t>
            </a:r>
            <a:r>
              <a:rPr lang="ro-RO" sz="2000" dirty="0"/>
              <a:t> tehnologia LFR este inclusă în Strategic Energy Technology Plan (SET Plan) al Comisiei Europene </a:t>
            </a:r>
          </a:p>
          <a:p>
            <a:pPr>
              <a:buClr>
                <a:srgbClr val="0F5494"/>
              </a:buClr>
              <a:buFont typeface="Wingdings" panose="05000000000000000000" pitchFamily="2" charset="2"/>
              <a:buChar char="§"/>
            </a:pPr>
            <a:r>
              <a:rPr lang="ro-RO" sz="2000" b="1" dirty="0"/>
              <a:t>2011 și 2014: </a:t>
            </a:r>
            <a:r>
              <a:rPr lang="ro-RO" sz="2000" dirty="0"/>
              <a:t>memorandum guvernamental de aprobare, respectiv de continuare și promovare a instalației LFR de demonstrație ALFRED </a:t>
            </a:r>
            <a:endParaRPr lang="ro-RO" sz="2000" b="1" dirty="0"/>
          </a:p>
          <a:p>
            <a:pPr>
              <a:buClr>
                <a:srgbClr val="0F5494"/>
              </a:buClr>
              <a:buFont typeface="Wingdings" panose="05000000000000000000" pitchFamily="2" charset="2"/>
              <a:buChar char="§"/>
            </a:pPr>
            <a:r>
              <a:rPr lang="ro-RO" sz="2000" b="1" dirty="0"/>
              <a:t>2014:</a:t>
            </a:r>
            <a:r>
              <a:rPr lang="ro-RO" sz="2000" dirty="0"/>
              <a:t> crearea consorțiului FALCON format din RATEN ICN, ANSALDO Nucleare (Italia), ENEA (Italia) și CVR (Republica Cehă)</a:t>
            </a:r>
          </a:p>
          <a:p>
            <a:pPr>
              <a:buClr>
                <a:srgbClr val="0F5494"/>
              </a:buClr>
              <a:buFont typeface="Wingdings" panose="05000000000000000000" pitchFamily="2" charset="2"/>
              <a:buChar char="§"/>
            </a:pPr>
            <a:r>
              <a:rPr lang="ro-RO" altLang="en-US" sz="2000" b="1" kern="0" dirty="0"/>
              <a:t>2015:</a:t>
            </a:r>
            <a:r>
              <a:rPr lang="ro-RO" altLang="en-US" sz="2000" kern="0" dirty="0"/>
              <a:t> </a:t>
            </a:r>
            <a:r>
              <a:rPr lang="ro-RO" sz="2000" dirty="0"/>
              <a:t>aplicație pentru includerea ALFRED în roadmap-ul ESFRI</a:t>
            </a:r>
          </a:p>
          <a:p>
            <a:pPr>
              <a:buClr>
                <a:srgbClr val="0F5494"/>
              </a:buClr>
              <a:buFont typeface="Wingdings" panose="05000000000000000000" pitchFamily="2" charset="2"/>
              <a:buChar char="§"/>
            </a:pPr>
            <a:r>
              <a:rPr lang="ro-RO" sz="2000" b="1" dirty="0"/>
              <a:t>2016: </a:t>
            </a:r>
            <a:r>
              <a:rPr lang="ro-RO" sz="2000" dirty="0"/>
              <a:t>incluserea în Strategia de specializare inteligentă a regiunii Sud Muntenia </a:t>
            </a:r>
          </a:p>
          <a:p>
            <a:pPr>
              <a:buClr>
                <a:srgbClr val="0F5494"/>
              </a:buClr>
              <a:buFont typeface="Wingdings" panose="05000000000000000000" pitchFamily="2" charset="2"/>
              <a:buChar char="§"/>
            </a:pPr>
            <a:r>
              <a:rPr lang="ro-RO" sz="2000" b="1" dirty="0"/>
              <a:t>2017:</a:t>
            </a:r>
            <a:r>
              <a:rPr lang="ro-RO" sz="2000" dirty="0"/>
              <a:t> includerea ca prioritate națională pentru domeniul de cercetare</a:t>
            </a:r>
            <a:r>
              <a:rPr lang="en-GB" sz="2000" dirty="0"/>
              <a:t> </a:t>
            </a:r>
            <a:r>
              <a:rPr lang="ro-RO" sz="2000" dirty="0"/>
              <a:t>î</a:t>
            </a:r>
            <a:r>
              <a:rPr lang="en-GB" sz="2000" dirty="0"/>
              <a:t>n </a:t>
            </a:r>
            <a:r>
              <a:rPr lang="ro-RO" sz="2000" dirty="0"/>
              <a:t>Strategia Națională de CDI 2014-2020</a:t>
            </a:r>
          </a:p>
          <a:p>
            <a:pPr>
              <a:buClr>
                <a:srgbClr val="0F5494"/>
              </a:buClr>
              <a:buFont typeface="Wingdings" panose="05000000000000000000" pitchFamily="2" charset="2"/>
              <a:buChar char="§"/>
            </a:pPr>
            <a:endParaRPr lang="en-US" altLang="en-US" kern="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6" name="Group 5"/>
          <p:cNvGrpSpPr/>
          <p:nvPr/>
        </p:nvGrpSpPr>
        <p:grpSpPr>
          <a:xfrm>
            <a:off x="6406914" y="116632"/>
            <a:ext cx="2629582" cy="607124"/>
            <a:chOff x="7998140" y="225237"/>
            <a:chExt cx="3565686" cy="823254"/>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36418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764183"/>
            <a:ext cx="8229600" cy="936625"/>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(3)</a:t>
            </a:r>
            <a:endParaRPr lang="en-US" altLang="en-US" sz="2400" kern="0" dirty="0"/>
          </a:p>
        </p:txBody>
      </p:sp>
      <p:graphicFrame>
        <p:nvGraphicFramePr>
          <p:cNvPr id="3" name="Table 2"/>
          <p:cNvGraphicFramePr>
            <a:graphicFrameLocks noGrp="1"/>
          </p:cNvGraphicFramePr>
          <p:nvPr>
            <p:extLst>
              <p:ext uri="{D42A27DB-BD31-4B8C-83A1-F6EECF244321}">
                <p14:modId xmlns:p14="http://schemas.microsoft.com/office/powerpoint/2010/main" val="4172242382"/>
              </p:ext>
            </p:extLst>
          </p:nvPr>
        </p:nvGraphicFramePr>
        <p:xfrm>
          <a:off x="395536" y="1556792"/>
          <a:ext cx="8229600" cy="5040556"/>
        </p:xfrm>
        <a:graphic>
          <a:graphicData uri="http://schemas.openxmlformats.org/drawingml/2006/table">
            <a:tbl>
              <a:tblPr firstRow="1" firstCol="1" bandRow="1">
                <a:tableStyleId>{21E4AEA4-8DFA-4A89-87EB-49C32662AFE0}</a:tableStyleId>
              </a:tblPr>
              <a:tblGrid>
                <a:gridCol w="3834971">
                  <a:extLst>
                    <a:ext uri="{9D8B030D-6E8A-4147-A177-3AD203B41FA5}">
                      <a16:colId xmlns:a16="http://schemas.microsoft.com/office/drawing/2014/main" xmlns="" val="20000"/>
                    </a:ext>
                  </a:extLst>
                </a:gridCol>
                <a:gridCol w="2249900">
                  <a:extLst>
                    <a:ext uri="{9D8B030D-6E8A-4147-A177-3AD203B41FA5}">
                      <a16:colId xmlns:a16="http://schemas.microsoft.com/office/drawing/2014/main" xmlns="" val="20001"/>
                    </a:ext>
                  </a:extLst>
                </a:gridCol>
                <a:gridCol w="2144729">
                  <a:extLst>
                    <a:ext uri="{9D8B030D-6E8A-4147-A177-3AD203B41FA5}">
                      <a16:colId xmlns:a16="http://schemas.microsoft.com/office/drawing/2014/main" xmlns="" val="20002"/>
                    </a:ext>
                  </a:extLst>
                </a:gridCol>
              </a:tblGrid>
              <a:tr h="973028">
                <a:tc>
                  <a:txBody>
                    <a:bodyPr/>
                    <a:lstStyle/>
                    <a:p>
                      <a:pPr marL="0" marR="0">
                        <a:lnSpc>
                          <a:spcPct val="115000"/>
                        </a:lnSpc>
                        <a:spcBef>
                          <a:spcPts val="0"/>
                        </a:spcBef>
                        <a:spcAft>
                          <a:spcPts val="0"/>
                        </a:spcAft>
                      </a:pPr>
                      <a:r>
                        <a:rPr lang="ro-RO" sz="1200" dirty="0">
                          <a:effectLst/>
                        </a:rPr>
                        <a:t> ALFRED</a:t>
                      </a:r>
                      <a:r>
                        <a:rPr lang="ro-RO" sz="1200" baseline="0" dirty="0">
                          <a:effectLst/>
                        </a:rPr>
                        <a:t> și componente suport</a:t>
                      </a:r>
                      <a:endParaRPr lang="en-GB" sz="11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ro-RO" sz="1200">
                          <a:effectLst/>
                        </a:rPr>
                        <a:t>Costuri construcție (Euro)</a:t>
                      </a:r>
                      <a:endParaRPr lang="en-GB"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ro-RO" sz="1200" dirty="0">
                          <a:effectLst/>
                        </a:rPr>
                        <a:t>Costuri operare* (Euro/an)</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09450">
                <a:tc>
                  <a:txBody>
                    <a:bodyPr/>
                    <a:lstStyle/>
                    <a:p>
                      <a:pPr marL="0" marR="0">
                        <a:lnSpc>
                          <a:spcPct val="115000"/>
                        </a:lnSpc>
                        <a:spcBef>
                          <a:spcPts val="0"/>
                        </a:spcBef>
                        <a:spcAft>
                          <a:spcPts val="0"/>
                        </a:spcAft>
                      </a:pPr>
                      <a:r>
                        <a:rPr lang="ro-RO" sz="1200" b="1" dirty="0">
                          <a:solidFill>
                            <a:schemeClr val="accent3"/>
                          </a:solidFill>
                          <a:effectLst/>
                        </a:rPr>
                        <a:t>ALFRED</a:t>
                      </a:r>
                      <a:endParaRPr lang="en-GB" sz="1100" b="1" dirty="0">
                        <a:solidFill>
                          <a:schemeClr val="accent3"/>
                        </a:solidFill>
                        <a:effectLst/>
                        <a:latin typeface="Calibri"/>
                        <a:ea typeface="Calibri"/>
                        <a:cs typeface="Times New Roman"/>
                      </a:endParaRPr>
                    </a:p>
                  </a:txBody>
                  <a:tcPr marL="68580" marR="68580" marT="0" marB="0" anchor="ctr">
                    <a:solidFill>
                      <a:srgbClr val="3166CF"/>
                    </a:solidFill>
                  </a:tcPr>
                </a:tc>
                <a:tc>
                  <a:txBody>
                    <a:bodyPr/>
                    <a:lstStyle/>
                    <a:p>
                      <a:pPr marL="0" marR="0" algn="r">
                        <a:lnSpc>
                          <a:spcPct val="115000"/>
                        </a:lnSpc>
                        <a:spcBef>
                          <a:spcPts val="0"/>
                        </a:spcBef>
                        <a:spcAft>
                          <a:spcPts val="0"/>
                        </a:spcAft>
                      </a:pPr>
                      <a:r>
                        <a:rPr lang="ro-RO" sz="1200" b="1" dirty="0">
                          <a:solidFill>
                            <a:schemeClr val="accent3"/>
                          </a:solidFill>
                          <a:effectLst/>
                        </a:rPr>
                        <a:t>1,300,000,</a:t>
                      </a:r>
                      <a:r>
                        <a:rPr lang="ro-RO" sz="1200" b="1" dirty="0" err="1">
                          <a:solidFill>
                            <a:schemeClr val="accent3"/>
                          </a:solidFill>
                          <a:effectLst/>
                        </a:rPr>
                        <a:t>000</a:t>
                      </a:r>
                      <a:endParaRPr lang="en-GB" sz="1100" b="1" dirty="0">
                        <a:solidFill>
                          <a:schemeClr val="accent3"/>
                        </a:solidFill>
                        <a:effectLst/>
                        <a:latin typeface="Calibri"/>
                        <a:ea typeface="Calibri"/>
                        <a:cs typeface="Times New Roman"/>
                      </a:endParaRPr>
                    </a:p>
                  </a:txBody>
                  <a:tcPr marL="68580" marR="68580" marT="0" marB="0" anchor="ctr">
                    <a:solidFill>
                      <a:srgbClr val="3166CF"/>
                    </a:solidFill>
                  </a:tcPr>
                </a:tc>
                <a:tc>
                  <a:txBody>
                    <a:bodyPr/>
                    <a:lstStyle/>
                    <a:p>
                      <a:pPr marL="0" marR="0" algn="r">
                        <a:lnSpc>
                          <a:spcPct val="115000"/>
                        </a:lnSpc>
                        <a:spcBef>
                          <a:spcPts val="0"/>
                        </a:spcBef>
                        <a:spcAft>
                          <a:spcPts val="0"/>
                        </a:spcAft>
                      </a:pPr>
                      <a:r>
                        <a:rPr lang="ro-RO" sz="1200" b="1" dirty="0">
                          <a:solidFill>
                            <a:schemeClr val="accent3"/>
                          </a:solidFill>
                          <a:effectLst/>
                        </a:rPr>
                        <a:t>30,300,000</a:t>
                      </a:r>
                      <a:endParaRPr lang="en-GB" sz="1100" b="1" dirty="0">
                        <a:solidFill>
                          <a:schemeClr val="accent3"/>
                        </a:solidFill>
                        <a:effectLst/>
                        <a:latin typeface="Calibri"/>
                        <a:ea typeface="Calibri"/>
                        <a:cs typeface="Times New Roman"/>
                      </a:endParaRPr>
                    </a:p>
                  </a:txBody>
                  <a:tcPr marL="68580" marR="68580" marT="0" marB="0" anchor="ctr">
                    <a:solidFill>
                      <a:srgbClr val="3166CF"/>
                    </a:solidFill>
                  </a:tcPr>
                </a:tc>
                <a:extLst>
                  <a:ext uri="{0D108BD9-81ED-4DB2-BD59-A6C34878D82A}">
                    <a16:rowId xmlns:a16="http://schemas.microsoft.com/office/drawing/2014/main" xmlns="" val="10001"/>
                  </a:ext>
                </a:extLst>
              </a:tr>
              <a:tr h="309450">
                <a:tc>
                  <a:txBody>
                    <a:bodyPr/>
                    <a:lstStyle/>
                    <a:p>
                      <a:pPr marL="0" marR="0">
                        <a:lnSpc>
                          <a:spcPct val="115000"/>
                        </a:lnSpc>
                        <a:spcBef>
                          <a:spcPts val="0"/>
                        </a:spcBef>
                        <a:spcAft>
                          <a:spcPts val="0"/>
                        </a:spcAft>
                      </a:pPr>
                      <a:r>
                        <a:rPr lang="ro-RO" sz="1200" dirty="0">
                          <a:effectLst/>
                        </a:rPr>
                        <a:t>ATHENA</a:t>
                      </a:r>
                      <a:endParaRPr lang="en-GB"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17,000,</a:t>
                      </a:r>
                      <a:r>
                        <a:rPr lang="ro-RO" sz="1200" dirty="0" err="1">
                          <a:effectLst/>
                        </a:rPr>
                        <a:t>000</a:t>
                      </a:r>
                      <a:endParaRPr lang="en-GB"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800,000</a:t>
                      </a:r>
                    </a:p>
                  </a:txBody>
                  <a:tcPr marL="68580" marR="68580" marT="0" marB="0" anchor="ctr"/>
                </a:tc>
                <a:extLst>
                  <a:ext uri="{0D108BD9-81ED-4DB2-BD59-A6C34878D82A}">
                    <a16:rowId xmlns:a16="http://schemas.microsoft.com/office/drawing/2014/main" xmlns="" val="10002"/>
                  </a:ext>
                </a:extLst>
              </a:tr>
              <a:tr h="309450">
                <a:tc>
                  <a:txBody>
                    <a:bodyPr/>
                    <a:lstStyle/>
                    <a:p>
                      <a:pPr marL="0" marR="0">
                        <a:lnSpc>
                          <a:spcPct val="115000"/>
                        </a:lnSpc>
                        <a:spcBef>
                          <a:spcPts val="0"/>
                        </a:spcBef>
                        <a:spcAft>
                          <a:spcPts val="0"/>
                        </a:spcAft>
                      </a:pPr>
                      <a:r>
                        <a:rPr lang="ro-RO" sz="1200" dirty="0" err="1">
                          <a:effectLst/>
                        </a:rPr>
                        <a:t>ChemLab</a:t>
                      </a:r>
                      <a:endParaRPr lang="en-GB"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2,500,000</a:t>
                      </a:r>
                      <a:endParaRPr lang="en-GB"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550,000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641239">
                <a:tc>
                  <a:txBody>
                    <a:bodyPr/>
                    <a:lstStyle/>
                    <a:p>
                      <a:pPr marL="0" marR="0">
                        <a:lnSpc>
                          <a:spcPct val="115000"/>
                        </a:lnSpc>
                        <a:spcBef>
                          <a:spcPts val="0"/>
                        </a:spcBef>
                        <a:spcAft>
                          <a:spcPts val="0"/>
                        </a:spcAft>
                      </a:pPr>
                      <a:r>
                        <a:rPr lang="ro-RO" sz="1200">
                          <a:effectLst/>
                        </a:rPr>
                        <a:t>HUB și Centru de excelență(Lead School)</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a:effectLst/>
                        </a:rPr>
                        <a:t>13,500,000</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2,000,</a:t>
                      </a:r>
                      <a:r>
                        <a:rPr lang="ro-RO" sz="1200" dirty="0" err="1">
                          <a:effectLst/>
                        </a:rPr>
                        <a:t>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309450">
                <a:tc>
                  <a:txBody>
                    <a:bodyPr/>
                    <a:lstStyle/>
                    <a:p>
                      <a:pPr marL="0" marR="0">
                        <a:lnSpc>
                          <a:spcPct val="115000"/>
                        </a:lnSpc>
                        <a:spcBef>
                          <a:spcPts val="0"/>
                        </a:spcBef>
                        <a:spcAft>
                          <a:spcPts val="0"/>
                        </a:spcAft>
                      </a:pPr>
                      <a:r>
                        <a:rPr lang="ro-RO" sz="1200">
                          <a:effectLst/>
                        </a:rPr>
                        <a:t>ELF</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a:effectLst/>
                        </a:rPr>
                        <a:t>44,000,000</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1,000,</a:t>
                      </a:r>
                      <a:r>
                        <a:rPr lang="ro-RO" sz="1200" dirty="0" err="1">
                          <a:effectLst/>
                        </a:rPr>
                        <a:t>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309450">
                <a:tc>
                  <a:txBody>
                    <a:bodyPr/>
                    <a:lstStyle/>
                    <a:p>
                      <a:pPr marL="0" marR="0">
                        <a:lnSpc>
                          <a:spcPct val="115000"/>
                        </a:lnSpc>
                        <a:spcBef>
                          <a:spcPts val="0"/>
                        </a:spcBef>
                        <a:spcAft>
                          <a:spcPts val="0"/>
                        </a:spcAft>
                      </a:pPr>
                      <a:r>
                        <a:rPr lang="ro-RO" sz="1200" dirty="0">
                          <a:effectLst/>
                        </a:rPr>
                        <a:t>HELENA 2</a:t>
                      </a:r>
                      <a:endParaRPr lang="en-GB"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a:effectLst/>
                        </a:rPr>
                        <a:t>2,500,000</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350,000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309450">
                <a:tc>
                  <a:txBody>
                    <a:bodyPr/>
                    <a:lstStyle/>
                    <a:p>
                      <a:pPr marL="0" marR="0">
                        <a:lnSpc>
                          <a:spcPct val="115000"/>
                        </a:lnSpc>
                        <a:spcBef>
                          <a:spcPts val="0"/>
                        </a:spcBef>
                        <a:spcAft>
                          <a:spcPts val="0"/>
                        </a:spcAft>
                      </a:pPr>
                      <a:r>
                        <a:rPr lang="ro-RO" sz="1200">
                          <a:effectLst/>
                        </a:rPr>
                        <a:t>Hands ON</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a:effectLst/>
                        </a:rPr>
                        <a:t>1,500,000</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250,000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r h="309450">
                <a:tc>
                  <a:txBody>
                    <a:bodyPr/>
                    <a:lstStyle/>
                    <a:p>
                      <a:pPr marL="0" marR="0">
                        <a:lnSpc>
                          <a:spcPct val="115000"/>
                        </a:lnSpc>
                        <a:spcBef>
                          <a:spcPts val="0"/>
                        </a:spcBef>
                        <a:spcAft>
                          <a:spcPts val="0"/>
                        </a:spcAft>
                      </a:pPr>
                      <a:r>
                        <a:rPr lang="ro-RO" sz="1200" dirty="0" err="1">
                          <a:effectLst/>
                        </a:rPr>
                        <a:t>Meltin'Pot</a:t>
                      </a:r>
                      <a:endParaRPr lang="en-GB" sz="1100" dirty="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a:effectLst/>
                        </a:rPr>
                        <a:t>9,000,000</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300,000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8"/>
                  </a:ext>
                </a:extLst>
              </a:tr>
              <a:tr h="309450">
                <a:tc>
                  <a:txBody>
                    <a:bodyPr/>
                    <a:lstStyle/>
                    <a:p>
                      <a:pPr marL="0" marR="0">
                        <a:lnSpc>
                          <a:spcPct val="115000"/>
                        </a:lnSpc>
                        <a:spcBef>
                          <a:spcPts val="0"/>
                        </a:spcBef>
                        <a:spcAft>
                          <a:spcPts val="0"/>
                        </a:spcAft>
                      </a:pPr>
                      <a:r>
                        <a:rPr lang="ro-RO" sz="1200">
                          <a:effectLst/>
                        </a:rPr>
                        <a:t>Secțiuni testare</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a:effectLst/>
                        </a:rPr>
                        <a:t>15,000,000</a:t>
                      </a:r>
                      <a:endParaRPr lang="en-GB" sz="1100">
                        <a:effectLst/>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ro-RO" sz="1200" dirty="0">
                          <a:effectLst/>
                        </a:rPr>
                        <a:t>250,000</a:t>
                      </a:r>
                      <a:endParaRPr lang="en-GB"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9"/>
                  </a:ext>
                </a:extLst>
              </a:tr>
              <a:tr h="641239">
                <a:tc>
                  <a:txBody>
                    <a:bodyPr/>
                    <a:lstStyle/>
                    <a:p>
                      <a:pPr marL="0" marR="0">
                        <a:lnSpc>
                          <a:spcPct val="115000"/>
                        </a:lnSpc>
                        <a:spcBef>
                          <a:spcPts val="0"/>
                        </a:spcBef>
                        <a:spcAft>
                          <a:spcPts val="0"/>
                        </a:spcAft>
                      </a:pPr>
                      <a:r>
                        <a:rPr lang="ro-RO" sz="1200" b="1" dirty="0">
                          <a:solidFill>
                            <a:schemeClr val="accent3"/>
                          </a:solidFill>
                          <a:effectLst/>
                        </a:rPr>
                        <a:t>Total infrastructură experimentală suport</a:t>
                      </a:r>
                      <a:endParaRPr lang="en-GB" sz="1100" b="1" dirty="0">
                        <a:solidFill>
                          <a:schemeClr val="accent3"/>
                        </a:solidFill>
                        <a:effectLst/>
                        <a:latin typeface="Calibri"/>
                        <a:ea typeface="Calibri"/>
                        <a:cs typeface="Times New Roman"/>
                      </a:endParaRPr>
                    </a:p>
                  </a:txBody>
                  <a:tcPr marL="68580" marR="68580" marT="0" marB="0" anchor="ctr">
                    <a:solidFill>
                      <a:srgbClr val="3166CF"/>
                    </a:solidFill>
                  </a:tcPr>
                </a:tc>
                <a:tc>
                  <a:txBody>
                    <a:bodyPr/>
                    <a:lstStyle/>
                    <a:p>
                      <a:pPr marL="0" marR="0" algn="r">
                        <a:lnSpc>
                          <a:spcPct val="115000"/>
                        </a:lnSpc>
                        <a:spcBef>
                          <a:spcPts val="0"/>
                        </a:spcBef>
                        <a:spcAft>
                          <a:spcPts val="0"/>
                        </a:spcAft>
                      </a:pPr>
                      <a:r>
                        <a:rPr lang="ro-RO" sz="1200" b="1" dirty="0">
                          <a:solidFill>
                            <a:schemeClr val="accent3"/>
                          </a:solidFill>
                          <a:effectLst/>
                        </a:rPr>
                        <a:t>105,000,</a:t>
                      </a:r>
                      <a:r>
                        <a:rPr lang="ro-RO" sz="1200" b="1" dirty="0" err="1">
                          <a:solidFill>
                            <a:schemeClr val="accent3"/>
                          </a:solidFill>
                          <a:effectLst/>
                        </a:rPr>
                        <a:t>000</a:t>
                      </a:r>
                      <a:endParaRPr lang="en-GB" sz="1100" b="1" dirty="0">
                        <a:solidFill>
                          <a:schemeClr val="accent3"/>
                        </a:solidFill>
                        <a:effectLst/>
                        <a:latin typeface="Calibri"/>
                        <a:ea typeface="Calibri"/>
                        <a:cs typeface="Times New Roman"/>
                      </a:endParaRPr>
                    </a:p>
                  </a:txBody>
                  <a:tcPr marL="68580" marR="68580" marT="0" marB="0" anchor="ctr">
                    <a:solidFill>
                      <a:srgbClr val="3166CF"/>
                    </a:solidFill>
                  </a:tcPr>
                </a:tc>
                <a:tc>
                  <a:txBody>
                    <a:bodyPr/>
                    <a:lstStyle/>
                    <a:p>
                      <a:pPr marL="0" marR="0" algn="r">
                        <a:lnSpc>
                          <a:spcPct val="115000"/>
                        </a:lnSpc>
                        <a:spcBef>
                          <a:spcPts val="0"/>
                        </a:spcBef>
                        <a:spcAft>
                          <a:spcPts val="0"/>
                        </a:spcAft>
                      </a:pPr>
                      <a:r>
                        <a:rPr lang="ro-RO" sz="1200" b="1" dirty="0">
                          <a:solidFill>
                            <a:schemeClr val="accent3"/>
                          </a:solidFill>
                          <a:effectLst/>
                        </a:rPr>
                        <a:t>5,500,000</a:t>
                      </a:r>
                      <a:endParaRPr lang="en-GB" sz="1100" b="1" dirty="0">
                        <a:solidFill>
                          <a:schemeClr val="accent3"/>
                        </a:solidFill>
                        <a:effectLst/>
                        <a:latin typeface="Calibri"/>
                        <a:ea typeface="Calibri"/>
                        <a:cs typeface="Times New Roman"/>
                      </a:endParaRPr>
                    </a:p>
                  </a:txBody>
                  <a:tcPr marL="68580" marR="68580" marT="0" marB="0" anchor="ctr">
                    <a:solidFill>
                      <a:srgbClr val="3166CF"/>
                    </a:solidFill>
                  </a:tcPr>
                </a:tc>
                <a:extLst>
                  <a:ext uri="{0D108BD9-81ED-4DB2-BD59-A6C34878D82A}">
                    <a16:rowId xmlns:a16="http://schemas.microsoft.com/office/drawing/2014/main" xmlns="" val="10010"/>
                  </a:ext>
                </a:extLst>
              </a:tr>
              <a:tr h="309450">
                <a:tc>
                  <a:txBody>
                    <a:bodyPr/>
                    <a:lstStyle/>
                    <a:p>
                      <a:pPr marL="0" marR="0">
                        <a:lnSpc>
                          <a:spcPct val="115000"/>
                        </a:lnSpc>
                        <a:spcBef>
                          <a:spcPts val="0"/>
                        </a:spcBef>
                        <a:spcAft>
                          <a:spcPts val="0"/>
                        </a:spcAft>
                      </a:pPr>
                      <a:r>
                        <a:rPr lang="ro-RO" sz="1200" b="1" dirty="0">
                          <a:solidFill>
                            <a:schemeClr val="accent3"/>
                          </a:solidFill>
                          <a:effectLst/>
                        </a:rPr>
                        <a:t>Total infrastructura ALFRED</a:t>
                      </a:r>
                      <a:endParaRPr lang="en-GB" sz="1100" b="1" dirty="0">
                        <a:solidFill>
                          <a:schemeClr val="accent3"/>
                        </a:solidFill>
                        <a:effectLst/>
                        <a:latin typeface="Calibri"/>
                        <a:ea typeface="Calibri"/>
                        <a:cs typeface="Times New Roman"/>
                      </a:endParaRPr>
                    </a:p>
                  </a:txBody>
                  <a:tcPr marL="68580" marR="68580" marT="0" marB="0" anchor="ctr">
                    <a:solidFill>
                      <a:srgbClr val="333399"/>
                    </a:solidFill>
                  </a:tcPr>
                </a:tc>
                <a:tc>
                  <a:txBody>
                    <a:bodyPr/>
                    <a:lstStyle/>
                    <a:p>
                      <a:pPr marL="0" marR="0" algn="r">
                        <a:lnSpc>
                          <a:spcPct val="115000"/>
                        </a:lnSpc>
                        <a:spcBef>
                          <a:spcPts val="0"/>
                        </a:spcBef>
                        <a:spcAft>
                          <a:spcPts val="0"/>
                        </a:spcAft>
                      </a:pPr>
                      <a:r>
                        <a:rPr lang="ro-RO" sz="1200" b="1" dirty="0">
                          <a:solidFill>
                            <a:schemeClr val="accent3"/>
                          </a:solidFill>
                          <a:effectLst/>
                        </a:rPr>
                        <a:t>1,405,000,</a:t>
                      </a:r>
                      <a:r>
                        <a:rPr lang="ro-RO" sz="1200" b="1" dirty="0" err="1">
                          <a:solidFill>
                            <a:schemeClr val="accent3"/>
                          </a:solidFill>
                          <a:effectLst/>
                        </a:rPr>
                        <a:t>000</a:t>
                      </a:r>
                      <a:endParaRPr lang="en-GB" sz="1100" b="1" dirty="0">
                        <a:solidFill>
                          <a:schemeClr val="accent3"/>
                        </a:solidFill>
                        <a:effectLst/>
                        <a:latin typeface="Calibri"/>
                        <a:ea typeface="Calibri"/>
                        <a:cs typeface="Times New Roman"/>
                      </a:endParaRPr>
                    </a:p>
                  </a:txBody>
                  <a:tcPr marL="68580" marR="68580" marT="0" marB="0" anchor="ctr">
                    <a:solidFill>
                      <a:srgbClr val="333399"/>
                    </a:solidFill>
                  </a:tcPr>
                </a:tc>
                <a:tc>
                  <a:txBody>
                    <a:bodyPr/>
                    <a:lstStyle/>
                    <a:p>
                      <a:pPr marL="0" marR="0" algn="r">
                        <a:lnSpc>
                          <a:spcPct val="115000"/>
                        </a:lnSpc>
                        <a:spcBef>
                          <a:spcPts val="0"/>
                        </a:spcBef>
                        <a:spcAft>
                          <a:spcPts val="0"/>
                        </a:spcAft>
                      </a:pPr>
                      <a:r>
                        <a:rPr lang="ro-RO" sz="1200" b="1" dirty="0">
                          <a:solidFill>
                            <a:schemeClr val="accent3"/>
                          </a:solidFill>
                          <a:effectLst/>
                        </a:rPr>
                        <a:t>35,800,000</a:t>
                      </a:r>
                      <a:endParaRPr lang="en-GB" sz="1100" b="1" dirty="0">
                        <a:solidFill>
                          <a:schemeClr val="accent3"/>
                        </a:solidFill>
                        <a:effectLst/>
                        <a:latin typeface="Calibri"/>
                        <a:ea typeface="Calibri"/>
                        <a:cs typeface="Times New Roman"/>
                      </a:endParaRPr>
                    </a:p>
                  </a:txBody>
                  <a:tcPr marL="68580" marR="68580" marT="0" marB="0" anchor="ctr">
                    <a:solidFill>
                      <a:srgbClr val="333399"/>
                    </a:solidFill>
                  </a:tcPr>
                </a:tc>
                <a:extLst>
                  <a:ext uri="{0D108BD9-81ED-4DB2-BD59-A6C34878D82A}">
                    <a16:rowId xmlns:a16="http://schemas.microsoft.com/office/drawing/2014/main" xmlns="" val="10011"/>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36486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692175"/>
            <a:ext cx="8229600" cy="936625"/>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(4)</a:t>
            </a:r>
            <a:endParaRPr lang="en-US" altLang="en-US" sz="2400" kern="0" dirty="0"/>
          </a:p>
        </p:txBody>
      </p:sp>
      <p:sp>
        <p:nvSpPr>
          <p:cNvPr id="3" name="Rectangle 3"/>
          <p:cNvSpPr txBox="1">
            <a:spLocks noChangeArrowheads="1"/>
          </p:cNvSpPr>
          <p:nvPr/>
        </p:nvSpPr>
        <p:spPr>
          <a:xfrm>
            <a:off x="395536" y="1412776"/>
            <a:ext cx="8496944" cy="4896544"/>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0">
              <a:spcAft>
                <a:spcPts val="1200"/>
              </a:spcAft>
              <a:buClr>
                <a:srgbClr val="0F5494"/>
              </a:buClr>
              <a:buFont typeface="Wingdings" panose="05000000000000000000" pitchFamily="2" charset="2"/>
              <a:buChar char="§"/>
            </a:pPr>
            <a:r>
              <a:rPr lang="ro-RO" sz="2000" b="1" dirty="0"/>
              <a:t>2017-2023: </a:t>
            </a:r>
            <a:r>
              <a:rPr lang="ro-RO" sz="2000" u="sng" dirty="0"/>
              <a:t>Realizarea instalațiilor suport</a:t>
            </a:r>
          </a:p>
          <a:p>
            <a:pPr lvl="0"/>
            <a:r>
              <a:rPr lang="ro-RO" sz="2000" dirty="0"/>
              <a:t>- 2017-2021: proiectul experimental suport faza I prin care se vor dezvolta două module: modulul I cu componentele ATHENA și Chem Lab ( inclusiv un echipament din componentă Secțiuni de testare) și modulul II cu componentele HELENA, Hub-ul și Centrul de excelență</a:t>
            </a:r>
          </a:p>
          <a:p>
            <a:pPr lvl="0" algn="ctr"/>
            <a:r>
              <a:rPr lang="ro-RO" sz="2000" dirty="0"/>
              <a:t>45,000,000 euro</a:t>
            </a:r>
            <a:endParaRPr lang="en-GB" sz="2000" dirty="0"/>
          </a:p>
          <a:p>
            <a:r>
              <a:rPr lang="ro-RO" sz="2000" dirty="0"/>
              <a:t>- 2021-2023: proiectul experimental suport faza II prin care se vor dezvolta modulele </a:t>
            </a:r>
            <a:r>
              <a:rPr lang="ro-RO" sz="2000" dirty="0" err="1"/>
              <a:t>Meltin’Pot</a:t>
            </a:r>
            <a:r>
              <a:rPr lang="ro-RO" sz="2000" dirty="0"/>
              <a:t>, </a:t>
            </a:r>
            <a:r>
              <a:rPr lang="ro-RO" sz="2000" dirty="0" err="1"/>
              <a:t>Hands-ON</a:t>
            </a:r>
            <a:r>
              <a:rPr lang="ro-RO" sz="2000" dirty="0"/>
              <a:t> și ELF</a:t>
            </a:r>
          </a:p>
          <a:p>
            <a:pPr algn="ctr"/>
            <a:r>
              <a:rPr lang="ro-RO" sz="2000" dirty="0"/>
              <a:t>55,000,000 euro</a:t>
            </a:r>
          </a:p>
          <a:p>
            <a:r>
              <a:rPr lang="ro-RO" sz="2000" dirty="0"/>
              <a:t>- cheltuieli de operare</a:t>
            </a:r>
          </a:p>
          <a:p>
            <a:pPr algn="ctr"/>
            <a:r>
              <a:rPr lang="ro-RO" sz="2000" dirty="0"/>
              <a:t>5,500,000 </a:t>
            </a:r>
            <a:r>
              <a:rPr lang="ro-RO" dirty="0"/>
              <a:t>euro</a:t>
            </a:r>
          </a:p>
          <a:p>
            <a:r>
              <a:rPr lang="ro-RO" b="1" dirty="0"/>
              <a:t>Total:</a:t>
            </a:r>
            <a:r>
              <a:rPr lang="ro-RO" dirty="0"/>
              <a:t> 105,</a:t>
            </a:r>
            <a:r>
              <a:rPr lang="en-GB" dirty="0"/>
              <a:t>5</a:t>
            </a:r>
            <a:r>
              <a:rPr lang="ro-RO" dirty="0"/>
              <a:t>00,000 euro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73157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764183"/>
            <a:ext cx="8229600" cy="936625"/>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(5)</a:t>
            </a:r>
            <a:endParaRPr lang="en-US" altLang="en-US" sz="2400" kern="0" dirty="0"/>
          </a:p>
        </p:txBody>
      </p:sp>
      <p:sp>
        <p:nvSpPr>
          <p:cNvPr id="3" name="Rectangle 3"/>
          <p:cNvSpPr txBox="1">
            <a:spLocks noChangeArrowheads="1"/>
          </p:cNvSpPr>
          <p:nvPr/>
        </p:nvSpPr>
        <p:spPr>
          <a:xfrm>
            <a:off x="395536" y="1484784"/>
            <a:ext cx="8496944" cy="5040560"/>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0">
              <a:spcAft>
                <a:spcPts val="1200"/>
              </a:spcAft>
              <a:buClr>
                <a:srgbClr val="0F5494"/>
              </a:buClr>
              <a:buFont typeface="Wingdings" panose="05000000000000000000" pitchFamily="2" charset="2"/>
              <a:buChar char="§"/>
            </a:pPr>
            <a:r>
              <a:rPr lang="ro-RO" sz="2000" b="1" dirty="0"/>
              <a:t>2018-2028: </a:t>
            </a:r>
            <a:r>
              <a:rPr lang="ro-RO" sz="2000" u="sng" dirty="0"/>
              <a:t>Realizarea demonstratorului ALFRED</a:t>
            </a:r>
          </a:p>
          <a:p>
            <a:pPr lvl="0"/>
            <a:r>
              <a:rPr lang="ro-RO" sz="2000" dirty="0"/>
              <a:t>- 2018-2023: activități pregătitoare pentru construcție: </a:t>
            </a:r>
            <a:r>
              <a:rPr lang="en-GB" sz="2000" dirty="0"/>
              <a:t>~ </a:t>
            </a:r>
            <a:r>
              <a:rPr lang="ro-RO" sz="2000" dirty="0"/>
              <a:t>15,000,000 euro</a:t>
            </a:r>
          </a:p>
          <a:p>
            <a:pPr marL="0" indent="0">
              <a:buNone/>
            </a:pPr>
            <a:r>
              <a:rPr lang="ro-RO" sz="2000" dirty="0"/>
              <a:t>	-realizarea a cca 30% din echipamentele tehnologice ale demonstratorului ALFRED</a:t>
            </a:r>
          </a:p>
          <a:p>
            <a:pPr marL="0" indent="0">
              <a:buNone/>
            </a:pPr>
            <a:r>
              <a:rPr lang="ro-RO" sz="2000" dirty="0"/>
              <a:t>	-pregătire specialiști</a:t>
            </a:r>
          </a:p>
          <a:p>
            <a:r>
              <a:rPr lang="ro-RO" sz="2000" dirty="0"/>
              <a:t>- 2023-2028: construcție și punere în funcțiune</a:t>
            </a:r>
          </a:p>
          <a:p>
            <a:pPr marL="0" indent="0">
              <a:buNone/>
            </a:pPr>
            <a:r>
              <a:rPr lang="ro-RO" b="1" dirty="0"/>
              <a:t>Total:</a:t>
            </a:r>
            <a:r>
              <a:rPr lang="ro-RO" dirty="0"/>
              <a:t> 1,300,000,000 euro</a:t>
            </a:r>
          </a:p>
          <a:p>
            <a:pPr>
              <a:buClr>
                <a:srgbClr val="0F5494"/>
              </a:buClr>
              <a:buFont typeface="Wingdings" panose="05000000000000000000" pitchFamily="2" charset="2"/>
              <a:buChar char="§"/>
            </a:pPr>
            <a:r>
              <a:rPr lang="ro-RO" sz="2000" b="1" dirty="0"/>
              <a:t>2028 + 10-15 ani:</a:t>
            </a:r>
            <a:r>
              <a:rPr lang="ro-RO" sz="2000" dirty="0"/>
              <a:t> </a:t>
            </a:r>
            <a:r>
              <a:rPr lang="ro-RO" sz="2000" u="sng" dirty="0"/>
              <a:t>Faza de operare</a:t>
            </a:r>
          </a:p>
          <a:p>
            <a:pPr marL="0" indent="0" algn="ctr">
              <a:buClr>
                <a:srgbClr val="0F5494"/>
              </a:buClr>
              <a:buNone/>
            </a:pPr>
            <a:r>
              <a:rPr lang="ro-RO" altLang="en-US" sz="2000" kern="0" dirty="0"/>
              <a:t>35,800,000 euro</a:t>
            </a:r>
          </a:p>
          <a:p>
            <a:pPr marL="0" indent="0">
              <a:buClr>
                <a:srgbClr val="0F5494"/>
              </a:buClr>
              <a:buNone/>
            </a:pPr>
            <a:r>
              <a:rPr lang="ro-RO" altLang="en-US" sz="2000" kern="0" dirty="0"/>
              <a:t>   - după 2028 se va lansa programul de demonstrare </a:t>
            </a:r>
          </a:p>
          <a:p>
            <a:pPr marL="0" indent="0">
              <a:buClr>
                <a:srgbClr val="0F5494"/>
              </a:buClr>
              <a:buNone/>
            </a:pPr>
            <a:r>
              <a:rPr lang="ro-RO" sz="2000" dirty="0"/>
              <a:t>   - între 2035 și 2040 se așteaptă ca tehnologia să fie disponibilă comercial </a:t>
            </a:r>
            <a:endParaRPr lang="en-US" altLang="en-US" sz="2000" kern="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141879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692696"/>
            <a:ext cx="8229600" cy="936625"/>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(6)</a:t>
            </a:r>
            <a:endParaRPr lang="en-US" altLang="en-US" sz="2400" kern="0" dirty="0"/>
          </a:p>
        </p:txBody>
      </p:sp>
      <p:sp>
        <p:nvSpPr>
          <p:cNvPr id="3" name="Rectangle 3"/>
          <p:cNvSpPr txBox="1">
            <a:spLocks noChangeArrowheads="1"/>
          </p:cNvSpPr>
          <p:nvPr/>
        </p:nvSpPr>
        <p:spPr>
          <a:xfrm>
            <a:off x="395536" y="1268760"/>
            <a:ext cx="8496944" cy="5544616"/>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spcAft>
                <a:spcPts val="1200"/>
              </a:spcAft>
              <a:buClr>
                <a:srgbClr val="0F5494"/>
              </a:buClr>
              <a:buNone/>
            </a:pPr>
            <a:r>
              <a:rPr lang="ro-RO" sz="2000" u="sng" dirty="0"/>
              <a:t>Posibilități de dezvoltare </a:t>
            </a:r>
          </a:p>
          <a:p>
            <a:pPr>
              <a:spcAft>
                <a:spcPts val="1200"/>
              </a:spcAft>
              <a:buClr>
                <a:srgbClr val="0F5494"/>
              </a:buClr>
              <a:buFont typeface="Wingdings" panose="05000000000000000000" pitchFamily="2" charset="2"/>
              <a:buChar char="§"/>
            </a:pPr>
            <a:r>
              <a:rPr lang="ro-RO" sz="2000" dirty="0"/>
              <a:t>Reactorii rapizi răciți cu plumb (LFR) fac parte din cele  6 concepte de reactori de Generație IV selectate de GIF – Forumul International pentru Generație IV ce urmează a fi dezvoltate pe plan internațional. Caracteristicile favorabile ale plumbului ca agent de răcire permit atingerea tuturor obiectivelor privind siguranță și fiabilitate crescute, durabilitate mai mare, competitivitate economică și rezistență sporită la proliferare și de protecție fizică. </a:t>
            </a:r>
            <a:endParaRPr lang="en-GB" sz="2000" dirty="0"/>
          </a:p>
          <a:p>
            <a:pPr marL="0" indent="0">
              <a:spcAft>
                <a:spcPts val="1200"/>
              </a:spcAft>
              <a:buClr>
                <a:srgbClr val="0F5494"/>
              </a:buClr>
              <a:buNone/>
            </a:pPr>
            <a:r>
              <a:rPr lang="en-GB" sz="1600" dirty="0"/>
              <a:t>I</a:t>
            </a:r>
            <a:r>
              <a:rPr lang="ro-RO" sz="1600" dirty="0" err="1"/>
              <a:t>nfrastructura</a:t>
            </a:r>
            <a:r>
              <a:rPr lang="ro-RO" sz="1600" dirty="0"/>
              <a:t> ALFRED va permite implementarea unui amplu program de cercetare-dezvoltare-demonstrare ce adresează următoarele domenii: </a:t>
            </a:r>
          </a:p>
          <a:p>
            <a:pPr>
              <a:spcAft>
                <a:spcPts val="1200"/>
              </a:spcAft>
              <a:buClr>
                <a:srgbClr val="0F5494"/>
              </a:buClr>
              <a:buFont typeface="Wingdings" panose="05000000000000000000" pitchFamily="2" charset="2"/>
              <a:buChar char="§"/>
            </a:pPr>
            <a:r>
              <a:rPr lang="ro-RO" sz="2000" b="1" dirty="0"/>
              <a:t>La nivel național</a:t>
            </a:r>
          </a:p>
          <a:p>
            <a:pPr lvl="0"/>
            <a:r>
              <a:rPr lang="en-GB" sz="2000" dirty="0"/>
              <a:t>- </a:t>
            </a:r>
            <a:r>
              <a:rPr lang="ro-RO" sz="2000" dirty="0"/>
              <a:t>Comportarea materialelor structurale; </a:t>
            </a:r>
            <a:endParaRPr lang="en-GB" sz="2000" dirty="0"/>
          </a:p>
          <a:p>
            <a:pPr lvl="0"/>
            <a:r>
              <a:rPr lang="en-GB" sz="2000" dirty="0"/>
              <a:t>- </a:t>
            </a:r>
            <a:r>
              <a:rPr lang="ro-RO" sz="2000" dirty="0"/>
              <a:t>Fizica reactorului;</a:t>
            </a:r>
            <a:endParaRPr lang="en-GB" sz="2000" dirty="0"/>
          </a:p>
          <a:p>
            <a:pPr lvl="0"/>
            <a:r>
              <a:rPr lang="en-GB" sz="2000" dirty="0"/>
              <a:t>- </a:t>
            </a:r>
            <a:r>
              <a:rPr lang="ro-RO" sz="2000" dirty="0"/>
              <a:t>Fizico-chimia metalelor lichide grele;</a:t>
            </a:r>
            <a:endParaRPr lang="en-GB" sz="2000" dirty="0"/>
          </a:p>
          <a:p>
            <a:pPr>
              <a:spcAft>
                <a:spcPts val="1200"/>
              </a:spcAft>
              <a:buClr>
                <a:srgbClr val="0F5494"/>
              </a:buClr>
              <a:buFont typeface="Wingdings" panose="05000000000000000000" pitchFamily="2" charset="2"/>
              <a:buChar char="§"/>
            </a:pPr>
            <a:endParaRPr lang="ro-RO" sz="2000" dirty="0"/>
          </a:p>
          <a:p>
            <a:pPr>
              <a:spcAft>
                <a:spcPts val="1200"/>
              </a:spcAft>
              <a:buClr>
                <a:srgbClr val="0F5494"/>
              </a:buClr>
              <a:buFont typeface="Wingdings" panose="05000000000000000000" pitchFamily="2" charset="2"/>
              <a:buChar char="§"/>
            </a:pPr>
            <a:endParaRPr lang="en-GB" sz="2000" dirty="0"/>
          </a:p>
          <a:p>
            <a:pPr marL="0" lvl="0" indent="0">
              <a:spcAft>
                <a:spcPts val="1200"/>
              </a:spcAft>
              <a:buClr>
                <a:srgbClr val="0F5494"/>
              </a:buClr>
              <a:buNone/>
            </a:pPr>
            <a:endParaRPr lang="ro-RO" sz="2000" u="sng" dirty="0"/>
          </a:p>
          <a:p>
            <a:pPr lvl="0">
              <a:spcAft>
                <a:spcPts val="0"/>
              </a:spcAft>
              <a:buClr>
                <a:srgbClr val="0F5494"/>
              </a:buClr>
              <a:buFont typeface="Wingdings" panose="05000000000000000000" pitchFamily="2" charset="2"/>
              <a:buChar char="§"/>
            </a:pPr>
            <a:endParaRPr lang="ro-RO"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276317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764183"/>
            <a:ext cx="8229600" cy="936625"/>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(7)</a:t>
            </a:r>
            <a:endParaRPr lang="en-US" altLang="en-US" sz="2400" kern="0" dirty="0"/>
          </a:p>
        </p:txBody>
      </p:sp>
      <p:sp>
        <p:nvSpPr>
          <p:cNvPr id="3" name="Rectangle 3"/>
          <p:cNvSpPr txBox="1">
            <a:spLocks noChangeArrowheads="1"/>
          </p:cNvSpPr>
          <p:nvPr/>
        </p:nvSpPr>
        <p:spPr>
          <a:xfrm>
            <a:off x="611560" y="1553260"/>
            <a:ext cx="8013576" cy="5260116"/>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lvl="0" indent="0">
              <a:spcAft>
                <a:spcPts val="1200"/>
              </a:spcAft>
              <a:buClr>
                <a:srgbClr val="0F5494"/>
              </a:buClr>
              <a:buNone/>
            </a:pPr>
            <a:endParaRPr lang="ro-RO" sz="2000" u="sng" dirty="0"/>
          </a:p>
          <a:p>
            <a:pPr lvl="0"/>
            <a:r>
              <a:rPr lang="en-GB" sz="2000" dirty="0"/>
              <a:t>- </a:t>
            </a:r>
            <a:r>
              <a:rPr lang="ro-RO" sz="2000" dirty="0"/>
              <a:t>Comportarea termo-hidraulică a metalelor lichide grele;  </a:t>
            </a:r>
            <a:endParaRPr lang="en-GB" sz="2000" dirty="0"/>
          </a:p>
          <a:p>
            <a:pPr lvl="0"/>
            <a:r>
              <a:rPr lang="en-GB" sz="2000" dirty="0"/>
              <a:t>- </a:t>
            </a:r>
            <a:r>
              <a:rPr lang="ro-RO" sz="2000" dirty="0"/>
              <a:t>Combustibili nucleari avansați și zona activă a reactorilor răciți cu metale lichide grele;</a:t>
            </a:r>
            <a:endParaRPr lang="en-GB" sz="2000" dirty="0"/>
          </a:p>
          <a:p>
            <a:pPr lvl="0"/>
            <a:r>
              <a:rPr lang="en-GB" sz="2000" dirty="0"/>
              <a:t>- </a:t>
            </a:r>
            <a:r>
              <a:rPr lang="ro-RO" sz="2000" dirty="0"/>
              <a:t>Dezvoltarea, testarea și calificarea componentelor și sistemelor prototip ce functionează în medii de metale lichide grele, cu aplicații în sectorul energetic și alte sectoare industriale;</a:t>
            </a:r>
            <a:endParaRPr lang="en-GB" sz="2000" dirty="0"/>
          </a:p>
          <a:p>
            <a:pPr lvl="0"/>
            <a:r>
              <a:rPr lang="en-GB" sz="2000" dirty="0"/>
              <a:t>- </a:t>
            </a:r>
            <a:r>
              <a:rPr lang="ro-RO" sz="2000" dirty="0"/>
              <a:t>Demonstrarea funcționarii sigure și durabile a viitoarelor reactoare rapide răcite cu plumb;</a:t>
            </a:r>
            <a:endParaRPr lang="en-GB" sz="2000" dirty="0"/>
          </a:p>
          <a:p>
            <a:pPr lvl="0"/>
            <a:r>
              <a:rPr lang="en-GB" sz="2000" dirty="0"/>
              <a:t>- </a:t>
            </a:r>
            <a:r>
              <a:rPr lang="ro-RO" sz="2000" dirty="0"/>
              <a:t>Validarea codurilor de calcul de termo-hidraulice, nucleare</a:t>
            </a:r>
            <a:r>
              <a:rPr lang="en-GB" sz="2000"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405894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692696"/>
            <a:ext cx="8229600" cy="720080"/>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(8)</a:t>
            </a:r>
            <a:endParaRPr lang="en-US" altLang="en-US" sz="2400" kern="0" dirty="0"/>
          </a:p>
        </p:txBody>
      </p:sp>
      <p:sp>
        <p:nvSpPr>
          <p:cNvPr id="3" name="Rectangle 3"/>
          <p:cNvSpPr txBox="1">
            <a:spLocks noChangeArrowheads="1"/>
          </p:cNvSpPr>
          <p:nvPr/>
        </p:nvSpPr>
        <p:spPr>
          <a:xfrm>
            <a:off x="395536" y="1340768"/>
            <a:ext cx="8229600" cy="5472608"/>
          </a:xfrm>
          <a:prstGeom prst="rect">
            <a:avLst/>
          </a:prstGeom>
        </p:spPr>
        <p:txBody>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0">
              <a:spcAft>
                <a:spcPts val="1200"/>
              </a:spcAft>
              <a:buClr>
                <a:srgbClr val="0F5494"/>
              </a:buClr>
              <a:buFont typeface="Wingdings" panose="05000000000000000000" pitchFamily="2" charset="2"/>
              <a:buChar char="§"/>
            </a:pPr>
            <a:r>
              <a:rPr lang="ro-RO" sz="2000" b="1" dirty="0"/>
              <a:t>La nivel regional</a:t>
            </a:r>
          </a:p>
          <a:p>
            <a:r>
              <a:rPr lang="ro-RO" sz="2000" dirty="0"/>
              <a:t>De la înființarea și amplasarea sa în 1971, Institutul de Cercetări Nucleare a contribuit la dezvoltarea regională  și la realizarea unui nivel ridicat în domeniul tehnologiilor avansate. Platforma a asigurat o importantă parte a specialiștilor de înaltă calificare necesari programului energetic nuclear, precum și o serie de tehnologii (inclusiv tehnologia de fabricație a combustibilului) și echipamente pentru CNE Cernavodă. </a:t>
            </a:r>
            <a:endParaRPr lang="en-GB" sz="2000" dirty="0"/>
          </a:p>
          <a:p>
            <a:r>
              <a:rPr lang="ro-RO" sz="2000" dirty="0"/>
              <a:t>Beneficiile pe care le asigura dezvoltarea proiectului:</a:t>
            </a:r>
            <a:endParaRPr lang="en-GB" sz="2000" dirty="0"/>
          </a:p>
          <a:p>
            <a:pPr lvl="0"/>
            <a:r>
              <a:rPr lang="ro-RO" sz="2000" dirty="0"/>
              <a:t>- valorificarea, extinderea și creșterea potențialului tehnologic cu un impact științific, economic și social;</a:t>
            </a:r>
            <a:endParaRPr lang="en-GB" sz="2000" dirty="0"/>
          </a:p>
          <a:p>
            <a:pPr lvl="0"/>
            <a:r>
              <a:rPr lang="ro-RO" sz="2000" dirty="0"/>
              <a:t>- obținerea beneficiilor ce derivă din drepturile de proprietate intelectuală asupra unei tehnologii complexe;</a:t>
            </a:r>
            <a:endParaRPr lang="en-GB" sz="2000" dirty="0"/>
          </a:p>
          <a:p>
            <a:pPr lvl="0"/>
            <a:r>
              <a:rPr lang="ro-RO" sz="2000" dirty="0"/>
              <a:t>- stimularea cercetării în regiune prin influența unei infrastructuri de cercetare de interes pan-european;</a:t>
            </a:r>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135577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21" y="1988840"/>
            <a:ext cx="7941568" cy="5016758"/>
          </a:xfrm>
          <a:prstGeom prst="rect">
            <a:avLst/>
          </a:prstGeom>
        </p:spPr>
        <p:txBody>
          <a:bodyPr wrap="square">
            <a:spAutoFit/>
          </a:bodyPr>
          <a:lstStyle/>
          <a:p>
            <a:pPr lvl="0"/>
            <a:r>
              <a:rPr lang="ro-RO" sz="2000" dirty="0"/>
              <a:t>- creșterea interesului investițional în regiune (se estimează o contribuție financiară de cca. 20%) și creșterea de oportunități semnificative pentru furnizorii de servicii și echipamente în perioada investiției și a operării instalației;</a:t>
            </a:r>
            <a:endParaRPr lang="en-GB" sz="2000" dirty="0"/>
          </a:p>
          <a:p>
            <a:pPr lvl="0"/>
            <a:r>
              <a:rPr lang="ro-RO" sz="2000" dirty="0"/>
              <a:t>- creșterea interesului internațional, inclusiv al comunității științifice pentru Mioveni și regiune;</a:t>
            </a:r>
            <a:endParaRPr lang="en-GB" sz="2000" dirty="0"/>
          </a:p>
          <a:p>
            <a:pPr lvl="0"/>
            <a:r>
              <a:rPr lang="ro-RO" sz="2000" dirty="0"/>
              <a:t>- atragerea și păstrarea tinerelor talente în țară și în regiune;</a:t>
            </a:r>
            <a:endParaRPr lang="en-GB" sz="2000" dirty="0"/>
          </a:p>
          <a:p>
            <a:pPr lvl="0"/>
            <a:r>
              <a:rPr lang="ro-RO" sz="2000" dirty="0"/>
              <a:t>- crearea premiselor pentru păstrarea unui pol de dezvoltare al regiunii și unei specializări inteligente (tehnologia nucleară)</a:t>
            </a:r>
          </a:p>
          <a:p>
            <a:pPr lvl="0"/>
            <a:r>
              <a:rPr lang="ro-RO" sz="2000" dirty="0"/>
              <a:t>- crearea a 300 de locuri de muncă pentru specialiști de înaltă calificare și a cca. 2000 locuri de muncă pentru firmele de proiectare, inginerie, construcții civile sau echipamente.</a:t>
            </a:r>
            <a:endParaRPr lang="en-GB" sz="2000" dirty="0"/>
          </a:p>
          <a:p>
            <a:r>
              <a:rPr lang="ro-RO" sz="2000" dirty="0"/>
              <a:t> </a:t>
            </a:r>
            <a:endParaRPr lang="en-GB" sz="2000" dirty="0"/>
          </a:p>
        </p:txBody>
      </p:sp>
      <p:sp>
        <p:nvSpPr>
          <p:cNvPr id="3" name="Rectangle 2"/>
          <p:cNvSpPr txBox="1">
            <a:spLocks noChangeArrowheads="1"/>
          </p:cNvSpPr>
          <p:nvPr/>
        </p:nvSpPr>
        <p:spPr>
          <a:xfrm>
            <a:off x="395536" y="830911"/>
            <a:ext cx="8229600" cy="720080"/>
          </a:xfrm>
          <a:prstGeom prst="rect">
            <a:avLst/>
          </a:prstGeom>
        </p:spPr>
        <p:txBody>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US" altLang="en-US" sz="2400" kern="0" dirty="0" err="1"/>
              <a:t>Proiectul</a:t>
            </a:r>
            <a:r>
              <a:rPr lang="en-US" altLang="en-US" sz="2400" kern="0" dirty="0"/>
              <a:t> ALFRED</a:t>
            </a:r>
            <a:r>
              <a:rPr lang="ro-RO" altLang="en-US" sz="2400" kern="0" dirty="0"/>
              <a:t> (9)</a:t>
            </a:r>
            <a:endParaRPr lang="en-US" altLang="en-US" sz="2400" kern="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37988"/>
            <a:ext cx="4123928" cy="789077"/>
          </a:xfrm>
          <a:prstGeom prst="rect">
            <a:avLst/>
          </a:prstGeom>
        </p:spPr>
      </p:pic>
      <p:grpSp>
        <p:nvGrpSpPr>
          <p:cNvPr id="5" name="Group 4"/>
          <p:cNvGrpSpPr/>
          <p:nvPr/>
        </p:nvGrpSpPr>
        <p:grpSpPr>
          <a:xfrm>
            <a:off x="6406914" y="116632"/>
            <a:ext cx="2629582" cy="607124"/>
            <a:chOff x="7998140" y="225237"/>
            <a:chExt cx="3565686" cy="823254"/>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8140" y="225238"/>
              <a:ext cx="1037872" cy="82325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085" y="225238"/>
              <a:ext cx="808741" cy="82325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9337" y="225237"/>
              <a:ext cx="823253" cy="823253"/>
            </a:xfrm>
            <a:prstGeom prst="rect">
              <a:avLst/>
            </a:prstGeom>
          </p:spPr>
        </p:pic>
      </p:grpSp>
    </p:spTree>
    <p:extLst>
      <p:ext uri="{BB962C8B-B14F-4D97-AF65-F5344CB8AC3E}">
        <p14:creationId xmlns:p14="http://schemas.microsoft.com/office/powerpoint/2010/main" val="3655446959"/>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224</TotalTime>
  <Words>716</Words>
  <Application>Microsoft Office PowerPoint</Application>
  <PresentationFormat>On-screen Show (4:3)</PresentationFormat>
  <Paragraphs>101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Proiectul ALFRED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Proiectul ALFRED</dc:title>
  <dc:creator>TOMA Elena-Simona (ERCEA)</dc:creator>
  <cp:lastModifiedBy>IonelTest</cp:lastModifiedBy>
  <cp:revision>24</cp:revision>
  <dcterms:created xsi:type="dcterms:W3CDTF">2017-05-04T15:10:41Z</dcterms:created>
  <dcterms:modified xsi:type="dcterms:W3CDTF">2017-05-05T12:33:39Z</dcterms:modified>
</cp:coreProperties>
</file>