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</a:t>
            </a:r>
            <a:r>
              <a:rPr lang="ro-RO"/>
              <a:t>ția proiectelor pe regiuni(procentual)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Distribuirea proiectelor pe regiuni de dezvoltare(procentual)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192639447654214E-2"/>
                  <c:y val="-3.74999976931595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5937499999999944E-2"/>
                  <c:y val="-1.17187492791123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București - Ilfov</c:v>
                </c:pt>
                <c:pt idx="1">
                  <c:v>Vest</c:v>
                </c:pt>
                <c:pt idx="2">
                  <c:v>Nord-Est</c:v>
                </c:pt>
                <c:pt idx="3">
                  <c:v>Nord-Vest</c:v>
                </c:pt>
                <c:pt idx="4">
                  <c:v>Sud-Est</c:v>
                </c:pt>
                <c:pt idx="5">
                  <c:v>Sud- Muntenia</c:v>
                </c:pt>
                <c:pt idx="6">
                  <c:v>Sud-Vest</c:v>
                </c:pt>
                <c:pt idx="7">
                  <c:v>Centru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0.34060000000000001</c:v>
                </c:pt>
                <c:pt idx="1">
                  <c:v>1.4500000000000001E-2</c:v>
                </c:pt>
                <c:pt idx="2">
                  <c:v>6.5199999999999994E-2</c:v>
                </c:pt>
                <c:pt idx="3">
                  <c:v>0.18840000000000001</c:v>
                </c:pt>
                <c:pt idx="4">
                  <c:v>0.1159</c:v>
                </c:pt>
                <c:pt idx="5">
                  <c:v>0.1014</c:v>
                </c:pt>
                <c:pt idx="6">
                  <c:v>2.1700000000000001E-2</c:v>
                </c:pt>
                <c:pt idx="7">
                  <c:v>0.1087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3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9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0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7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8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5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7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5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7E4A4-71A8-4D59-842C-26B48211D1E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54DE-BFA0-421D-BC2C-8648DDA1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8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877" y="2153994"/>
            <a:ext cx="9144000" cy="238760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3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3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GB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GB" sz="3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3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GB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GB" sz="3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3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GB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3200" b="1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Stadiu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implementare</a:t>
            </a:r>
            <a:r>
              <a:rPr lang="ro-RO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o-RO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1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1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3200" b="1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Programul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Opera</a:t>
            </a:r>
            <a:r>
              <a:rPr lang="ro-RO" sz="3200" b="1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țional</a:t>
            </a:r>
            <a:r>
              <a:rPr lang="ro-RO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Competitivitate</a:t>
            </a:r>
            <a:br>
              <a:rPr lang="ro-RO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ro-RO" sz="1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o-RO" sz="1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2014 - 2020</a:t>
            </a:r>
            <a:r>
              <a:rPr lang="ro-RO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o-RO" sz="32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0105292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 					                            																	</a:t>
            </a:r>
            <a:r>
              <a:rPr lang="ro-RO" dirty="0" smtClean="0"/>
              <a:t>			Comitet de Monitorizare </a:t>
            </a:r>
            <a:r>
              <a:rPr lang="en-US" dirty="0" smtClean="0"/>
              <a:t>		</a:t>
            </a:r>
            <a:r>
              <a:rPr lang="ro-RO" dirty="0" smtClean="0"/>
              <a:t>					</a:t>
            </a:r>
            <a:r>
              <a:rPr lang="en-US" dirty="0" smtClean="0"/>
              <a:t>8 </a:t>
            </a:r>
            <a:r>
              <a:rPr lang="en-US" dirty="0" err="1" smtClean="0"/>
              <a:t>mai</a:t>
            </a:r>
            <a:r>
              <a:rPr lang="en-US" dirty="0" smtClean="0"/>
              <a:t>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60" y="225238"/>
            <a:ext cx="4550680" cy="87073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73279" y="225238"/>
            <a:ext cx="3565686" cy="823254"/>
            <a:chOff x="7998140" y="225237"/>
            <a:chExt cx="3565686" cy="82325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140" y="225238"/>
              <a:ext cx="1037872" cy="82325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5085" y="225238"/>
              <a:ext cx="808741" cy="82325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9337" y="225237"/>
              <a:ext cx="823253" cy="823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00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60" y="225238"/>
            <a:ext cx="4550680" cy="87073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73279" y="225238"/>
            <a:ext cx="3565686" cy="823254"/>
            <a:chOff x="7998140" y="225237"/>
            <a:chExt cx="3565686" cy="82325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140" y="225238"/>
              <a:ext cx="1037872" cy="82325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5085" y="225238"/>
              <a:ext cx="808741" cy="82325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9337" y="225237"/>
              <a:ext cx="823253" cy="82325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211910" y="1095970"/>
            <a:ext cx="488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SECTORUL PRIVAT </a:t>
            </a:r>
            <a:endParaRPr lang="ro-RO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1" y="2171700"/>
            <a:ext cx="10794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Acţiunea 2.2.1 - Sprijinirea creșterii valorii adăugate generate de sectorul </a:t>
            </a:r>
            <a:r>
              <a:rPr lang="pt-B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TIC</a:t>
            </a:r>
            <a:r>
              <a:rPr lang="ro-RO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(Tehnologia Informaţiilor şi a Comunicaţiilor)</a:t>
            </a:r>
            <a:r>
              <a:rPr lang="pt-B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și a inovării în domeniu prin dezvoltarea de </a:t>
            </a:r>
            <a:r>
              <a:rPr lang="pt-B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clustere</a:t>
            </a:r>
            <a:endParaRPr lang="ro-RO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just"/>
            <a:endParaRPr lang="pt-B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BR" sz="2000" dirty="0">
                <a:latin typeface="Trebuchet MS" panose="020B0603020202020204" pitchFamily="34" charset="0"/>
              </a:rPr>
              <a:t>Apel lansat în noiembrie 2015 pentru finanțare de produse și servicii TIC inovative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BR" sz="2000" dirty="0">
                <a:latin typeface="Trebuchet MS" panose="020B0603020202020204" pitchFamily="34" charset="0"/>
              </a:rPr>
              <a:t>Primul apel cu depunere de proiecte în mediul virtual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BR" sz="2000" dirty="0">
                <a:latin typeface="Trebuchet MS" panose="020B0603020202020204" pitchFamily="34" charset="0"/>
              </a:rPr>
              <a:t>235 de intenții de proiecte înregistrate on-line, dintre care materializate 212.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o-RO" sz="2000" dirty="0">
              <a:latin typeface="Trebuchet MS" panose="020B0603020202020204" pitchFamily="34" charset="0"/>
            </a:endParaRPr>
          </a:p>
          <a:p>
            <a:pPr algn="just"/>
            <a:endParaRPr lang="ro-RO" sz="2000" dirty="0" smtClean="0">
              <a:latin typeface="Trebuchet MS" panose="020B0603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Finanțarea va fi asigurată prin suplimentarea bugetului apelului, astfel:</a:t>
            </a:r>
          </a:p>
          <a:p>
            <a:pPr algn="just"/>
            <a:endParaRPr lang="pt-BR" sz="2000" dirty="0">
              <a:latin typeface="Trebuchet MS" panose="020B0603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BR" sz="2000" dirty="0">
                <a:latin typeface="Trebuchet MS" panose="020B0603020202020204" pitchFamily="34" charset="0"/>
              </a:rPr>
              <a:t>Bugetul Total al apelului ( FEDR-euro) = 50.000.000;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BR" sz="2000" dirty="0">
                <a:latin typeface="Trebuchet MS" panose="020B0603020202020204" pitchFamily="34" charset="0"/>
              </a:rPr>
              <a:t>Bugetul suplimentat  (FEDR-euro) = 17.000.000</a:t>
            </a:r>
          </a:p>
          <a:p>
            <a:pPr algn="just"/>
            <a:endParaRPr lang="pt-BR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006423460"/>
              </p:ext>
            </p:extLst>
          </p:nvPr>
        </p:nvGraphicFramePr>
        <p:xfrm>
          <a:off x="1019517" y="0"/>
          <a:ext cx="9449155" cy="6026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89317" y="5795889"/>
            <a:ext cx="6865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Trebuchet MS" panose="020B0603020202020204" pitchFamily="34" charset="0"/>
              </a:rPr>
              <a:t>4,36% dintre proiectele care au intrat în etapa de contractare au mai multe locații de implementare în regiuni diferite, altele decât București-Ilfov.</a:t>
            </a:r>
            <a:endParaRPr lang="en-US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60" y="225238"/>
            <a:ext cx="4550680" cy="87073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73279" y="225238"/>
            <a:ext cx="3565686" cy="823254"/>
            <a:chOff x="7998140" y="225237"/>
            <a:chExt cx="3565686" cy="82325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140" y="225238"/>
              <a:ext cx="1037872" cy="82325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5085" y="225238"/>
              <a:ext cx="808741" cy="82325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9337" y="225237"/>
              <a:ext cx="823253" cy="82325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882651" y="1096174"/>
            <a:ext cx="488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SECTORUL PUBLIC </a:t>
            </a:r>
            <a:endParaRPr lang="ro-RO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1" y="2171700"/>
            <a:ext cx="10794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Sunt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4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proiecte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aflate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în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implementare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.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Două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dintre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acestea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sunt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fazate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non-major (2.3.1),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unul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fazat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major (2.1.1)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și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unul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BIGDATA (2.3.1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).</a:t>
            </a:r>
            <a:endParaRPr lang="ro-RO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just"/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o-RO" sz="2000" b="1" dirty="0">
                <a:latin typeface="Trebuchet MS" panose="020B0603020202020204" pitchFamily="34" charset="0"/>
              </a:rPr>
              <a:t>2.1.1 Îmbunătățirea infrastructurii în bandă largă și a accesului la </a:t>
            </a:r>
            <a:r>
              <a:rPr lang="ro-RO" sz="2000" b="1" dirty="0" smtClean="0">
                <a:latin typeface="Trebuchet MS" panose="020B0603020202020204" pitchFamily="34" charset="0"/>
              </a:rPr>
              <a:t>internet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o-RO" sz="2000" dirty="0" smtClean="0">
                <a:latin typeface="Trebuchet MS" panose="020B0603020202020204" pitchFamily="34" charset="0"/>
              </a:rPr>
              <a:t> Beneficiar: Ministerul Comunicaţiilor şi Societăţii Informaţionale</a:t>
            </a:r>
          </a:p>
          <a:p>
            <a:pPr lvl="1" algn="just"/>
            <a:endParaRPr lang="ro-RO" sz="2000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o-RO" sz="2000" b="1" dirty="0">
                <a:latin typeface="Trebuchet MS" panose="020B0603020202020204" pitchFamily="34" charset="0"/>
              </a:rPr>
              <a:t>2.3.1 Consolidarea și asigurarea interoperabilității sistemelor informatice dedicate serviciilor de e‐guvernare tip 2.0 centrate pe evenimente din viața cetățenilor și întreprinderilor, dezvoltarea cloud computing guvernamental și a comunicării media sociale, a Open Data şi Big </a:t>
            </a:r>
            <a:r>
              <a:rPr lang="ro-RO" sz="2000" b="1" dirty="0" smtClean="0">
                <a:latin typeface="Trebuchet MS" panose="020B0603020202020204" pitchFamily="34" charset="0"/>
              </a:rPr>
              <a:t>Data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o-RO" sz="2000" dirty="0" smtClean="0">
                <a:latin typeface="Trebuchet MS" panose="020B0603020202020204" pitchFamily="34" charset="0"/>
              </a:rPr>
              <a:t>Beneficiar: Serviciul Român de Informaţii prin UM0929 Bucureşti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o-RO" sz="2000" dirty="0" smtClean="0">
                <a:latin typeface="Trebuchet MS" panose="020B0603020202020204" pitchFamily="34" charset="0"/>
              </a:rPr>
              <a:t>Beneficiar: Agenţia pentru Agenda Digitală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o-RO" sz="2000" dirty="0" smtClean="0">
                <a:latin typeface="Trebuchet MS" panose="020B0603020202020204" pitchFamily="34" charset="0"/>
              </a:rPr>
              <a:t>Beneficiar: Agenţia Naţională de Cadastru şi Publicitate Imobiliară</a:t>
            </a:r>
          </a:p>
          <a:p>
            <a:pPr algn="just"/>
            <a:endParaRPr lang="pt-BR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60" y="225238"/>
            <a:ext cx="4550680" cy="87073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73279" y="225238"/>
            <a:ext cx="3565686" cy="823254"/>
            <a:chOff x="7998140" y="225237"/>
            <a:chExt cx="3565686" cy="82325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140" y="225238"/>
              <a:ext cx="1037872" cy="82325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5085" y="225238"/>
              <a:ext cx="808741" cy="82325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9337" y="225237"/>
              <a:ext cx="823253" cy="82325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882651" y="1096174"/>
            <a:ext cx="488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SECTORUL PUBLIC </a:t>
            </a:r>
            <a:endParaRPr lang="ro-RO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595" y="2997200"/>
            <a:ext cx="10794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2.3.3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Îmbunătățirea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conținutului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digital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și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a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infrastructurii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TIC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sistemice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în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domeniul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e‐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educație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, e‐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incluziune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, e‐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sănătate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și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e‐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cultură</a:t>
            </a:r>
            <a:endParaRPr lang="ro-RO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just"/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Trebuchet MS" panose="020B0603020202020204" pitchFamily="34" charset="0"/>
              </a:rPr>
              <a:t>În data de 28.03.2017 s-a deschis apelul pe E-CULTURĂ (beneficiar Ministerul Culturii)</a:t>
            </a:r>
          </a:p>
          <a:p>
            <a:pPr algn="just"/>
            <a:endParaRPr lang="pt-BR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43729" y="3029501"/>
            <a:ext cx="9144000" cy="11586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 smtClean="0">
                <a:latin typeface="Trebuchet MS" panose="020B0603020202020204" pitchFamily="34" charset="0"/>
              </a:rPr>
              <a:t>Vă </a:t>
            </a:r>
            <a:r>
              <a:rPr lang="ro-RO" dirty="0" smtClean="0">
                <a:latin typeface="Trebuchet MS" panose="020B0603020202020204" pitchFamily="34" charset="0"/>
              </a:rPr>
              <a:t>mulțumim pentru atenţie!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43729" y="2647265"/>
            <a:ext cx="9144000" cy="5031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225" indent="-1800225"/>
            <a:endParaRPr lang="ro-RO" sz="2400" dirty="0" smtClean="0"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60" y="225238"/>
            <a:ext cx="4550680" cy="870732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8373279" y="225238"/>
            <a:ext cx="3565686" cy="823254"/>
            <a:chOff x="7998140" y="225237"/>
            <a:chExt cx="3565686" cy="82325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140" y="225238"/>
              <a:ext cx="1037872" cy="82325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5085" y="225238"/>
              <a:ext cx="808741" cy="82325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9337" y="225237"/>
              <a:ext cx="823253" cy="823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44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299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Wingdings</vt:lpstr>
      <vt:lpstr>Office Theme</vt:lpstr>
      <vt:lpstr>      Stadiu implementare  Programul Operațional Competitivitate   2014 - 2020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TOMA</dc:creator>
  <cp:lastModifiedBy>oana.iordache</cp:lastModifiedBy>
  <cp:revision>145</cp:revision>
  <dcterms:created xsi:type="dcterms:W3CDTF">2016-08-16T09:08:28Z</dcterms:created>
  <dcterms:modified xsi:type="dcterms:W3CDTF">2017-05-04T08:30:59Z</dcterms:modified>
</cp:coreProperties>
</file>