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85" r:id="rId2"/>
    <p:sldId id="286" r:id="rId3"/>
    <p:sldId id="289" r:id="rId4"/>
    <p:sldId id="290" r:id="rId5"/>
    <p:sldId id="303" r:id="rId6"/>
    <p:sldId id="291" r:id="rId7"/>
    <p:sldId id="304" r:id="rId8"/>
    <p:sldId id="292" r:id="rId9"/>
    <p:sldId id="305" r:id="rId10"/>
    <p:sldId id="293" r:id="rId11"/>
    <p:sldId id="306" r:id="rId12"/>
    <p:sldId id="294" r:id="rId13"/>
    <p:sldId id="307" r:id="rId14"/>
    <p:sldId id="295" r:id="rId15"/>
    <p:sldId id="297" r:id="rId16"/>
    <p:sldId id="308" r:id="rId17"/>
    <p:sldId id="298" r:id="rId18"/>
    <p:sldId id="299" r:id="rId19"/>
    <p:sldId id="300" r:id="rId20"/>
    <p:sldId id="309" r:id="rId21"/>
    <p:sldId id="301" r:id="rId22"/>
    <p:sldId id="310" r:id="rId23"/>
    <p:sldId id="287" r:id="rId24"/>
    <p:sldId id="288" r:id="rId25"/>
  </p:sldIdLst>
  <p:sldSz cx="9144000" cy="6858000" type="screen4x3"/>
  <p:notesSz cx="7010400" cy="92964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3324" autoAdjust="0"/>
  </p:normalViewPr>
  <p:slideViewPr>
    <p:cSldViewPr>
      <p:cViewPr varScale="1">
        <p:scale>
          <a:sx n="67" d="100"/>
          <a:sy n="67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%</a:t>
            </a:r>
            <a:r>
              <a:rPr lang="ro-RO" baseline="0" dirty="0" smtClean="0"/>
              <a:t> sume </a:t>
            </a:r>
            <a:r>
              <a:rPr lang="en-US" dirty="0" err="1" smtClean="0"/>
              <a:t>lansate</a:t>
            </a:r>
            <a:r>
              <a:rPr lang="ro-RO" dirty="0" smtClean="0"/>
              <a:t> (2017, 2018, 2019 din</a:t>
            </a:r>
            <a:r>
              <a:rPr lang="ro-RO" baseline="0" dirty="0" smtClean="0"/>
              <a:t> total alocare POCU 2014-2020</a:t>
            </a:r>
            <a:endParaRPr lang="en-US" dirty="0"/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%sume lansate din total alocare POCU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-9.4821194225721793E-3"/>
                  <c:y val="4.888041338582679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Foaie1!$A$2:$A$4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Foaie1!$B$2:$B$4</c:f>
              <c:numCache>
                <c:formatCode>0%</c:formatCode>
                <c:ptCount val="3"/>
                <c:pt idx="0">
                  <c:v>0.87000000000000011</c:v>
                </c:pt>
                <c:pt idx="1">
                  <c:v>9.0000000000000024E-2</c:v>
                </c:pt>
                <c:pt idx="2">
                  <c:v>4.0000000000000008E-2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117" cy="464518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4" y="2"/>
            <a:ext cx="3037117" cy="464518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r">
              <a:defRPr sz="1200"/>
            </a:lvl1pPr>
          </a:lstStyle>
          <a:p>
            <a:fld id="{AB3B0B5E-9B2D-458A-975D-87DE618C7A18}" type="datetimeFigureOut">
              <a:rPr lang="ro-RO" smtClean="0"/>
              <a:pPr/>
              <a:t>23.06.2017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71"/>
            <a:ext cx="3037117" cy="464518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4" y="8830371"/>
            <a:ext cx="3037117" cy="464518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r">
              <a:defRPr sz="1200"/>
            </a:lvl1pPr>
          </a:lstStyle>
          <a:p>
            <a:fld id="{BD35D6D0-D124-475B-A318-8345E9759AF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255871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r">
              <a:defRPr sz="1200"/>
            </a:lvl1pPr>
          </a:lstStyle>
          <a:p>
            <a:fld id="{72549313-F36B-47A9-84A6-C91FC6226A52}" type="datetimeFigureOut">
              <a:rPr lang="ro-RO" smtClean="0"/>
              <a:pPr/>
              <a:t>23.06.2017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8" tIns="46549" rIns="93098" bIns="46549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098" tIns="46549" rIns="93098" bIns="465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r">
              <a:defRPr sz="1200"/>
            </a:lvl1pPr>
          </a:lstStyle>
          <a:p>
            <a:fld id="{255969C9-3D75-4498-B0D2-1115EDD4712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2714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3437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292744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282505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361090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146012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061358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601614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646015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647842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63142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19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341304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704157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20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083254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21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859183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22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6437585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23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3417942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24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77910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757398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702801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521297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134114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438146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527982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69C9-3D75-4498-B0D2-1115EDD4712E}" type="slidenum">
              <a:rPr lang="ro-RO" smtClean="0"/>
              <a:pPr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94158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27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55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98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45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252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45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49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55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85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3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03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8000">
              <a:schemeClr val="bg1"/>
            </a:gs>
            <a:gs pos="94000">
              <a:schemeClr val="tx2">
                <a:lumMod val="60000"/>
                <a:lumOff val="40000"/>
              </a:scheme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6030-8268-4C3C-95AA-1B420C688A5C}" type="datetimeFigureOut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23.06.2017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C214-CF30-4B99-A716-68204CBFC0AA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46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pic>
        <p:nvPicPr>
          <p:cNvPr id="16" name="Picture 5" descr="E:\Users\elena.ionescu.INTRANET\Pictures\Fundaluri\deeside-bottom-wa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60" y="1216586"/>
            <a:ext cx="9144960" cy="493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948082" y="4844207"/>
            <a:ext cx="3528391" cy="66966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20</a:t>
            </a:r>
            <a:r>
              <a:rPr lang="ro-RO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iunie</a:t>
            </a:r>
            <a:r>
              <a:rPr lang="ro-RO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ro-RO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2017</a:t>
            </a:r>
          </a:p>
        </p:txBody>
      </p:sp>
      <p:sp>
        <p:nvSpPr>
          <p:cNvPr id="20" name="TextBox 16"/>
          <p:cNvSpPr txBox="1"/>
          <p:nvPr/>
        </p:nvSpPr>
        <p:spPr>
          <a:xfrm>
            <a:off x="467544" y="1464423"/>
            <a:ext cx="847020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rebuchet MS" panose="020B0603020202020204" pitchFamily="34" charset="0"/>
              </a:rPr>
              <a:t>Comitetul</a:t>
            </a:r>
            <a:r>
              <a:rPr lang="en-US" sz="3200" b="1" dirty="0" smtClean="0">
                <a:latin typeface="Trebuchet MS" panose="020B0603020202020204" pitchFamily="34" charset="0"/>
              </a:rPr>
              <a:t> de </a:t>
            </a:r>
            <a:r>
              <a:rPr lang="en-US" sz="3200" b="1" dirty="0" err="1" smtClean="0">
                <a:latin typeface="Trebuchet MS" panose="020B0603020202020204" pitchFamily="34" charset="0"/>
              </a:rPr>
              <a:t>Monitorizare</a:t>
            </a:r>
            <a:r>
              <a:rPr lang="en-US" sz="3200" b="1" dirty="0" smtClean="0">
                <a:latin typeface="Trebuchet MS" panose="020B0603020202020204" pitchFamily="34" charset="0"/>
              </a:rPr>
              <a:t> a </a:t>
            </a:r>
          </a:p>
          <a:p>
            <a:pPr algn="ctr"/>
            <a:r>
              <a:rPr lang="en-US" sz="3200" b="1" dirty="0" err="1" smtClean="0">
                <a:latin typeface="Trebuchet MS" panose="020B0603020202020204" pitchFamily="34" charset="0"/>
              </a:rPr>
              <a:t>Programului</a:t>
            </a:r>
            <a:r>
              <a:rPr lang="en-US" sz="3200" b="1" dirty="0" smtClean="0">
                <a:latin typeface="Trebuchet MS" panose="020B0603020202020204" pitchFamily="34" charset="0"/>
              </a:rPr>
              <a:t> Opera</a:t>
            </a:r>
            <a:r>
              <a:rPr lang="ro-RO" sz="3200" b="1" dirty="0" err="1" smtClean="0">
                <a:latin typeface="Trebuchet MS" panose="020B0603020202020204" pitchFamily="34" charset="0"/>
              </a:rPr>
              <a:t>țional</a:t>
            </a:r>
            <a:r>
              <a:rPr lang="ro-RO" sz="3200" b="1" dirty="0" smtClean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>C</a:t>
            </a:r>
            <a:r>
              <a:rPr lang="ro-RO" sz="3200" b="1" dirty="0" err="1" smtClean="0">
                <a:latin typeface="Trebuchet MS" panose="020B0603020202020204" pitchFamily="34" charset="0"/>
              </a:rPr>
              <a:t>apital</a:t>
            </a:r>
            <a:r>
              <a:rPr lang="ro-RO" sz="3200" b="1" dirty="0" smtClean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>U</a:t>
            </a:r>
            <a:r>
              <a:rPr lang="ro-RO" sz="3200" b="1" dirty="0" err="1" smtClean="0">
                <a:latin typeface="Trebuchet MS" panose="020B0603020202020204" pitchFamily="34" charset="0"/>
              </a:rPr>
              <a:t>man</a:t>
            </a:r>
            <a:r>
              <a:rPr lang="ro-RO" sz="3200" b="1" dirty="0" smtClean="0">
                <a:latin typeface="Trebuchet MS" panose="020B0603020202020204" pitchFamily="34" charset="0"/>
              </a:rPr>
              <a:t> </a:t>
            </a:r>
            <a:r>
              <a:rPr lang="en-US" sz="3200" b="1" dirty="0" smtClean="0">
                <a:latin typeface="Trebuchet MS" panose="020B0603020202020204" pitchFamily="34" charset="0"/>
              </a:rPr>
              <a:t>2014 – 2020</a:t>
            </a:r>
            <a:endParaRPr lang="ro-RO" sz="32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b="1" dirty="0" smtClean="0">
              <a:latin typeface="Trebuchet MS" panose="020B0603020202020204" pitchFamily="34" charset="0"/>
            </a:endParaRPr>
          </a:p>
          <a:p>
            <a:pPr algn="ctr"/>
            <a:endParaRPr lang="en-US" sz="20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dirty="0"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tăText 1"/>
          <p:cNvSpPr txBox="1"/>
          <p:nvPr/>
        </p:nvSpPr>
        <p:spPr>
          <a:xfrm>
            <a:off x="1063921" y="3071130"/>
            <a:ext cx="7488832" cy="132343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6.4. </a:t>
            </a:r>
            <a:r>
              <a:rPr lang="en-US" sz="40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Calendarul</a:t>
            </a:r>
            <a:r>
              <a:rPr lang="en-US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lans</a:t>
            </a:r>
            <a:r>
              <a:rPr lang="ro-RO" sz="40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ărilor</a:t>
            </a:r>
            <a:r>
              <a:rPr lang="ro-RO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apelurilor de proiecte POCU</a:t>
            </a:r>
            <a:endParaRPr lang="ro-RO" sz="4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9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143553" y="580895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2261405"/>
              </p:ext>
            </p:extLst>
          </p:nvPr>
        </p:nvGraphicFramePr>
        <p:xfrm>
          <a:off x="1603" y="1484784"/>
          <a:ext cx="9144001" cy="3840480"/>
        </p:xfrm>
        <a:graphic>
          <a:graphicData uri="http://schemas.openxmlformats.org/drawingml/2006/table">
            <a:tbl>
              <a:tblPr/>
              <a:tblGrid>
                <a:gridCol w="335625"/>
                <a:gridCol w="648072"/>
                <a:gridCol w="3168352"/>
                <a:gridCol w="1152128"/>
                <a:gridCol w="864096"/>
                <a:gridCol w="1224136"/>
                <a:gridCol w="1136468"/>
                <a:gridCol w="615124"/>
              </a:tblGrid>
              <a:tr h="353525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07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1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4.3.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Îmbunătățirea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alfabetizării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digitale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populației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comunitățile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dezavantajate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(e-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incluziune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)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23,013,294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18,410,635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7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218,784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185,966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8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sociale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dizabilități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aflate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situații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dependență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697,373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557,898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11,108,355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9,442,102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77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combaterea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violenței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împotriva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femeilor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violenței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domestic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14,117,647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1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50780" y="431804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7143312"/>
              </p:ext>
            </p:extLst>
          </p:nvPr>
        </p:nvGraphicFramePr>
        <p:xfrm>
          <a:off x="-1584" y="1131970"/>
          <a:ext cx="9144001" cy="4907280"/>
        </p:xfrm>
        <a:graphic>
          <a:graphicData uri="http://schemas.openxmlformats.org/drawingml/2006/table">
            <a:tbl>
              <a:tblPr/>
              <a:tblGrid>
                <a:gridCol w="335625"/>
                <a:gridCol w="792088"/>
                <a:gridCol w="3168352"/>
                <a:gridCol w="1080120"/>
                <a:gridCol w="792088"/>
                <a:gridCol w="1224136"/>
                <a:gridCol w="1136468"/>
                <a:gridCol w="615124"/>
              </a:tblGrid>
              <a:tr h="353525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07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057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sociale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vârstnice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aflate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situații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dependență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;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Bunicii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comunității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; Tele-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Asist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; Program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destinat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persoanelor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vârstnice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4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domenii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intervenție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: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îngrijiri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domiciliu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;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creșterea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calității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vieții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;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asigurarea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personalului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calificat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;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amenajarea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locuințelor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vârstnici</a:t>
                      </a:r>
                      <a:endParaRPr lang="en-US" sz="1400" b="0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17,647,059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702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 sociale pentru persoane fără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adăpost</a:t>
                      </a:r>
                    </a:p>
                    <a:p>
                      <a:pPr algn="l" fontAlgn="ctr"/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11,764,706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235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Furnizarea de servicii/ servicii  integrate pentru persoane vulnerabile  în vederea integrării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socio-profesionale</a:t>
                      </a:r>
                    </a:p>
                    <a:p>
                      <a:pPr algn="l" fontAlgn="ctr"/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10,340,945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8,789,803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42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113300" y="431804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3229685"/>
              </p:ext>
            </p:extLst>
          </p:nvPr>
        </p:nvGraphicFramePr>
        <p:xfrm>
          <a:off x="-12097" y="1052691"/>
          <a:ext cx="9144000" cy="4907280"/>
        </p:xfrm>
        <a:graphic>
          <a:graphicData uri="http://schemas.openxmlformats.org/drawingml/2006/table">
            <a:tbl>
              <a:tblPr/>
              <a:tblGrid>
                <a:gridCol w="335625"/>
                <a:gridCol w="720080"/>
                <a:gridCol w="3384376"/>
                <a:gridCol w="1008112"/>
                <a:gridCol w="1080120"/>
                <a:gridCol w="1008112"/>
                <a:gridCol w="992451"/>
                <a:gridCol w="615124"/>
              </a:tblGrid>
              <a:tr h="353525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10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777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4.5 &amp; 4.6 &amp; 4.10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necompetitiv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”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Crearea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serviciilor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comunitare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integrate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combaterea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sărăciei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excluziunii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sociale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”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parteneriat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Ministerul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Sănătății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Ministerul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Educației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Naționale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28,564,617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28,564,617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- 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4405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acordarea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asistență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tehnică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acordată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APL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înființarea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funcționarea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SPAS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UAT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unde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acestea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nu s-au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constituit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-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vederea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consolidării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capacității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serviciilor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publice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asistență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socială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locală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al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Strategiei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naţionale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privind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incluziunea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socială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reducerea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sărăciei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perioada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2015 – 2020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21,000,000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21,000,000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702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4.5 &amp; 4.7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Integrarea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corelarea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tuturor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bazelor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date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domeniul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asistenţei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sociale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sistemului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"e-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asistenţă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socială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" 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127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113300" y="431804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220706"/>
              </p:ext>
            </p:extLst>
          </p:nvPr>
        </p:nvGraphicFramePr>
        <p:xfrm>
          <a:off x="0" y="1412776"/>
          <a:ext cx="9144000" cy="4053840"/>
        </p:xfrm>
        <a:graphic>
          <a:graphicData uri="http://schemas.openxmlformats.org/drawingml/2006/table">
            <a:tbl>
              <a:tblPr/>
              <a:tblGrid>
                <a:gridCol w="335625"/>
                <a:gridCol w="864096"/>
                <a:gridCol w="2952328"/>
                <a:gridCol w="1224136"/>
                <a:gridCol w="864096"/>
                <a:gridCol w="1080120"/>
                <a:gridCol w="1008112"/>
                <a:gridCol w="815487"/>
              </a:tblGrid>
              <a:tr h="353525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10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6235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Consolidarea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retelei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asistenta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medicala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comunitara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41,928,065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35,402,103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235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Telemedicina si personal registre nationale de sănătate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10,659,044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Ianuarie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235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personal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infecții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nozocromiale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12,665,301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235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alt tip de personal medical (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inclusiv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infrastructura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medicală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POR)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48,014,232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40,540,979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10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143553" y="310927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9305432"/>
              </p:ext>
            </p:extLst>
          </p:nvPr>
        </p:nvGraphicFramePr>
        <p:xfrm>
          <a:off x="-12097" y="1052691"/>
          <a:ext cx="9144001" cy="4899419"/>
        </p:xfrm>
        <a:graphic>
          <a:graphicData uri="http://schemas.openxmlformats.org/drawingml/2006/table">
            <a:tbl>
              <a:tblPr/>
              <a:tblGrid>
                <a:gridCol w="407633"/>
                <a:gridCol w="792088"/>
                <a:gridCol w="2520280"/>
                <a:gridCol w="936104"/>
                <a:gridCol w="1728192"/>
                <a:gridCol w="1080120"/>
                <a:gridCol w="1060687"/>
                <a:gridCol w="618897"/>
              </a:tblGrid>
              <a:tr h="353525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543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702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capacitatii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screening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bolilor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infecțioase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transmisibile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(ex.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hepatite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infecțioase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HIV)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competitiv/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8,443,534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3488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depistare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precoce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(screening), diagnostic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tratament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precoce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al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tuberculozei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12,665,301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preconcepțional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prenatal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12,665,301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oncologie - col uterin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12,665,301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235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oncologie - cancer mamar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12,665,301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13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85866" y="444971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8606796"/>
              </p:ext>
            </p:extLst>
          </p:nvPr>
        </p:nvGraphicFramePr>
        <p:xfrm>
          <a:off x="16466" y="1196752"/>
          <a:ext cx="9144001" cy="4693920"/>
        </p:xfrm>
        <a:graphic>
          <a:graphicData uri="http://schemas.openxmlformats.org/drawingml/2006/table">
            <a:tbl>
              <a:tblPr/>
              <a:tblGrid>
                <a:gridCol w="324506"/>
                <a:gridCol w="792088"/>
                <a:gridCol w="2736304"/>
                <a:gridCol w="936104"/>
                <a:gridCol w="1656184"/>
                <a:gridCol w="1080120"/>
                <a:gridCol w="999798"/>
                <a:gridCol w="618897"/>
              </a:tblGrid>
              <a:tr h="205369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29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885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oncologie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- colorectal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12,665,301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811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Screening neonatal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depistarea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malformatiilor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congenitale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erorilor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innascute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metabolism,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deficiențelor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senzoriale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fibrozei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chistice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12,665,301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83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Cresterea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capacitatii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screening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depistarea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bolilor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netransmisibile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impact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asupra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sănătății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publice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: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diabet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zaharat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boli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cardiovasculare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boli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pulmonare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cronice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boli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rare etc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28,567,573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24,121,127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380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profilactice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copii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8,443,534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85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112674" y="478860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5653705"/>
              </p:ext>
            </p:extLst>
          </p:nvPr>
        </p:nvGraphicFramePr>
        <p:xfrm>
          <a:off x="13746" y="941441"/>
          <a:ext cx="9144001" cy="5120640"/>
        </p:xfrm>
        <a:graphic>
          <a:graphicData uri="http://schemas.openxmlformats.org/drawingml/2006/table">
            <a:tbl>
              <a:tblPr/>
              <a:tblGrid>
                <a:gridCol w="324506"/>
                <a:gridCol w="792088"/>
                <a:gridCol w="3489008"/>
                <a:gridCol w="975488"/>
                <a:gridCol w="936104"/>
                <a:gridCol w="1008112"/>
                <a:gridCol w="999798"/>
                <a:gridCol w="618897"/>
              </a:tblGrid>
              <a:tr h="42672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29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882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Dezinstituționalizarea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tranziția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către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îngrijirea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copii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)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-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inchiderea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a 50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centre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+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complementaritate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POR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64,531,765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54,852,000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120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Dezinstituționalizarea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tranziția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către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îngrijirea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copii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)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7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viață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independentă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tinerii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vârsta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până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18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sau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până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26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dacă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urmează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educație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) 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instituțiile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tip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rezidențial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l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-IV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5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418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Asistenți maternali și sociali la nivelul </a:t>
                      </a:r>
                      <a:r>
                        <a:rPr lang="it-IT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comunității</a:t>
                      </a:r>
                    </a:p>
                    <a:p>
                      <a:pPr algn="l" fontAlgn="ctr"/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More/ 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4.15.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Dezinstituționalizarea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tranziția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către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îngrijirea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comunitate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dizabilități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vârstnic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)  +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complementaritate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cu POR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57,922,476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49,234,105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7,022,369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5,617,895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77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69632" y="448612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4 Incluziunea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socială și combaterea sărăciei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231209"/>
              </p:ext>
            </p:extLst>
          </p:nvPr>
        </p:nvGraphicFramePr>
        <p:xfrm>
          <a:off x="3389" y="1628800"/>
          <a:ext cx="9144001" cy="3773690"/>
        </p:xfrm>
        <a:graphic>
          <a:graphicData uri="http://schemas.openxmlformats.org/drawingml/2006/table">
            <a:tbl>
              <a:tblPr/>
              <a:tblGrid>
                <a:gridCol w="395536"/>
                <a:gridCol w="720080"/>
                <a:gridCol w="3308979"/>
                <a:gridCol w="989929"/>
                <a:gridCol w="810271"/>
                <a:gridCol w="1152128"/>
                <a:gridCol w="1148180"/>
                <a:gridCol w="618898"/>
              </a:tblGrid>
              <a:tr h="32941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29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885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SOLIDAR Start-Up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înființarea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întreprinderi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sociale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55,665,461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47,315,642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811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Hope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tinerii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proveniți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centrele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plasament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11,764,706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83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Instrumente financiare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43,715,082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37,157,820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83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SOLIDAR Start-Up Sprijin pentru înființarea de întreprinderi sociale/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55,665,461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47,315,642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38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Total AP </a:t>
                      </a: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644,263,552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553,736,867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6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441989" y="431804"/>
            <a:ext cx="4790400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5 </a:t>
            </a:r>
            <a:r>
              <a:rPr lang="it-IT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Dezvoltare </a:t>
            </a:r>
            <a:r>
              <a:rPr lang="it-IT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locală plasată sub responsabilitatea </a:t>
            </a:r>
            <a:r>
              <a:rPr lang="it-IT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comunități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906374"/>
              </p:ext>
            </p:extLst>
          </p:nvPr>
        </p:nvGraphicFramePr>
        <p:xfrm>
          <a:off x="45209" y="1916831"/>
          <a:ext cx="9065996" cy="3627120"/>
        </p:xfrm>
        <a:graphic>
          <a:graphicData uri="http://schemas.openxmlformats.org/drawingml/2006/table">
            <a:tbl>
              <a:tblPr/>
              <a:tblGrid>
                <a:gridCol w="494343"/>
                <a:gridCol w="816805"/>
                <a:gridCol w="2639579"/>
                <a:gridCol w="936104"/>
                <a:gridCol w="720080"/>
                <a:gridCol w="1152128"/>
                <a:gridCol w="1060489"/>
                <a:gridCol w="1246468"/>
              </a:tblGrid>
              <a:tr h="15240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9vi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GALuri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111,111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Trim.IV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15,120,789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14,364,750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9vi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Strategiilor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Dezvoltare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Locală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orașe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/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municipii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populație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peste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20.000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locuitori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2,431,944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2,188,750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83,275,263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79,111,500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9vi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Strategiilor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Dezvoltare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Locală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zona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rurală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orașe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populație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până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la 20.000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locuitori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2,793,056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2,513,750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103,196,053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98,036,250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4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Total AP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206,928,216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196,315,000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26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69632" y="448612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6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Educație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și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competențe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3819296"/>
              </p:ext>
            </p:extLst>
          </p:nvPr>
        </p:nvGraphicFramePr>
        <p:xfrm>
          <a:off x="0" y="1022839"/>
          <a:ext cx="9136347" cy="4965224"/>
        </p:xfrm>
        <a:graphic>
          <a:graphicData uri="http://schemas.openxmlformats.org/drawingml/2006/table">
            <a:tbl>
              <a:tblPr/>
              <a:tblGrid>
                <a:gridCol w="393864"/>
                <a:gridCol w="573629"/>
                <a:gridCol w="3513475"/>
                <a:gridCol w="860443"/>
                <a:gridCol w="1039867"/>
                <a:gridCol w="1111240"/>
                <a:gridCol w="1003850"/>
                <a:gridCol w="639979"/>
              </a:tblGrid>
              <a:tr h="5811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929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6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doua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șansă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- NEETs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4,160,000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3,328,000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118,437,647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100,672,000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0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6.2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cadrului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institutional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functionarea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crese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national (in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cadrul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sistemului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educatie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) -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inclusiv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pilotare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crese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33,750,000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27,000,000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4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6.2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educație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creșe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8,610,000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6,888,000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74,249,412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63,112,000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5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6.3 &amp; 6.5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SAS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școli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;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dezvoltare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oferte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CDS locale;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continua personal didactic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SAS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4,508,000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3,606,400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61,639,529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52,393,600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6.3 &amp; 6.5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SAS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școli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;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dezvoltare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oferte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CDS locale;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continua personal didactic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SAS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3,220,000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2,576,000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44,028,235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37,424,000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2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8554" y="544661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1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Inițiativa "Locuri de munca pentru tineri"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0871749"/>
              </p:ext>
            </p:extLst>
          </p:nvPr>
        </p:nvGraphicFramePr>
        <p:xfrm>
          <a:off x="0" y="1136339"/>
          <a:ext cx="9143999" cy="4909615"/>
        </p:xfrm>
        <a:graphic>
          <a:graphicData uri="http://schemas.openxmlformats.org/drawingml/2006/table">
            <a:tbl>
              <a:tblPr/>
              <a:tblGrid>
                <a:gridCol w="395536"/>
                <a:gridCol w="720080"/>
                <a:gridCol w="3384376"/>
                <a:gridCol w="936104"/>
                <a:gridCol w="720080"/>
                <a:gridCol w="1152128"/>
                <a:gridCol w="1132793"/>
                <a:gridCol w="702902"/>
              </a:tblGrid>
              <a:tr h="2737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</a:t>
                      </a:r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estimata </a:t>
                      </a: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65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62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1.1&amp;1.2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Scheme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ucenicie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scheme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stagii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absolvenții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învățământ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superior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 YEI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104,251,085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95,798,295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493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1.1&amp;1.2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Scheme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naționale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mobilitate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(prime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încadrare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prima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instalare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), prima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activare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subvenții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angajatori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9,261,612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8,510,671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663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1.1&amp;1.2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Viitor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tinerii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NEETs I -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tinerilor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NEETs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inclusiv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Evaluare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competențe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dobândite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non formal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informal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94,327,870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86,679,665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43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1.1&amp;1.2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 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susținere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antreprenoriatului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Tineri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NEETs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22,852,941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21,000,000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69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 </a:t>
                      </a:r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230,693,509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211,988,631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84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69632" y="448612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6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Educație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și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competențe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6406532"/>
              </p:ext>
            </p:extLst>
          </p:nvPr>
        </p:nvGraphicFramePr>
        <p:xfrm>
          <a:off x="0" y="1124744"/>
          <a:ext cx="9136347" cy="4739558"/>
        </p:xfrm>
        <a:graphic>
          <a:graphicData uri="http://schemas.openxmlformats.org/drawingml/2006/table">
            <a:tbl>
              <a:tblPr/>
              <a:tblGrid>
                <a:gridCol w="393864"/>
                <a:gridCol w="573629"/>
                <a:gridCol w="3513475"/>
                <a:gridCol w="860443"/>
                <a:gridCol w="1218961"/>
                <a:gridCol w="932146"/>
                <a:gridCol w="1003850"/>
                <a:gridCol w="639979"/>
              </a:tblGrid>
              <a:tr h="5811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929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6.4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ADS;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continuă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personal didactic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ADS</a:t>
                      </a: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8,787,500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7,030,000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74,435,294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63,270,000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0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6.4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servicii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ADS;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continuă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personal didactic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ADS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8,658,969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6,927,176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73,346,564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62,344,580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6.4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Redefinirea statutului și rolului cadrelor didactice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12,500,000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6.5 &amp; 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Revizuirea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curriculum-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ului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gimnazial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-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inclusiv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pilotare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resurse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didactice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aferente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curriculum-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ului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obligatoriu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revizuit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învățământul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gimnazial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unitară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adresată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personalului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didactic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învățământul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gimnazial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60,000,000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48,000,000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Trim.III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pic>
        <p:nvPicPr>
          <p:cNvPr id="14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304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3301442"/>
              </p:ext>
            </p:extLst>
          </p:nvPr>
        </p:nvGraphicFramePr>
        <p:xfrm>
          <a:off x="0" y="1053812"/>
          <a:ext cx="9136347" cy="4907280"/>
        </p:xfrm>
        <a:graphic>
          <a:graphicData uri="http://schemas.openxmlformats.org/drawingml/2006/table">
            <a:tbl>
              <a:tblPr/>
              <a:tblGrid>
                <a:gridCol w="467544"/>
                <a:gridCol w="720080"/>
                <a:gridCol w="3293344"/>
                <a:gridCol w="860443"/>
                <a:gridCol w="1030789"/>
                <a:gridCol w="1120318"/>
                <a:gridCol w="1003850"/>
                <a:gridCol w="639979"/>
              </a:tblGrid>
              <a:tr h="3753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929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6.8 &amp; 6.9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 sistemice de creștere a calității învățământului superior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 restrâns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40,835,764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32,668,611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6.7 &amp; 6.9 &amp; 6.10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studenți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defavorizați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netradiționali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promovarea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antreprenoriatului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192,987,564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164,039,429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6.8 &amp; 6.9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Aplicare sistem multinivelar la nivel institutional </a:t>
                      </a:r>
                      <a:r>
                        <a:rPr lang="es-E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universitar</a:t>
                      </a:r>
                    </a:p>
                    <a:p>
                      <a:pPr algn="l" fontAlgn="t"/>
                      <a:endParaRPr lang="es-E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75,736,162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64,375,738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 integrate pentru formare profesională inițială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/ grant global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84,056,791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71,448,272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 integrate pentru formare profesională continuă (FPC) a angajaților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 / grant global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70,409,732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59,848,272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Burse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doctorale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postdoctorale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84,705,882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72,000,000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Subtitlu 2"/>
          <p:cNvSpPr txBox="1">
            <a:spLocks/>
          </p:cNvSpPr>
          <p:nvPr/>
        </p:nvSpPr>
        <p:spPr>
          <a:xfrm>
            <a:off x="277168" y="299971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6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Educație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și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competențe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14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2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44208" y="122838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3531282"/>
              </p:ext>
            </p:extLst>
          </p:nvPr>
        </p:nvGraphicFramePr>
        <p:xfrm>
          <a:off x="0" y="1022839"/>
          <a:ext cx="9136347" cy="5229541"/>
        </p:xfrm>
        <a:graphic>
          <a:graphicData uri="http://schemas.openxmlformats.org/drawingml/2006/table">
            <a:tbl>
              <a:tblPr/>
              <a:tblGrid>
                <a:gridCol w="539552"/>
                <a:gridCol w="720080"/>
                <a:gridCol w="2664296"/>
                <a:gridCol w="936104"/>
                <a:gridCol w="936104"/>
                <a:gridCol w="1368152"/>
                <a:gridCol w="1332080"/>
                <a:gridCol w="639979"/>
              </a:tblGrid>
              <a:tr h="5707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7929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Stagii de practică pentru studenți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26,379,339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22,422,438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Stagii de practică pentru elevi din IPT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26,379,338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22,422,437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6.15 &amp; 6.16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Intervenții la nivel de sistem de formare profesională inițială (FPI)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12,941,176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Elaborarea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validarea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/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unui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asigurare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calității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dezvoltarea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unui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cadru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instituțional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coerente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învățarea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tot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parcursul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vieții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 - proiect cu acoperire natională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2,500,000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trim,.III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Pilotare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centre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invatare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tot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parcursul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vietii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10,588,235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6.16 &amp; 6.17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FPC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interventii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nivel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furnizori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FPC)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424,063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339,250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Trim.III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03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TOTAL AP 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1,231,405,490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1,037,296,952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3" name="Subtitlu 2"/>
          <p:cNvSpPr txBox="1">
            <a:spLocks/>
          </p:cNvSpPr>
          <p:nvPr/>
        </p:nvSpPr>
        <p:spPr>
          <a:xfrm>
            <a:off x="277168" y="299971"/>
            <a:ext cx="6220275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6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Educație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și 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competențe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14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378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375071" y="272042"/>
            <a:ext cx="4753886" cy="7086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o-RO" sz="1800" b="1" dirty="0">
              <a:latin typeface="Trebuchet MS" panose="020B0603020202020204" pitchFamily="34" charset="0"/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467544" y="1464423"/>
            <a:ext cx="8470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2000" b="1" dirty="0" smtClean="0">
              <a:latin typeface="Trebuchet MS" panose="020B0603020202020204" pitchFamily="34" charset="0"/>
            </a:endParaRPr>
          </a:p>
          <a:p>
            <a:pPr algn="ctr"/>
            <a:endParaRPr lang="en-US" sz="20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dirty="0"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Diagramă 10"/>
          <p:cNvGraphicFramePr/>
          <p:nvPr>
            <p:extLst>
              <p:ext uri="{D42A27DB-BD31-4B8C-83A1-F6EECF244321}">
                <p14:modId xmlns:p14="http://schemas.microsoft.com/office/powerpoint/2010/main" xmlns="" val="556663829"/>
              </p:ext>
            </p:extLst>
          </p:nvPr>
        </p:nvGraphicFramePr>
        <p:xfrm>
          <a:off x="1049570" y="1268760"/>
          <a:ext cx="698477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0399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375071" y="272042"/>
            <a:ext cx="4753886" cy="7086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o-RO" sz="1800" b="1" dirty="0">
              <a:latin typeface="Trebuchet MS" panose="020B0603020202020204" pitchFamily="34" charset="0"/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467544" y="1464423"/>
            <a:ext cx="8470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2000" b="1" dirty="0" smtClean="0">
              <a:latin typeface="Trebuchet MS" panose="020B0603020202020204" pitchFamily="34" charset="0"/>
            </a:endParaRPr>
          </a:p>
          <a:p>
            <a:pPr algn="ctr"/>
            <a:endParaRPr lang="en-US" sz="2000" b="1" dirty="0" smtClean="0">
              <a:latin typeface="Trebuchet MS" panose="020B0603020202020204" pitchFamily="34" charset="0"/>
            </a:endParaRPr>
          </a:p>
          <a:p>
            <a:pPr algn="ctr"/>
            <a:endParaRPr lang="ro-RO" sz="2000" dirty="0"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5" descr="E:\Users\elena.ionescu.INTRANET\Pictures\Fundaluri\deeside-bottom-wav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60" y="987850"/>
            <a:ext cx="9144960" cy="493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asetăText 30"/>
          <p:cNvSpPr txBox="1"/>
          <p:nvPr/>
        </p:nvSpPr>
        <p:spPr>
          <a:xfrm>
            <a:off x="641361" y="1228529"/>
            <a:ext cx="8122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2800" b="1" dirty="0" smtClean="0"/>
          </a:p>
          <a:p>
            <a:pPr algn="ctr"/>
            <a:r>
              <a:rPr lang="ro-RO" sz="2800" b="1" dirty="0" smtClean="0"/>
              <a:t>Vă mulțumim!</a:t>
            </a:r>
          </a:p>
          <a:p>
            <a:pPr algn="ctr"/>
            <a:endParaRPr lang="ro-RO" sz="2800" b="1" dirty="0" smtClean="0"/>
          </a:p>
          <a:p>
            <a:pPr algn="ctr"/>
            <a:r>
              <a:rPr lang="ro-RO" sz="2800" b="1" dirty="0" smtClean="0">
                <a:solidFill>
                  <a:schemeClr val="bg1"/>
                </a:solidFill>
              </a:rPr>
              <a:t>Direcția Generală </a:t>
            </a:r>
          </a:p>
          <a:p>
            <a:pPr algn="ctr"/>
            <a:r>
              <a:rPr lang="ro-RO" sz="2800" b="1" dirty="0" smtClean="0">
                <a:solidFill>
                  <a:schemeClr val="bg1"/>
                </a:solidFill>
              </a:rPr>
              <a:t>Programe Europene Capital Uman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88934" y="376728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2 </a:t>
            </a:r>
            <a:r>
              <a:rPr lang="ro-RO" sz="1600" b="1" dirty="0" err="1" smtClean="0">
                <a:solidFill>
                  <a:schemeClr val="tx2"/>
                </a:solidFill>
                <a:latin typeface="Trebuchet MS" panose="020B0603020202020204" pitchFamily="34" charset="0"/>
              </a:rPr>
              <a:t>Îmbunătăţirea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ro-RO" sz="16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situaţiei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 tinerilor din categoria </a:t>
            </a:r>
            <a:r>
              <a:rPr lang="ro-RO" sz="1600" b="1" dirty="0" err="1" smtClean="0">
                <a:solidFill>
                  <a:schemeClr val="tx2"/>
                </a:solidFill>
                <a:latin typeface="Trebuchet MS" panose="020B0603020202020204" pitchFamily="34" charset="0"/>
              </a:rPr>
              <a:t>NEETs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"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2224146"/>
              </p:ext>
            </p:extLst>
          </p:nvPr>
        </p:nvGraphicFramePr>
        <p:xfrm>
          <a:off x="2" y="1335463"/>
          <a:ext cx="9143998" cy="5396865"/>
        </p:xfrm>
        <a:graphic>
          <a:graphicData uri="http://schemas.openxmlformats.org/drawingml/2006/table">
            <a:tbl>
              <a:tblPr/>
              <a:tblGrid>
                <a:gridCol w="323528"/>
                <a:gridCol w="792088"/>
                <a:gridCol w="2880318"/>
                <a:gridCol w="1301723"/>
                <a:gridCol w="792088"/>
                <a:gridCol w="1080120"/>
                <a:gridCol w="1132839"/>
                <a:gridCol w="841294"/>
              </a:tblGrid>
              <a:tr h="4077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</a:t>
                      </a:r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estimata </a:t>
                      </a: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2.1&amp;2.2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Scheme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nationale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ucenicie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SI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stagii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absolvenții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învățământ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superior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oncompetitiv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159,635,886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135,690,503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2.1&amp;2.2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Viitor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tinerii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NEETs II-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tinerilor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NEETs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inclusiv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Evaluare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competențe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dobândite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non formal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informal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13,168,305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10,534,644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2.1&amp;2.2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Scheme naționale pentru mobilitate (prime de încadrare și prima de instalare), prima de activare  și subvenții pentru angajatori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oncompetitiv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11,445,856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9,728,978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2.1&amp;2.2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Viitor pentru tinerii NEETs II- Formare profesională a tinerilor NEETs inclusiv Evaluare de competențe dobândite în sistem non formal și informal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156,406,762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132,945,748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2.1&amp;2.2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  de susținere a antreprenoriatului pentru Tineri NEETs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37,617,410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31,974,799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2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Total AP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378,274,219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320,874,671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24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59421" y="434793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3 Locuri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de muncă pentru toți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4986547"/>
              </p:ext>
            </p:extLst>
          </p:nvPr>
        </p:nvGraphicFramePr>
        <p:xfrm>
          <a:off x="-23297" y="1268760"/>
          <a:ext cx="9143998" cy="4480560"/>
        </p:xfrm>
        <a:graphic>
          <a:graphicData uri="http://schemas.openxmlformats.org/drawingml/2006/table">
            <a:tbl>
              <a:tblPr/>
              <a:tblGrid>
                <a:gridCol w="490841"/>
                <a:gridCol w="792088"/>
                <a:gridCol w="3577103"/>
                <a:gridCol w="1008112"/>
                <a:gridCol w="648072"/>
                <a:gridCol w="1008112"/>
                <a:gridCol w="988277"/>
                <a:gridCol w="631393"/>
              </a:tblGrid>
              <a:tr h="1197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</a:t>
                      </a:r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estimata </a:t>
                      </a: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2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3.1 &amp; 3.4</a:t>
                      </a:r>
                      <a:b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 și inactivi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(ex.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sectorare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ecologice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turism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etc. ) </a:t>
                      </a:r>
                      <a:r>
                        <a:rPr lang="en-US" sz="14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-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ucenicie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stagii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absolvenții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învățământ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superior  </a:t>
                      </a:r>
                      <a:endParaRPr lang="en-US" sz="1400" b="0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101,225,707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86,041,851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9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 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- Scheme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naționale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mobilitate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(prime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încadrare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prima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instalare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), prima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activare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subvenții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angajatori</a:t>
                      </a:r>
                      <a:endParaRPr lang="en-US" sz="1400" b="0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60,269,325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51,228,926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șomerilor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persoanelor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Evaluare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competențe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dobândite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non formal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informal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inactive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50,224,438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42,690,772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06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59421" y="434793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3 Locuri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de muncă pentru toți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2691893"/>
              </p:ext>
            </p:extLst>
          </p:nvPr>
        </p:nvGraphicFramePr>
        <p:xfrm>
          <a:off x="0" y="1628800"/>
          <a:ext cx="9143998" cy="3200400"/>
        </p:xfrm>
        <a:graphic>
          <a:graphicData uri="http://schemas.openxmlformats.org/drawingml/2006/table">
            <a:tbl>
              <a:tblPr/>
              <a:tblGrid>
                <a:gridCol w="395536"/>
                <a:gridCol w="720080"/>
                <a:gridCol w="3960440"/>
                <a:gridCol w="864096"/>
                <a:gridCol w="648072"/>
                <a:gridCol w="936104"/>
                <a:gridCol w="988277"/>
                <a:gridCol w="631393"/>
              </a:tblGrid>
              <a:tr h="1197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</a:t>
                      </a:r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estimata </a:t>
                      </a: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2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33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3.1 &amp; 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Pachet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integrat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ocupare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reintegrarea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piața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muncii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șomerilor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lungă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durată</a:t>
                      </a:r>
                      <a:endParaRPr lang="en-US" sz="1400" b="1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35,294,118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30,000,000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III-IV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8336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3.1 &amp; 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Pachet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integrat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măsuri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ocupare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reintegrarea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piața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muncii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persoanelor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dizabilități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23,529,412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20,000,000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trimestru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III-IV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87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59421" y="434793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3 Locuri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de muncă pentru toți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238131"/>
              </p:ext>
            </p:extLst>
          </p:nvPr>
        </p:nvGraphicFramePr>
        <p:xfrm>
          <a:off x="0" y="1118401"/>
          <a:ext cx="9143998" cy="4907280"/>
        </p:xfrm>
        <a:graphic>
          <a:graphicData uri="http://schemas.openxmlformats.org/drawingml/2006/table">
            <a:tbl>
              <a:tblPr/>
              <a:tblGrid>
                <a:gridCol w="395534"/>
                <a:gridCol w="1000280"/>
                <a:gridCol w="3464216"/>
                <a:gridCol w="864096"/>
                <a:gridCol w="720080"/>
                <a:gridCol w="1080120"/>
                <a:gridCol w="988279"/>
                <a:gridCol w="631393"/>
              </a:tblGrid>
              <a:tr h="4077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</a:t>
                      </a:r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estimata </a:t>
                      </a: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66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3.3 &amp; 3.6</a:t>
                      </a:r>
                      <a:b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en-US" sz="1400" b="1" i="0" u="none" strike="noStrike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 și persoane inactive din mediul rural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din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mediul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rural 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(ex.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sectorare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ecologice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turism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etc. )  -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ucenicie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stagii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absolvenții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învățământ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superior +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consiliere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endParaRPr lang="en-US" sz="1400" b="0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73,046,609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62,089,618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trimestru III-IV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9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 din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mediul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rural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- Scheme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naționale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mobilitate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(prime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încadrare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prima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instalare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), prima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activare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subvenții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angajatori</a:t>
                      </a:r>
                      <a:endParaRPr lang="en-US" sz="1400" b="0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48,697,740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41,393,079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trimestru III-IV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Evaluarea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competențe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dobândite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non formal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informal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inactive 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mediul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rural 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șomerilor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persoanelor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inactive din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mediul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rural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40,581,449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34,494,232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trimestru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III-IV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16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59421" y="434793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3 Locuri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de muncă pentru toți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9662821"/>
              </p:ext>
            </p:extLst>
          </p:nvPr>
        </p:nvGraphicFramePr>
        <p:xfrm>
          <a:off x="2" y="1265352"/>
          <a:ext cx="9143998" cy="4693920"/>
        </p:xfrm>
        <a:graphic>
          <a:graphicData uri="http://schemas.openxmlformats.org/drawingml/2006/table">
            <a:tbl>
              <a:tblPr/>
              <a:tblGrid>
                <a:gridCol w="395534"/>
                <a:gridCol w="1000280"/>
                <a:gridCol w="3176184"/>
                <a:gridCol w="936104"/>
                <a:gridCol w="792088"/>
                <a:gridCol w="1008112"/>
                <a:gridCol w="1204303"/>
                <a:gridCol w="631393"/>
              </a:tblGrid>
              <a:tr h="4077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</a:t>
                      </a:r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estimata </a:t>
                      </a: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66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3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8i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3.2 &amp; 3.5</a:t>
                      </a:r>
                      <a:b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cetateni romani aparținand minoritatii roma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roma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(ex.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sectorare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ecologice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turism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etc. )  -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ucenicie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stagii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absolvenții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învățământ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superior </a:t>
                      </a:r>
                      <a:endParaRPr lang="en-US" sz="1400" b="0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48,697,740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41,393,079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trimestru III-IV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8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roma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- Scheme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naționale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mobilitate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(prime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încadrare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prima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instalare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), prima de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activare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subvenții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angajatori</a:t>
                      </a:r>
                      <a:endParaRPr lang="en-US" sz="1400" b="0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32,465,160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27,595,386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trimestru III-IV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8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șomerilor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persoanelor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roma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Evaluare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competențe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dobândite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sistem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non formal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informal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șomeri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persoane</a:t>
                      </a:r>
                      <a:r>
                        <a:rPr lang="en-US" sz="1400" b="1" i="0" u="none" strike="noStrike" dirty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 inactive </a:t>
                      </a:r>
                      <a:r>
                        <a:rPr lang="en-US" sz="1400" b="1" i="0" u="none" strike="noStrike" dirty="0" err="1" smtClean="0">
                          <a:solidFill>
                            <a:srgbClr val="003366"/>
                          </a:solidFill>
                          <a:effectLst/>
                          <a:latin typeface="Trebuchet MS" panose="020B0603020202020204" pitchFamily="34" charset="0"/>
                        </a:rPr>
                        <a:t>roma</a:t>
                      </a:r>
                      <a:endParaRPr lang="en-US" sz="1400" b="1" i="0" u="none" strike="noStrike" dirty="0" smtClean="0">
                        <a:solidFill>
                          <a:srgbClr val="003366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27,054,300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22,996,155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trimestru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III-IV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45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59421" y="434793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3 Locuri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de muncă pentru toți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8034438"/>
              </p:ext>
            </p:extLst>
          </p:nvPr>
        </p:nvGraphicFramePr>
        <p:xfrm>
          <a:off x="0" y="1101477"/>
          <a:ext cx="9143999" cy="4907280"/>
        </p:xfrm>
        <a:graphic>
          <a:graphicData uri="http://schemas.openxmlformats.org/drawingml/2006/table">
            <a:tbl>
              <a:tblPr/>
              <a:tblGrid>
                <a:gridCol w="361360"/>
                <a:gridCol w="668228"/>
                <a:gridCol w="3038355"/>
                <a:gridCol w="1144366"/>
                <a:gridCol w="955490"/>
                <a:gridCol w="1175987"/>
                <a:gridCol w="1028989"/>
                <a:gridCol w="771224"/>
              </a:tblGrid>
              <a:tr h="468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840"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7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 Start-up Nation -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antreprenoriat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non-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agricol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din urban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IMMuri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durata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funcționare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până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1 an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87,753,514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74,590,487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Instrumente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financiare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111,376,758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94,670,244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4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Outplacement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contextul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restructurării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companiilor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sectoarelor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86,983,422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73,935,909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73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Adaptarea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la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schimbare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lucrătorilor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întreprinderilor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antreprenorilor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-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sectoarele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economice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potenţial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(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MRU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și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management strategic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)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86,983,422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73,935,909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24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87832" y="6048447"/>
            <a:ext cx="2397909" cy="674266"/>
          </a:xfrm>
          <a:custGeom>
            <a:avLst/>
            <a:gdLst>
              <a:gd name="connsiteX0" fmla="*/ 0 w 2373376"/>
              <a:gd name="connsiteY0" fmla="*/ 81676 h 652044"/>
              <a:gd name="connsiteX1" fmla="*/ 2199993 w 2373376"/>
              <a:gd name="connsiteY1" fmla="*/ 72622 h 652044"/>
              <a:gd name="connsiteX2" fmla="*/ 2236206 w 2373376"/>
              <a:gd name="connsiteY2" fmla="*/ 36408 h 652044"/>
              <a:gd name="connsiteX3" fmla="*/ 2254313 w 2373376"/>
              <a:gd name="connsiteY3" fmla="*/ 652044 h 652044"/>
              <a:gd name="connsiteX0" fmla="*/ 0 w 2353931"/>
              <a:gd name="connsiteY0" fmla="*/ 53779 h 651308"/>
              <a:gd name="connsiteX1" fmla="*/ 2181886 w 2353931"/>
              <a:gd name="connsiteY1" fmla="*/ 71886 h 651308"/>
              <a:gd name="connsiteX2" fmla="*/ 2218099 w 2353931"/>
              <a:gd name="connsiteY2" fmla="*/ 35672 h 651308"/>
              <a:gd name="connsiteX3" fmla="*/ 2236206 w 2353931"/>
              <a:gd name="connsiteY3" fmla="*/ 651308 h 651308"/>
              <a:gd name="connsiteX0" fmla="*/ 0 w 2360800"/>
              <a:gd name="connsiteY0" fmla="*/ 41118 h 638647"/>
              <a:gd name="connsiteX1" fmla="*/ 2190940 w 2360800"/>
              <a:gd name="connsiteY1" fmla="*/ 122600 h 638647"/>
              <a:gd name="connsiteX2" fmla="*/ 2218099 w 2360800"/>
              <a:gd name="connsiteY2" fmla="*/ 23011 h 638647"/>
              <a:gd name="connsiteX3" fmla="*/ 2236206 w 2360800"/>
              <a:gd name="connsiteY3" fmla="*/ 638647 h 638647"/>
              <a:gd name="connsiteX0" fmla="*/ 0 w 2342924"/>
              <a:gd name="connsiteY0" fmla="*/ 41118 h 638647"/>
              <a:gd name="connsiteX1" fmla="*/ 2190940 w 2342924"/>
              <a:gd name="connsiteY1" fmla="*/ 122600 h 638647"/>
              <a:gd name="connsiteX2" fmla="*/ 2163778 w 2342924"/>
              <a:gd name="connsiteY2" fmla="*/ 23011 h 638647"/>
              <a:gd name="connsiteX3" fmla="*/ 2236206 w 2342924"/>
              <a:gd name="connsiteY3" fmla="*/ 638647 h 638647"/>
              <a:gd name="connsiteX0" fmla="*/ 0 w 2342924"/>
              <a:gd name="connsiteY0" fmla="*/ 123852 h 639899"/>
              <a:gd name="connsiteX1" fmla="*/ 2190940 w 2342924"/>
              <a:gd name="connsiteY1" fmla="*/ 123852 h 639899"/>
              <a:gd name="connsiteX2" fmla="*/ 2163778 w 2342924"/>
              <a:gd name="connsiteY2" fmla="*/ 24263 h 639899"/>
              <a:gd name="connsiteX3" fmla="*/ 2236206 w 2342924"/>
              <a:gd name="connsiteY3" fmla="*/ 639899 h 6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924" h="639899">
                <a:moveTo>
                  <a:pt x="0" y="123852"/>
                </a:moveTo>
                <a:lnTo>
                  <a:pt x="2190940" y="123852"/>
                </a:lnTo>
                <a:cubicBezTo>
                  <a:pt x="2551570" y="107254"/>
                  <a:pt x="2156234" y="-61745"/>
                  <a:pt x="2163778" y="24263"/>
                </a:cubicBezTo>
                <a:cubicBezTo>
                  <a:pt x="2171322" y="110271"/>
                  <a:pt x="2239224" y="538802"/>
                  <a:pt x="2236206" y="639899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738530" y="2276872"/>
            <a:ext cx="729581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o-RO" altLang="ro-RO" sz="13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130168" y="188639"/>
            <a:ext cx="2807578" cy="900000"/>
            <a:chOff x="6130168" y="188639"/>
            <a:chExt cx="2807578" cy="900000"/>
          </a:xfrm>
        </p:grpSpPr>
        <p:grpSp>
          <p:nvGrpSpPr>
            <p:cNvPr id="25" name="Group 24"/>
            <p:cNvGrpSpPr/>
            <p:nvPr/>
          </p:nvGrpSpPr>
          <p:grpSpPr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6473" y="126096"/>
                  <a:ext cx="766724" cy="608175"/>
                </a:xfrm>
                <a:prstGeom prst="rect">
                  <a:avLst/>
                </a:prstGeom>
              </p:spPr>
            </p:pic>
            <p:sp>
              <p:nvSpPr>
                <p:cNvPr id="30" name="Freeform 29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ubtitlu 2"/>
          <p:cNvSpPr txBox="1">
            <a:spLocks/>
          </p:cNvSpPr>
          <p:nvPr/>
        </p:nvSpPr>
        <p:spPr>
          <a:xfrm>
            <a:off x="259421" y="434793"/>
            <a:ext cx="5960854" cy="5238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AXA PRIORITA</a:t>
            </a:r>
            <a:r>
              <a:rPr lang="ro-RO" sz="16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RĂ 3 Locuri </a:t>
            </a:r>
            <a:r>
              <a:rPr lang="ro-RO" sz="1600" b="1" dirty="0">
                <a:solidFill>
                  <a:schemeClr val="tx2"/>
                </a:solidFill>
                <a:latin typeface="Trebuchet MS" panose="020B0603020202020204" pitchFamily="34" charset="0"/>
              </a:rPr>
              <a:t>de muncă pentru toți</a:t>
            </a:r>
            <a:endParaRPr lang="en-US" sz="1600" b="1" dirty="0" smtClean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pic>
        <p:nvPicPr>
          <p:cNvPr id="22" name="Picture 45" descr="\\192.168.8.42\Presa\ID_VIZ_2017_MDRAPFE\sigla_MDRAPFE2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54" y="6261880"/>
            <a:ext cx="2357746" cy="470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tăText 2"/>
          <p:cNvSpPr txBox="1"/>
          <p:nvPr/>
        </p:nvSpPr>
        <p:spPr>
          <a:xfrm>
            <a:off x="738530" y="1916831"/>
            <a:ext cx="8122568" cy="40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1907966"/>
              </p:ext>
            </p:extLst>
          </p:nvPr>
        </p:nvGraphicFramePr>
        <p:xfrm>
          <a:off x="1" y="1484784"/>
          <a:ext cx="9143999" cy="3627120"/>
        </p:xfrm>
        <a:graphic>
          <a:graphicData uri="http://schemas.openxmlformats.org/drawingml/2006/table">
            <a:tbl>
              <a:tblPr/>
              <a:tblGrid>
                <a:gridCol w="539551"/>
                <a:gridCol w="864096"/>
                <a:gridCol w="2304256"/>
                <a:gridCol w="1080120"/>
                <a:gridCol w="1008112"/>
                <a:gridCol w="1368152"/>
                <a:gridCol w="1211482"/>
                <a:gridCol w="768230"/>
              </a:tblGrid>
              <a:tr h="468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Obiectiv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specific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Titlu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Ghid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Tip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Regiune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Valoare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proiecte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(euro)</a:t>
                      </a: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Data estimata a se lansa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840"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Eligibil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7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10.iii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Programe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formare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profesională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salariaților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corelate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necesitățile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pieței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muncii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Less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127,659,574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108,510,638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7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8.vii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3.10 &amp; 3.11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Modernizarea institutiilor pietei fortei de munca 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non </a:t>
                      </a:r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competitiv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pro rata- proiecte cu acoperire nat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118,294,486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99,882,536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Trim</a:t>
                      </a:r>
                      <a:r>
                        <a:rPr lang="ro-RO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III 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8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AP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1,160,137,173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985,448,820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20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2954</Words>
  <Application>Microsoft Office PowerPoint</Application>
  <PresentationFormat>On-screen Show (4:3)</PresentationFormat>
  <Paragraphs>999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Cristina Ionescu</dc:creator>
  <cp:lastModifiedBy>george_c</cp:lastModifiedBy>
  <cp:revision>212</cp:revision>
  <cp:lastPrinted>2016-02-04T18:39:06Z</cp:lastPrinted>
  <dcterms:created xsi:type="dcterms:W3CDTF">2015-12-21T09:47:27Z</dcterms:created>
  <dcterms:modified xsi:type="dcterms:W3CDTF">2017-06-23T07:26:13Z</dcterms:modified>
</cp:coreProperties>
</file>