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85" r:id="rId2"/>
    <p:sldId id="286" r:id="rId3"/>
    <p:sldId id="321" r:id="rId4"/>
    <p:sldId id="322" r:id="rId5"/>
    <p:sldId id="323" r:id="rId6"/>
    <p:sldId id="311" r:id="rId7"/>
    <p:sldId id="324" r:id="rId8"/>
    <p:sldId id="317" r:id="rId9"/>
    <p:sldId id="325" r:id="rId10"/>
    <p:sldId id="326" r:id="rId11"/>
    <p:sldId id="327" r:id="rId12"/>
    <p:sldId id="329" r:id="rId13"/>
    <p:sldId id="330" r:id="rId14"/>
    <p:sldId id="288" r:id="rId15"/>
  </p:sldIdLst>
  <p:sldSz cx="9144000" cy="6858000" type="screen4x3"/>
  <p:notesSz cx="6662738" cy="9832975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3324" autoAdjust="0"/>
  </p:normalViewPr>
  <p:slideViewPr>
    <p:cSldViewPr>
      <p:cViewPr varScale="1">
        <p:scale>
          <a:sx n="67" d="100"/>
          <a:sy n="67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6499" cy="491329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653" y="2"/>
            <a:ext cx="2886499" cy="491329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r">
              <a:defRPr sz="1200"/>
            </a:lvl1pPr>
          </a:lstStyle>
          <a:p>
            <a:fld id="{AB3B0B5E-9B2D-458A-975D-87DE618C7A18}" type="datetimeFigureOut">
              <a:rPr lang="ro-RO" smtClean="0"/>
              <a:pPr/>
              <a:t>23.06.2017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40048"/>
            <a:ext cx="2886499" cy="491329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653" y="9340048"/>
            <a:ext cx="2886499" cy="491329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r">
              <a:defRPr sz="1200"/>
            </a:lvl1pPr>
          </a:lstStyle>
          <a:p>
            <a:fld id="{BD35D6D0-D124-475B-A318-8345E9759AF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255871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1649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1649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r">
              <a:defRPr sz="1200"/>
            </a:lvl1pPr>
          </a:lstStyle>
          <a:p>
            <a:fld id="{72549313-F36B-47A9-84A6-C91FC6226A52}" type="datetimeFigureOut">
              <a:rPr lang="ro-RO" smtClean="0"/>
              <a:pPr/>
              <a:t>23.06.2017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25" y="736600"/>
            <a:ext cx="4916488" cy="3687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8" tIns="46549" rIns="93098" bIns="46549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5" y="4670664"/>
            <a:ext cx="5330190" cy="4424839"/>
          </a:xfrm>
          <a:prstGeom prst="rect">
            <a:avLst/>
          </a:prstGeom>
        </p:spPr>
        <p:txBody>
          <a:bodyPr vert="horz" lIns="93098" tIns="46549" rIns="93098" bIns="465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39619"/>
            <a:ext cx="2887186" cy="491649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339619"/>
            <a:ext cx="2887186" cy="491649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r">
              <a:defRPr sz="1200"/>
            </a:lvl1pPr>
          </a:lstStyle>
          <a:p>
            <a:fld id="{255969C9-3D75-4498-B0D2-1115EDD4712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2714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3437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667633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171256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253147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339440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7791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704157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62204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740019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73972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20189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177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859890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61739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27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55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98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45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252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45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49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55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85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3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03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8000">
              <a:schemeClr val="bg1"/>
            </a:gs>
            <a:gs pos="94000">
              <a:schemeClr val="tx2">
                <a:lumMod val="60000"/>
                <a:lumOff val="40000"/>
              </a:scheme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46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pic>
        <p:nvPicPr>
          <p:cNvPr id="16" name="Picture 5" descr="E:\Users\elena.ionescu.INTRANET\Pictures\Fundaluri\deeside-bottom-wa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60" y="1216586"/>
            <a:ext cx="9144960" cy="493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948082" y="5204032"/>
            <a:ext cx="3528391" cy="66966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20</a:t>
            </a:r>
            <a:r>
              <a:rPr lang="ro-RO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iunie</a:t>
            </a:r>
            <a:r>
              <a:rPr lang="ro-RO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ro-RO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2017</a:t>
            </a:r>
          </a:p>
        </p:txBody>
      </p:sp>
      <p:sp>
        <p:nvSpPr>
          <p:cNvPr id="20" name="TextBox 16"/>
          <p:cNvSpPr txBox="1"/>
          <p:nvPr/>
        </p:nvSpPr>
        <p:spPr>
          <a:xfrm>
            <a:off x="467544" y="1464423"/>
            <a:ext cx="847020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rebuchet MS" panose="020B0603020202020204" pitchFamily="34" charset="0"/>
              </a:rPr>
              <a:t>Comitetul</a:t>
            </a:r>
            <a:r>
              <a:rPr lang="en-US" sz="3200" b="1" dirty="0" smtClean="0">
                <a:latin typeface="Trebuchet MS" panose="020B0603020202020204" pitchFamily="34" charset="0"/>
              </a:rPr>
              <a:t> de </a:t>
            </a:r>
            <a:r>
              <a:rPr lang="en-US" sz="3200" b="1" dirty="0" err="1" smtClean="0">
                <a:latin typeface="Trebuchet MS" panose="020B0603020202020204" pitchFamily="34" charset="0"/>
              </a:rPr>
              <a:t>Monitorizare</a:t>
            </a:r>
            <a:r>
              <a:rPr lang="en-US" sz="3200" b="1" dirty="0" smtClean="0">
                <a:latin typeface="Trebuchet MS" panose="020B0603020202020204" pitchFamily="34" charset="0"/>
              </a:rPr>
              <a:t> a </a:t>
            </a:r>
          </a:p>
          <a:p>
            <a:pPr algn="ctr"/>
            <a:r>
              <a:rPr lang="en-US" sz="3200" b="1" dirty="0" err="1" smtClean="0">
                <a:latin typeface="Trebuchet MS" panose="020B0603020202020204" pitchFamily="34" charset="0"/>
              </a:rPr>
              <a:t>Programului</a:t>
            </a:r>
            <a:r>
              <a:rPr lang="en-US" sz="3200" b="1" dirty="0" smtClean="0">
                <a:latin typeface="Trebuchet MS" panose="020B0603020202020204" pitchFamily="34" charset="0"/>
              </a:rPr>
              <a:t> Opera</a:t>
            </a:r>
            <a:r>
              <a:rPr lang="ro-RO" sz="3200" b="1" dirty="0" err="1" smtClean="0">
                <a:latin typeface="Trebuchet MS" panose="020B0603020202020204" pitchFamily="34" charset="0"/>
              </a:rPr>
              <a:t>țional</a:t>
            </a:r>
            <a:r>
              <a:rPr lang="ro-RO" sz="3200" b="1" dirty="0" smtClean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>C</a:t>
            </a:r>
            <a:r>
              <a:rPr lang="ro-RO" sz="3200" b="1" dirty="0" err="1" smtClean="0">
                <a:latin typeface="Trebuchet MS" panose="020B0603020202020204" pitchFamily="34" charset="0"/>
              </a:rPr>
              <a:t>apital</a:t>
            </a:r>
            <a:r>
              <a:rPr lang="ro-RO" sz="3200" b="1" dirty="0" smtClean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>U</a:t>
            </a:r>
            <a:r>
              <a:rPr lang="ro-RO" sz="3200" b="1" dirty="0" err="1" smtClean="0">
                <a:latin typeface="Trebuchet MS" panose="020B0603020202020204" pitchFamily="34" charset="0"/>
              </a:rPr>
              <a:t>man</a:t>
            </a:r>
            <a:r>
              <a:rPr lang="ro-RO" sz="3200" b="1" dirty="0" smtClean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>2014 – 2020</a:t>
            </a:r>
            <a:endParaRPr lang="ro-RO" sz="32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b="1" dirty="0" smtClean="0">
              <a:latin typeface="Trebuchet MS" panose="020B0603020202020204" pitchFamily="34" charset="0"/>
            </a:endParaRPr>
          </a:p>
          <a:p>
            <a:pPr algn="ctr"/>
            <a:endParaRPr lang="en-US" sz="20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dirty="0"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tăText 1"/>
          <p:cNvSpPr txBox="1"/>
          <p:nvPr/>
        </p:nvSpPr>
        <p:spPr>
          <a:xfrm>
            <a:off x="1063921" y="3071130"/>
            <a:ext cx="7488832" cy="132343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o-RO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Ideile de </a:t>
            </a:r>
            <a:r>
              <a:rPr lang="ro-RO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proiect depuse prin mecanismul </a:t>
            </a:r>
            <a:r>
              <a:rPr lang="ro-RO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non-competitiv</a:t>
            </a:r>
            <a:endParaRPr lang="ro-RO" sz="4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9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84657" y="235694"/>
            <a:ext cx="6068578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o-RO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CRED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0" y="91396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1" i="1" dirty="0" smtClean="0">
                <a:latin typeface="Trebuchet MS" panose="020B0603020202020204" pitchFamily="34" charset="0"/>
              </a:rPr>
              <a:t>„</a:t>
            </a:r>
            <a:r>
              <a:rPr lang="ro-RO" b="1" i="1" dirty="0" smtClean="0">
                <a:latin typeface="Trebuchet MS" panose="020B0603020202020204" pitchFamily="34" charset="0"/>
              </a:rPr>
              <a:t>Curriculum relevant, educație deschisă pentru toți </a:t>
            </a:r>
            <a:r>
              <a:rPr lang="it-IT" b="1" i="1" dirty="0" smtClean="0">
                <a:latin typeface="Trebuchet MS" panose="020B0603020202020204" pitchFamily="34" charset="0"/>
              </a:rPr>
              <a:t>(</a:t>
            </a:r>
            <a:r>
              <a:rPr lang="ro-RO" b="1" i="1" dirty="0" smtClean="0">
                <a:latin typeface="Trebuchet MS" panose="020B0603020202020204" pitchFamily="34" charset="0"/>
              </a:rPr>
              <a:t>CRED</a:t>
            </a:r>
            <a:r>
              <a:rPr lang="it-IT" b="1" i="1" dirty="0" smtClean="0">
                <a:latin typeface="Trebuchet MS" panose="020B0603020202020204" pitchFamily="34" charset="0"/>
              </a:rPr>
              <a:t>) </a:t>
            </a:r>
            <a:r>
              <a:rPr lang="ro-RO" b="1" i="1" dirty="0" smtClean="0">
                <a:latin typeface="Trebuchet MS" panose="020B0603020202020204" pitchFamily="34" charset="0"/>
              </a:rPr>
              <a:t>(AP 6, OS 6.3, 6.5&amp; 6.6 </a:t>
            </a:r>
            <a:endParaRPr lang="it-IT" b="1" i="1" dirty="0">
              <a:latin typeface="Trebuchet MS" panose="020B0603020202020204" pitchFamily="34" charset="0"/>
            </a:endParaRP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5432611"/>
              </p:ext>
            </p:extLst>
          </p:nvPr>
        </p:nvGraphicFramePr>
        <p:xfrm>
          <a:off x="0" y="1475882"/>
          <a:ext cx="9144000" cy="5382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1008112"/>
                <a:gridCol w="1512168"/>
                <a:gridCol w="2894661"/>
                <a:gridCol w="1224136"/>
                <a:gridCol w="864096"/>
                <a:gridCol w="885251"/>
              </a:tblGrid>
              <a:tr h="1023478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359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27335/15.05.2017</a:t>
                      </a:r>
                    </a:p>
                    <a:p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MEN</a:t>
                      </a:r>
                    </a:p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ISE</a:t>
                      </a:r>
                    </a:p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CCD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BV</a:t>
                      </a:r>
                    </a:p>
                    <a:p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CCD BT</a:t>
                      </a:r>
                    </a:p>
                    <a:p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CCD BZ</a:t>
                      </a:r>
                    </a:p>
                    <a:p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CCD TR</a:t>
                      </a:r>
                    </a:p>
                    <a:p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CCD B</a:t>
                      </a:r>
                    </a:p>
                    <a:p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CCD OT</a:t>
                      </a:r>
                    </a:p>
                    <a:p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CCD TM</a:t>
                      </a:r>
                    </a:p>
                    <a:p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CCD CJ</a:t>
                      </a:r>
                      <a:endParaRPr lang="ro-RO" sz="1400" dirty="0" smtClean="0">
                        <a:latin typeface="Trebuchet MS" panose="020B0603020202020204" pitchFamily="34" charset="0"/>
                      </a:endParaRPr>
                    </a:p>
                    <a:p>
                      <a:endParaRPr lang="ro-RO" sz="14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Prevenirea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PTS prin masuri sistemice de aplicare inovativa si sustenabila a noului curriculum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national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Dezvoltarea,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implementarea si monitorizarea unor masuri sistemice de integrare si adaptare a noilor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abordari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curriculare, centrate pe elev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Dezvoltarea unor resurse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educationale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relevante pentru sprijinirea cadrelor didactice in aplicarea la clasa a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abordarilor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promovate prin noile programe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scolare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pentru ciclul primar si gimnazial,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Formarea cadrelor didactice pentru implementarea curriculumului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national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si dezvoltarea competentelor cheie ale acestora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calitatii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si relevantei actului didactic in scoli cu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populatie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vulnerabila</a:t>
                      </a:r>
                      <a:endParaRPr lang="ro-RO" sz="14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176.564.216 lei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48 luni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In analiza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46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84657" y="235694"/>
            <a:ext cx="6068578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o-RO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CRESE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0" y="9139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1" i="1" dirty="0" smtClean="0">
                <a:latin typeface="Trebuchet MS" panose="020B0603020202020204" pitchFamily="34" charset="0"/>
              </a:rPr>
              <a:t>„</a:t>
            </a:r>
            <a:r>
              <a:rPr lang="ro-RO" b="1" i="1" dirty="0" smtClean="0">
                <a:latin typeface="Trebuchet MS" panose="020B0603020202020204" pitchFamily="34" charset="0"/>
              </a:rPr>
              <a:t>Educatie timpurie incluziva si de calitate”</a:t>
            </a:r>
            <a:r>
              <a:rPr lang="it-IT" b="1" i="1" dirty="0" smtClean="0">
                <a:latin typeface="Trebuchet MS" panose="020B0603020202020204" pitchFamily="34" charset="0"/>
              </a:rPr>
              <a:t> </a:t>
            </a:r>
            <a:r>
              <a:rPr lang="ro-RO" b="1" i="1" dirty="0" smtClean="0">
                <a:latin typeface="Trebuchet MS" panose="020B0603020202020204" pitchFamily="34" charset="0"/>
              </a:rPr>
              <a:t>(AP 6, OS 6.2 &amp; 6.6) </a:t>
            </a:r>
            <a:endParaRPr lang="it-IT" b="1" i="1" dirty="0">
              <a:latin typeface="Trebuchet MS" panose="020B0603020202020204" pitchFamily="34" charset="0"/>
            </a:endParaRP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3773509"/>
              </p:ext>
            </p:extLst>
          </p:nvPr>
        </p:nvGraphicFramePr>
        <p:xfrm>
          <a:off x="0" y="1278880"/>
          <a:ext cx="9144000" cy="559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1008112"/>
                <a:gridCol w="1355173"/>
                <a:gridCol w="3109323"/>
                <a:gridCol w="1166469"/>
                <a:gridCol w="864096"/>
                <a:gridCol w="885251"/>
              </a:tblGrid>
              <a:tr h="1023478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359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28645/19.05.2017</a:t>
                      </a:r>
                    </a:p>
                    <a:p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MEN</a:t>
                      </a:r>
                    </a:p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MS</a:t>
                      </a:r>
                    </a:p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ANPDCA</a:t>
                      </a:r>
                    </a:p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1 universitate</a:t>
                      </a:r>
                    </a:p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2 ONG cu </a:t>
                      </a:r>
                      <a:r>
                        <a:rPr lang="ro-RO" sz="1400" dirty="0" err="1" smtClean="0">
                          <a:latin typeface="Trebuchet MS" panose="020B0603020202020204" pitchFamily="34" charset="0"/>
                        </a:rPr>
                        <a:t>atributii</a:t>
                      </a: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 in </a:t>
                      </a:r>
                      <a:r>
                        <a:rPr lang="ro-RO" sz="1400" dirty="0" err="1" smtClean="0">
                          <a:latin typeface="Trebuchet MS" panose="020B0603020202020204" pitchFamily="34" charset="0"/>
                        </a:rPr>
                        <a:t>educatia</a:t>
                      </a: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 timpurie</a:t>
                      </a:r>
                    </a:p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1 editura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err="1" smtClean="0"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accesului si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calitatii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serviciilor de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educatie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timpurie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anteprescolara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organizate in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crese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sau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gradinite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, prin implementarea unor politici, strategii si practici coerente si fiabile in domeniu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Dezvoltarea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cadrului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operational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pt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asigurarea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cresterii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participarii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copiilor 0-3 ani la serviciile de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educatie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timpurie din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crese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sau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gradinite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,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Asigurarea resursei umane specializate si calificate pentru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educatia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si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ingrijirea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copiilor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anteprescolari</a:t>
                      </a:r>
                      <a:endParaRPr lang="ro-RO" sz="1400" baseline="0" dirty="0" smtClean="0">
                        <a:latin typeface="Trebuchet MS" panose="020B0603020202020204" pitchFamily="3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accesului si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participarii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copiilor 0-3 ani la serviciile de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educatie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timpurie din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crese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sau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gradinite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indeosebi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pt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categorii vulnerabile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Asigurarea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dotarilor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si materialelor/instrumentelor adecvate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Promovarea si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sustinerea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incluziunii prin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activitati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400" baseline="0" dirty="0" err="1" smtClean="0">
                          <a:latin typeface="Trebuchet MS" panose="020B0603020202020204" pitchFamily="34" charset="0"/>
                        </a:rPr>
                        <a:t>educationale</a:t>
                      </a:r>
                      <a:r>
                        <a:rPr lang="ro-RO" sz="1400" baseline="0" dirty="0" smtClean="0">
                          <a:latin typeface="Trebuchet MS" panose="020B0603020202020204" pitchFamily="34" charset="0"/>
                        </a:rPr>
                        <a:t> complementare</a:t>
                      </a:r>
                      <a:endParaRPr lang="ro-RO" sz="14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4.088.690 lei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36 luni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In analiza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53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84657" y="235694"/>
            <a:ext cx="6068578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o-RO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Romania creativa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0" y="9139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1" i="1" dirty="0" smtClean="0">
                <a:latin typeface="Trebuchet MS" panose="020B0603020202020204" pitchFamily="34" charset="0"/>
              </a:rPr>
              <a:t>„</a:t>
            </a:r>
            <a:r>
              <a:rPr lang="ro-RO" b="1" i="1" dirty="0" smtClean="0">
                <a:latin typeface="Trebuchet MS" panose="020B0603020202020204" pitchFamily="34" charset="0"/>
              </a:rPr>
              <a:t>Romania creativa” </a:t>
            </a:r>
            <a:r>
              <a:rPr lang="ro-RO" b="1" i="1" dirty="0">
                <a:latin typeface="Trebuchet MS" panose="020B0603020202020204" pitchFamily="34" charset="0"/>
              </a:rPr>
              <a:t>(</a:t>
            </a:r>
            <a:r>
              <a:rPr lang="ro-RO" b="1" i="1" dirty="0" smtClean="0">
                <a:latin typeface="Trebuchet MS" panose="020B0603020202020204" pitchFamily="34" charset="0"/>
              </a:rPr>
              <a:t>AP 3, OS 3.7) </a:t>
            </a:r>
            <a:endParaRPr lang="it-IT" b="1" i="1" dirty="0">
              <a:latin typeface="Trebuchet MS" panose="020B0603020202020204" pitchFamily="34" charset="0"/>
            </a:endParaRP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003941"/>
              </p:ext>
            </p:extLst>
          </p:nvPr>
        </p:nvGraphicFramePr>
        <p:xfrm>
          <a:off x="10220" y="1434149"/>
          <a:ext cx="91440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1008112"/>
                <a:gridCol w="1355173"/>
                <a:gridCol w="3109323"/>
                <a:gridCol w="1166469"/>
                <a:gridCol w="864096"/>
                <a:gridCol w="885251"/>
              </a:tblGrid>
              <a:tr h="1023478"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35943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19893/22.12.2016</a:t>
                      </a: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MC</a:t>
                      </a:r>
                    </a:p>
                    <a:p>
                      <a:endParaRPr lang="it-IT" sz="16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Incurajarea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dezvoltarii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sectoarelor culturale si creative, cu scopul de a contribui la o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crestere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inteligenta, durabila si favorabila incluziunii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Dezvoltarea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antreprenoriatului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si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infiintarea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de noi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intreprinderi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non-agricole in zona urbana in sectoarele culturale si creative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gradului de ocupare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a persoanelor incluse in grupul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tinta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din zona urbana a regiunilor mai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putin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dezvoltate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Incurajarea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dezvoltarii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si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aplicarii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de modele noi de afaceri, cu accent pe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inovatie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, competitivitate si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potential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de dezvoltare inteligenta</a:t>
                      </a:r>
                      <a:endParaRPr lang="ro-RO" sz="16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90.000.000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lei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36 luni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In analiza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06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84657" y="235694"/>
            <a:ext cx="6068578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VENUS</a:t>
            </a: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0" y="9139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1" i="1" dirty="0" smtClean="0">
                <a:latin typeface="Trebuchet MS" panose="020B0603020202020204" pitchFamily="34" charset="0"/>
              </a:rPr>
              <a:t>„</a:t>
            </a:r>
            <a:r>
              <a:rPr lang="ro-RO" b="1" i="1" dirty="0">
                <a:latin typeface="Trebuchet MS" panose="020B0603020202020204" pitchFamily="34" charset="0"/>
              </a:rPr>
              <a:t>VENUS -  Împreună pentru o viață în siguranță!” (</a:t>
            </a:r>
            <a:r>
              <a:rPr lang="ro-RO" b="1" i="1" dirty="0" smtClean="0">
                <a:latin typeface="Trebuchet MS" panose="020B0603020202020204" pitchFamily="34" charset="0"/>
              </a:rPr>
              <a:t>AP </a:t>
            </a:r>
            <a:r>
              <a:rPr lang="en-US" b="1" i="1" dirty="0" smtClean="0">
                <a:latin typeface="Trebuchet MS" panose="020B0603020202020204" pitchFamily="34" charset="0"/>
              </a:rPr>
              <a:t>4</a:t>
            </a:r>
            <a:r>
              <a:rPr lang="ro-RO" b="1" i="1" dirty="0" smtClean="0">
                <a:latin typeface="Trebuchet MS" panose="020B0603020202020204" pitchFamily="34" charset="0"/>
              </a:rPr>
              <a:t>, OS </a:t>
            </a:r>
            <a:r>
              <a:rPr lang="en-US" b="1" i="1" dirty="0" smtClean="0">
                <a:latin typeface="Trebuchet MS" panose="020B0603020202020204" pitchFamily="34" charset="0"/>
              </a:rPr>
              <a:t>4</a:t>
            </a:r>
            <a:r>
              <a:rPr lang="ro-RO" b="1" i="1" dirty="0" smtClean="0">
                <a:latin typeface="Trebuchet MS" panose="020B0603020202020204" pitchFamily="34" charset="0"/>
              </a:rPr>
              <a:t>.</a:t>
            </a:r>
            <a:r>
              <a:rPr lang="en-US" b="1" i="1" dirty="0" smtClean="0">
                <a:latin typeface="Trebuchet MS" panose="020B0603020202020204" pitchFamily="34" charset="0"/>
              </a:rPr>
              <a:t>4</a:t>
            </a:r>
            <a:r>
              <a:rPr lang="ro-RO" b="1" i="1" dirty="0" smtClean="0">
                <a:latin typeface="Trebuchet MS" panose="020B0603020202020204" pitchFamily="34" charset="0"/>
              </a:rPr>
              <a:t>) </a:t>
            </a:r>
            <a:endParaRPr lang="it-IT" b="1" i="1" dirty="0">
              <a:latin typeface="Trebuchet MS" panose="020B0603020202020204" pitchFamily="34" charset="0"/>
            </a:endParaRP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669164"/>
              </p:ext>
            </p:extLst>
          </p:nvPr>
        </p:nvGraphicFramePr>
        <p:xfrm>
          <a:off x="0" y="1277623"/>
          <a:ext cx="9144000" cy="557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1008112"/>
                <a:gridCol w="1139479"/>
                <a:gridCol w="3325017"/>
                <a:gridCol w="1355503"/>
                <a:gridCol w="792088"/>
                <a:gridCol w="768225"/>
              </a:tblGrid>
              <a:tr h="947425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46272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20.04</a:t>
                      </a:r>
                    </a:p>
                    <a:p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2017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rebuchet MS" panose="020B0603020202020204" pitchFamily="34" charset="0"/>
                        </a:rPr>
                        <a:t>Agenția Națională pentru Egalitatea de Șanse între Femei și Bărbați( ANES) + partener</a:t>
                      </a:r>
                      <a:r>
                        <a:rPr lang="it-IT" sz="1400" baseline="0" dirty="0" smtClean="0">
                          <a:latin typeface="Trebuchet MS" panose="020B0603020202020204" pitchFamily="34" charset="0"/>
                        </a:rPr>
                        <a:t> care se va identificva si selecta</a:t>
                      </a:r>
                      <a:endParaRPr lang="it-IT" sz="14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Dezvoltarea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unor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centrate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pe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abordarea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integrată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unitară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serviciilor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sociale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, socio-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profesionale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scopul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prevenirii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combaterii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violenței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domestice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.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Dezvoltarea unor servicii sociale adecvate, suficiente, dezvoltate într-o distribuție geografică adecvată nevoilor identificate și a unor măsuri active de prevenire și combatere a violenței domestice care să răspundă nevoii de securitate pentru victimă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Creșterea capacității de intervenție a profesioniștilor care intră în contact cu victimele și cu agresorii în situațiile de violență domestică.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C</a:t>
                      </a:r>
                      <a:r>
                        <a:rPr lang="ro-RO" sz="1400" dirty="0" err="1" smtClean="0">
                          <a:latin typeface="Trebuchet MS" panose="020B0603020202020204" pitchFamily="34" charset="0"/>
                        </a:rPr>
                        <a:t>reșterea</a:t>
                      </a: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 gradului de implicare și responsabilizare a reprezentanților autorităților administrației publice centrale și locale și ai comunităților și crearea unor forme de dialog și de colaborare între comunități și/sau la nivelul comunităților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prevazut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US" sz="1400" b="0" baseline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fisa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48 de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luni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Renuntare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/in curs de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revizuire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catre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ANES?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28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375071" y="272042"/>
            <a:ext cx="4753886" cy="7086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o-RO" sz="1800" b="1" dirty="0">
              <a:latin typeface="Trebuchet MS" panose="020B0603020202020204" pitchFamily="34" charset="0"/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467544" y="1464423"/>
            <a:ext cx="8470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2000" b="1" dirty="0" smtClean="0">
              <a:latin typeface="Trebuchet MS" panose="020B0603020202020204" pitchFamily="34" charset="0"/>
            </a:endParaRPr>
          </a:p>
          <a:p>
            <a:pPr algn="ctr"/>
            <a:endParaRPr lang="en-US" sz="20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dirty="0"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5" descr="E:\Users\elena.ionescu.INTRANET\Pictures\Fundaluri\deeside-bottom-wav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60" y="987850"/>
            <a:ext cx="9144960" cy="493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asetăText 30"/>
          <p:cNvSpPr txBox="1"/>
          <p:nvPr/>
        </p:nvSpPr>
        <p:spPr>
          <a:xfrm>
            <a:off x="641361" y="1228529"/>
            <a:ext cx="8122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2800" b="1" dirty="0" smtClean="0"/>
          </a:p>
          <a:p>
            <a:pPr algn="ctr"/>
            <a:r>
              <a:rPr lang="ro-RO" sz="2800" b="1" dirty="0" smtClean="0"/>
              <a:t>Vă mulțumim!</a:t>
            </a:r>
          </a:p>
          <a:p>
            <a:pPr algn="ctr"/>
            <a:endParaRPr lang="ro-RO" sz="2800" b="1" dirty="0" smtClean="0"/>
          </a:p>
          <a:p>
            <a:pPr algn="ctr"/>
            <a:r>
              <a:rPr lang="ro-RO" sz="2800" b="1" dirty="0" smtClean="0">
                <a:solidFill>
                  <a:schemeClr val="bg1"/>
                </a:solidFill>
              </a:rPr>
              <a:t>Direcția Generală </a:t>
            </a:r>
          </a:p>
          <a:p>
            <a:pPr algn="ctr"/>
            <a:r>
              <a:rPr lang="ro-RO" sz="2800" b="1" dirty="0" smtClean="0">
                <a:solidFill>
                  <a:schemeClr val="bg1"/>
                </a:solidFill>
              </a:rPr>
              <a:t>Programe Europene Capital Uman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34789" y="275368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SCHEME NATIONALE</a:t>
            </a:r>
            <a:r>
              <a:rPr lang="ro-RO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(1)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reptunghi 1"/>
          <p:cNvSpPr/>
          <p:nvPr/>
        </p:nvSpPr>
        <p:spPr>
          <a:xfrm>
            <a:off x="57949" y="966844"/>
            <a:ext cx="90017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rebuchet MS" panose="020B0603020202020204" pitchFamily="34" charset="0"/>
              </a:rPr>
              <a:t>In </a:t>
            </a:r>
            <a:r>
              <a:rPr lang="en-US" dirty="0" err="1">
                <a:latin typeface="Trebuchet MS" panose="020B0603020202020204" pitchFamily="34" charset="0"/>
              </a:rPr>
              <a:t>cadrul</a:t>
            </a:r>
            <a:r>
              <a:rPr lang="en-US" dirty="0">
                <a:latin typeface="Trebuchet MS" panose="020B0603020202020204" pitchFamily="34" charset="0"/>
              </a:rPr>
              <a:t> AP </a:t>
            </a:r>
            <a:r>
              <a:rPr lang="en-US" dirty="0" smtClean="0">
                <a:latin typeface="Trebuchet MS" panose="020B0603020202020204" pitchFamily="34" charset="0"/>
              </a:rPr>
              <a:t>1, 2 </a:t>
            </a:r>
            <a:r>
              <a:rPr lang="ro-RO" dirty="0" smtClean="0">
                <a:latin typeface="Trebuchet MS" panose="020B0603020202020204" pitchFamily="34" charset="0"/>
              </a:rPr>
              <a:t> și 3</a:t>
            </a:r>
            <a:r>
              <a:rPr lang="en-US" dirty="0" smtClean="0">
                <a:latin typeface="Trebuchet MS" panose="020B0603020202020204" pitchFamily="34" charset="0"/>
              </a:rPr>
              <a:t>, </a:t>
            </a:r>
            <a:r>
              <a:rPr lang="en-US" dirty="0" err="1">
                <a:latin typeface="Trebuchet MS" panose="020B0603020202020204" pitchFamily="34" charset="0"/>
              </a:rPr>
              <a:t>mecanismul</a:t>
            </a:r>
            <a:r>
              <a:rPr lang="en-US" dirty="0">
                <a:latin typeface="Trebuchet MS" panose="020B0603020202020204" pitchFamily="34" charset="0"/>
              </a:rPr>
              <a:t> NON-</a:t>
            </a:r>
            <a:r>
              <a:rPr lang="en-US" dirty="0" err="1">
                <a:latin typeface="Trebuchet MS" panose="020B0603020202020204" pitchFamily="34" charset="0"/>
              </a:rPr>
              <a:t>competitiv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vizează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schemele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naționale</a:t>
            </a:r>
            <a:r>
              <a:rPr lang="en-US" dirty="0">
                <a:latin typeface="Trebuchet MS" panose="020B0603020202020204" pitchFamily="34" charset="0"/>
              </a:rPr>
              <a:t> (</a:t>
            </a:r>
            <a:r>
              <a:rPr lang="en-US" dirty="0" err="1">
                <a:latin typeface="Trebuchet MS" panose="020B0603020202020204" pitchFamily="34" charset="0"/>
              </a:rPr>
              <a:t>ucenicie</a:t>
            </a:r>
            <a:r>
              <a:rPr lang="en-US" dirty="0">
                <a:latin typeface="Trebuchet MS" panose="020B0603020202020204" pitchFamily="34" charset="0"/>
              </a:rPr>
              <a:t>, </a:t>
            </a:r>
            <a:r>
              <a:rPr lang="en-US" dirty="0" err="1">
                <a:latin typeface="Trebuchet MS" panose="020B0603020202020204" pitchFamily="34" charset="0"/>
              </a:rPr>
              <a:t>stagii</a:t>
            </a:r>
            <a:r>
              <a:rPr lang="en-US" dirty="0">
                <a:latin typeface="Trebuchet MS" panose="020B0603020202020204" pitchFamily="34" charset="0"/>
              </a:rPr>
              <a:t>, </a:t>
            </a:r>
            <a:r>
              <a:rPr lang="en-US" dirty="0" err="1">
                <a:latin typeface="Trebuchet MS" panose="020B0603020202020204" pitchFamily="34" charset="0"/>
              </a:rPr>
              <a:t>subvenții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acordate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angajatorilor</a:t>
            </a:r>
            <a:r>
              <a:rPr lang="en-US" dirty="0" smtClean="0">
                <a:latin typeface="Trebuchet MS" panose="020B0603020202020204" pitchFamily="34" charset="0"/>
              </a:rPr>
              <a:t>, </a:t>
            </a:r>
            <a:r>
              <a:rPr lang="en-US" dirty="0">
                <a:latin typeface="Trebuchet MS" panose="020B0603020202020204" pitchFamily="34" charset="0"/>
              </a:rPr>
              <a:t>prime de </a:t>
            </a:r>
            <a:r>
              <a:rPr lang="en-US" dirty="0" err="1">
                <a:latin typeface="Trebuchet MS" panose="020B0603020202020204" pitchFamily="34" charset="0"/>
              </a:rPr>
              <a:t>activare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și</a:t>
            </a:r>
            <a:r>
              <a:rPr lang="en-US" dirty="0">
                <a:latin typeface="Trebuchet MS" panose="020B0603020202020204" pitchFamily="34" charset="0"/>
              </a:rPr>
              <a:t> de </a:t>
            </a:r>
            <a:r>
              <a:rPr lang="en-US" dirty="0" err="1">
                <a:latin typeface="Trebuchet MS" panose="020B0603020202020204" pitchFamily="34" charset="0"/>
              </a:rPr>
              <a:t>mobilitate</a:t>
            </a:r>
            <a:r>
              <a:rPr lang="en-US" dirty="0" smtClean="0">
                <a:latin typeface="Trebuchet MS" panose="020B0603020202020204" pitchFamily="34" charset="0"/>
              </a:rPr>
              <a:t>)</a:t>
            </a:r>
            <a:endParaRPr lang="ro-RO" dirty="0" smtClean="0">
              <a:latin typeface="Trebuchet MS" panose="020B0603020202020204" pitchFamily="34" charset="0"/>
            </a:endParaRPr>
          </a:p>
          <a:p>
            <a:pPr algn="just"/>
            <a:endParaRPr lang="ro-RO" dirty="0">
              <a:latin typeface="Trebuchet MS" panose="020B0603020202020204" pitchFamily="34" charset="0"/>
            </a:endParaRPr>
          </a:p>
          <a:p>
            <a:pPr algn="just"/>
            <a:r>
              <a:rPr lang="en-US" b="1" dirty="0">
                <a:latin typeface="Trebuchet MS" panose="020B0603020202020204" pitchFamily="34" charset="0"/>
              </a:rPr>
              <a:t>ANOFM a </a:t>
            </a:r>
            <a:r>
              <a:rPr lang="en-US" b="1" dirty="0" err="1">
                <a:latin typeface="Trebuchet MS" panose="020B0603020202020204" pitchFamily="34" charset="0"/>
              </a:rPr>
              <a:t>transmis</a:t>
            </a:r>
            <a:r>
              <a:rPr lang="en-US" b="1" dirty="0">
                <a:latin typeface="Trebuchet MS" panose="020B0603020202020204" pitchFamily="34" charset="0"/>
              </a:rPr>
              <a:t> </a:t>
            </a:r>
            <a:r>
              <a:rPr lang="ro-RO" b="1" dirty="0">
                <a:latin typeface="Trebuchet MS" panose="020B0603020202020204" pitchFamily="34" charset="0"/>
              </a:rPr>
              <a:t>următoarele </a:t>
            </a:r>
            <a:r>
              <a:rPr lang="en-US" b="1" dirty="0" err="1">
                <a:latin typeface="Trebuchet MS" panose="020B0603020202020204" pitchFamily="34" charset="0"/>
              </a:rPr>
              <a:t>idei</a:t>
            </a:r>
            <a:r>
              <a:rPr lang="en-US" b="1" dirty="0">
                <a:latin typeface="Trebuchet MS" panose="020B0603020202020204" pitchFamily="34" charset="0"/>
              </a:rPr>
              <a:t> de </a:t>
            </a:r>
            <a:r>
              <a:rPr lang="en-US" b="1" dirty="0" err="1">
                <a:latin typeface="Trebuchet MS" panose="020B0603020202020204" pitchFamily="34" charset="0"/>
              </a:rPr>
              <a:t>proiecte</a:t>
            </a:r>
            <a:r>
              <a:rPr lang="en-US" b="1" dirty="0">
                <a:latin typeface="Trebuchet MS" panose="020B0603020202020204" pitchFamily="34" charset="0"/>
              </a:rPr>
              <a:t> non-competitive:</a:t>
            </a:r>
          </a:p>
          <a:p>
            <a:pPr algn="just"/>
            <a:endParaRPr lang="ro-RO" dirty="0" smtClean="0"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Trebuchet MS" panose="020B0603020202020204" pitchFamily="34" charset="0"/>
              </a:rPr>
              <a:t>ACTIMOB </a:t>
            </a:r>
            <a:r>
              <a:rPr lang="en-US" b="1" dirty="0">
                <a:latin typeface="Trebuchet MS" panose="020B0603020202020204" pitchFamily="34" charset="0"/>
              </a:rPr>
              <a:t>1 </a:t>
            </a:r>
            <a:r>
              <a:rPr lang="en-US" b="1" i="1" dirty="0">
                <a:latin typeface="Trebuchet MS" panose="020B0603020202020204" pitchFamily="34" charset="0"/>
              </a:rPr>
              <a:t>Activare </a:t>
            </a:r>
            <a:r>
              <a:rPr lang="en-US" b="1" i="1" dirty="0" err="1">
                <a:latin typeface="Trebuchet MS" panose="020B0603020202020204" pitchFamily="34" charset="0"/>
              </a:rPr>
              <a:t>si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i="1" dirty="0" err="1">
                <a:latin typeface="Trebuchet MS" panose="020B0603020202020204" pitchFamily="34" charset="0"/>
              </a:rPr>
              <a:t>mobilitate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i="1" dirty="0" err="1">
                <a:latin typeface="Trebuchet MS" panose="020B0603020202020204" pitchFamily="34" charset="0"/>
              </a:rPr>
              <a:t>tineri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i="1" dirty="0" err="1">
                <a:latin typeface="Trebuchet MS" panose="020B0603020202020204" pitchFamily="34" charset="0"/>
              </a:rPr>
              <a:t>Neets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dirty="0">
                <a:latin typeface="Trebuchet MS" panose="020B0603020202020204" pitchFamily="34" charset="0"/>
              </a:rPr>
              <a:t>(AP1, OS 1.1 &amp;</a:t>
            </a:r>
            <a:r>
              <a:rPr lang="en-US" b="1" dirty="0" smtClean="0">
                <a:latin typeface="Trebuchet MS" panose="020B0603020202020204" pitchFamily="34" charset="0"/>
              </a:rPr>
              <a:t>1.2)</a:t>
            </a:r>
            <a:r>
              <a:rPr lang="ro-RO" b="1" dirty="0" smtClean="0">
                <a:latin typeface="Trebuchet MS" panose="020B0603020202020204" pitchFamily="34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o-RO" b="1" dirty="0"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o-RO" dirty="0" smtClean="0"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o-RO" dirty="0" smtClean="0">
              <a:latin typeface="Trebuchet MS" panose="020B0603020202020204" pitchFamily="34" charset="0"/>
            </a:endParaRPr>
          </a:p>
          <a:p>
            <a:pPr algn="just"/>
            <a:endParaRPr lang="ro-RO" dirty="0" smtClean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2047246"/>
              </p:ext>
            </p:extLst>
          </p:nvPr>
        </p:nvGraphicFramePr>
        <p:xfrm>
          <a:off x="0" y="2780928"/>
          <a:ext cx="9143999" cy="40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82"/>
                <a:gridCol w="1110224"/>
                <a:gridCol w="1110224"/>
                <a:gridCol w="3172791"/>
                <a:gridCol w="1029310"/>
                <a:gridCol w="814906"/>
                <a:gridCol w="980162"/>
              </a:tblGrid>
              <a:tr h="873658"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203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18427/13.12.2016</a:t>
                      </a: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ANOFM</a:t>
                      </a:r>
                    </a:p>
                    <a:p>
                      <a:endParaRPr lang="ro-RO" sz="1600" baseline="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Î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ncadrarea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in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munca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a 18.000 de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tineri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NEETs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din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regiunile eligibile</a:t>
                      </a:r>
                      <a:endParaRPr lang="en-US" sz="1600" dirty="0" smtClean="0">
                        <a:latin typeface="Trebuchet MS" panose="020B0603020202020204" pitchFamily="34" charset="0"/>
                      </a:endParaRP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Ocuparea a 2580 tineri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NEETs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someri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(inclusiv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dizabilitati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sau unici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intretinatori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de familie)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prin acordarea de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subventii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angajatorilor care ii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incadreaza</a:t>
                      </a:r>
                      <a:endParaRPr lang="ro-RO" sz="1600" dirty="0" smtClean="0">
                        <a:latin typeface="Trebuchet MS" panose="020B0603020202020204" pitchFamily="34" charset="0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Ocuparea a 15420 tineri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NEETs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someri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prin acordarea primelor de mobilitate (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incadrare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/instalare) si primei de activare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41.677.256 lei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= 9.261.612,44 euro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24 luni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S-au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solicitat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clarificari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in 25.04.2017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84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34789" y="275368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SCHEME NATIONALE</a:t>
            </a:r>
            <a:r>
              <a:rPr lang="ro-RO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(2)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reptunghi 1"/>
          <p:cNvSpPr/>
          <p:nvPr/>
        </p:nvSpPr>
        <p:spPr>
          <a:xfrm>
            <a:off x="34789" y="1070918"/>
            <a:ext cx="90017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ro-RO" b="1" dirty="0" smtClean="0"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Trebuchet MS" panose="020B0603020202020204" pitchFamily="34" charset="0"/>
              </a:rPr>
              <a:t>ACTIMOB </a:t>
            </a:r>
            <a:r>
              <a:rPr lang="ro-RO" b="1" dirty="0" smtClean="0">
                <a:latin typeface="Trebuchet MS" panose="020B0603020202020204" pitchFamily="34" charset="0"/>
              </a:rPr>
              <a:t>2</a:t>
            </a:r>
            <a:r>
              <a:rPr lang="en-US" b="1" dirty="0" smtClean="0">
                <a:latin typeface="Trebuchet MS" panose="020B0603020202020204" pitchFamily="34" charset="0"/>
              </a:rPr>
              <a:t> </a:t>
            </a:r>
            <a:r>
              <a:rPr lang="en-US" b="1" i="1" dirty="0">
                <a:latin typeface="Trebuchet MS" panose="020B0603020202020204" pitchFamily="34" charset="0"/>
              </a:rPr>
              <a:t>Activare </a:t>
            </a:r>
            <a:r>
              <a:rPr lang="en-US" b="1" i="1" dirty="0" err="1">
                <a:latin typeface="Trebuchet MS" panose="020B0603020202020204" pitchFamily="34" charset="0"/>
              </a:rPr>
              <a:t>si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i="1" dirty="0" err="1">
                <a:latin typeface="Trebuchet MS" panose="020B0603020202020204" pitchFamily="34" charset="0"/>
              </a:rPr>
              <a:t>mobilitate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i="1" dirty="0" err="1">
                <a:latin typeface="Trebuchet MS" panose="020B0603020202020204" pitchFamily="34" charset="0"/>
              </a:rPr>
              <a:t>tineri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i="1" dirty="0" err="1">
                <a:latin typeface="Trebuchet MS" panose="020B0603020202020204" pitchFamily="34" charset="0"/>
              </a:rPr>
              <a:t>Neets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dirty="0">
                <a:latin typeface="Trebuchet MS" panose="020B0603020202020204" pitchFamily="34" charset="0"/>
              </a:rPr>
              <a:t>(</a:t>
            </a:r>
            <a:r>
              <a:rPr lang="en-US" b="1" dirty="0" smtClean="0">
                <a:latin typeface="Trebuchet MS" panose="020B0603020202020204" pitchFamily="34" charset="0"/>
              </a:rPr>
              <a:t>AP</a:t>
            </a:r>
            <a:r>
              <a:rPr lang="ro-RO" b="1" dirty="0" smtClean="0">
                <a:latin typeface="Trebuchet MS" panose="020B0603020202020204" pitchFamily="34" charset="0"/>
              </a:rPr>
              <a:t>2</a:t>
            </a:r>
            <a:r>
              <a:rPr lang="en-US" b="1" dirty="0" smtClean="0">
                <a:latin typeface="Trebuchet MS" panose="020B0603020202020204" pitchFamily="34" charset="0"/>
              </a:rPr>
              <a:t>, </a:t>
            </a:r>
            <a:r>
              <a:rPr lang="en-US" b="1" dirty="0">
                <a:latin typeface="Trebuchet MS" panose="020B0603020202020204" pitchFamily="34" charset="0"/>
              </a:rPr>
              <a:t>OS </a:t>
            </a:r>
            <a:r>
              <a:rPr lang="ro-RO" b="1" dirty="0" smtClean="0">
                <a:latin typeface="Trebuchet MS" panose="020B0603020202020204" pitchFamily="34" charset="0"/>
              </a:rPr>
              <a:t>2</a:t>
            </a:r>
            <a:r>
              <a:rPr lang="en-US" b="1" dirty="0" smtClean="0">
                <a:latin typeface="Trebuchet MS" panose="020B0603020202020204" pitchFamily="34" charset="0"/>
              </a:rPr>
              <a:t>.1 &amp;</a:t>
            </a:r>
            <a:r>
              <a:rPr lang="ro-RO" b="1" dirty="0">
                <a:latin typeface="Trebuchet MS" panose="020B0603020202020204" pitchFamily="34" charset="0"/>
              </a:rPr>
              <a:t>2</a:t>
            </a:r>
            <a:r>
              <a:rPr lang="en-US" b="1" dirty="0" smtClean="0">
                <a:latin typeface="Trebuchet MS" panose="020B0603020202020204" pitchFamily="34" charset="0"/>
              </a:rPr>
              <a:t>.2)</a:t>
            </a:r>
            <a:r>
              <a:rPr lang="ro-RO" b="1" dirty="0" smtClean="0">
                <a:latin typeface="Trebuchet MS" panose="020B0603020202020204" pitchFamily="34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o-RO" b="1" dirty="0"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o-RO" dirty="0" smtClean="0"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o-RO" dirty="0" smtClean="0">
              <a:latin typeface="Trebuchet MS" panose="020B0603020202020204" pitchFamily="34" charset="0"/>
            </a:endParaRPr>
          </a:p>
          <a:p>
            <a:pPr algn="just"/>
            <a:endParaRPr lang="ro-RO" dirty="0" smtClean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405355"/>
              </p:ext>
            </p:extLst>
          </p:nvPr>
        </p:nvGraphicFramePr>
        <p:xfrm>
          <a:off x="0" y="1844824"/>
          <a:ext cx="9144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82"/>
                <a:gridCol w="1110224"/>
                <a:gridCol w="1110224"/>
                <a:gridCol w="3172791"/>
                <a:gridCol w="1029310"/>
                <a:gridCol w="936241"/>
                <a:gridCol w="858828"/>
              </a:tblGrid>
              <a:tr h="488128"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18427/13.12.2016</a:t>
                      </a: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ANOFM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Î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ncadrarea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in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munca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a 1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9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.000 de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tineri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NEETs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din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regiunile eligibile</a:t>
                      </a:r>
                      <a:endParaRPr lang="en-US" sz="1600" dirty="0" smtClean="0">
                        <a:latin typeface="Trebuchet MS" panose="020B0603020202020204" pitchFamily="34" charset="0"/>
                      </a:endParaRP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Ocuparea a 3350 tineri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NEETs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someri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(inclusiv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dizabilitati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sau unici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intretinatori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de familie)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prin acordarea de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subventii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angajatorilor care ii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incadreaza</a:t>
                      </a:r>
                      <a:endParaRPr lang="ro-RO" sz="1600" dirty="0" smtClean="0">
                        <a:latin typeface="Trebuchet MS" panose="020B0603020202020204" pitchFamily="34" charset="0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Ocuparea a 15650 tineri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NEETs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someri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prin acordarea primelor de mobilitate (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incadrare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/instalare) si primei de activare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5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1.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506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352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lei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= 11.445.856 euro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24 de luni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S-au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solicitat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clarificari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in 25.04.2017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520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34789" y="275368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o-RO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INTESPO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reptunghi 1"/>
          <p:cNvSpPr/>
          <p:nvPr/>
        </p:nvSpPr>
        <p:spPr>
          <a:xfrm>
            <a:off x="59076" y="1029996"/>
            <a:ext cx="90017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o-RO" b="1" dirty="0" smtClean="0">
                <a:latin typeface="Trebuchet MS" panose="020B0603020202020204" pitchFamily="34" charset="0"/>
              </a:rPr>
              <a:t>INTESPO</a:t>
            </a:r>
            <a:r>
              <a:rPr lang="en-US" b="1" dirty="0" smtClean="0">
                <a:latin typeface="Trebuchet MS" panose="020B0603020202020204" pitchFamily="34" charset="0"/>
              </a:rPr>
              <a:t> </a:t>
            </a:r>
            <a:r>
              <a:rPr lang="en-US" b="1" i="1" dirty="0" err="1">
                <a:latin typeface="Trebuchet MS" panose="020B0603020202020204" pitchFamily="34" charset="0"/>
              </a:rPr>
              <a:t>Inregistrarea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i="1" dirty="0" err="1">
                <a:latin typeface="Trebuchet MS" panose="020B0603020202020204" pitchFamily="34" charset="0"/>
              </a:rPr>
              <a:t>Tinerilor</a:t>
            </a:r>
            <a:r>
              <a:rPr lang="en-US" b="1" i="1" dirty="0">
                <a:latin typeface="Trebuchet MS" panose="020B0603020202020204" pitchFamily="34" charset="0"/>
              </a:rPr>
              <a:t> in </a:t>
            </a:r>
            <a:r>
              <a:rPr lang="en-US" b="1" i="1" dirty="0" err="1">
                <a:latin typeface="Trebuchet MS" panose="020B0603020202020204" pitchFamily="34" charset="0"/>
              </a:rPr>
              <a:t>Evidentele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i="1" dirty="0" err="1" smtClean="0">
                <a:latin typeface="Trebuchet MS" panose="020B0603020202020204" pitchFamily="34" charset="0"/>
              </a:rPr>
              <a:t>Servic</a:t>
            </a:r>
            <a:r>
              <a:rPr lang="ro-RO" b="1" i="1" dirty="0" smtClean="0">
                <a:latin typeface="Trebuchet MS" panose="020B0603020202020204" pitchFamily="34" charset="0"/>
              </a:rPr>
              <a:t>i</a:t>
            </a:r>
            <a:r>
              <a:rPr lang="en-US" b="1" i="1" dirty="0" err="1" smtClean="0">
                <a:latin typeface="Trebuchet MS" panose="020B0603020202020204" pitchFamily="34" charset="0"/>
              </a:rPr>
              <a:t>ului</a:t>
            </a:r>
            <a:r>
              <a:rPr lang="en-US" b="1" i="1" dirty="0" smtClean="0">
                <a:latin typeface="Trebuchet MS" panose="020B0603020202020204" pitchFamily="34" charset="0"/>
              </a:rPr>
              <a:t> </a:t>
            </a:r>
            <a:r>
              <a:rPr lang="en-US" b="1" i="1" dirty="0">
                <a:latin typeface="Trebuchet MS" panose="020B0603020202020204" pitchFamily="34" charset="0"/>
              </a:rPr>
              <a:t>Public de </a:t>
            </a:r>
            <a:r>
              <a:rPr lang="en-US" b="1" i="1" dirty="0" err="1">
                <a:latin typeface="Trebuchet MS" panose="020B0603020202020204" pitchFamily="34" charset="0"/>
              </a:rPr>
              <a:t>Ocupare</a:t>
            </a:r>
            <a:r>
              <a:rPr lang="en-US" b="1" i="1" dirty="0">
                <a:latin typeface="Trebuchet MS" panose="020B0603020202020204" pitchFamily="34" charset="0"/>
              </a:rPr>
              <a:t> </a:t>
            </a:r>
            <a:r>
              <a:rPr lang="en-US" b="1" dirty="0" smtClean="0">
                <a:latin typeface="Trebuchet MS" panose="020B0603020202020204" pitchFamily="34" charset="0"/>
              </a:rPr>
              <a:t>(AP</a:t>
            </a:r>
            <a:r>
              <a:rPr lang="ro-RO" b="1" dirty="0" smtClean="0">
                <a:latin typeface="Trebuchet MS" panose="020B0603020202020204" pitchFamily="34" charset="0"/>
              </a:rPr>
              <a:t>2</a:t>
            </a:r>
            <a:r>
              <a:rPr lang="en-US" b="1" dirty="0" smtClean="0">
                <a:latin typeface="Trebuchet MS" panose="020B0603020202020204" pitchFamily="34" charset="0"/>
              </a:rPr>
              <a:t>, </a:t>
            </a:r>
            <a:r>
              <a:rPr lang="en-US" b="1" dirty="0">
                <a:latin typeface="Trebuchet MS" panose="020B0603020202020204" pitchFamily="34" charset="0"/>
              </a:rPr>
              <a:t>OS </a:t>
            </a:r>
            <a:r>
              <a:rPr lang="ro-RO" b="1" dirty="0" smtClean="0">
                <a:latin typeface="Trebuchet MS" panose="020B0603020202020204" pitchFamily="34" charset="0"/>
              </a:rPr>
              <a:t>2.3</a:t>
            </a:r>
            <a:r>
              <a:rPr lang="en-US" b="1" dirty="0" smtClean="0">
                <a:latin typeface="Trebuchet MS" panose="020B0603020202020204" pitchFamily="34" charset="0"/>
              </a:rPr>
              <a:t>)</a:t>
            </a:r>
            <a:r>
              <a:rPr lang="ro-RO" b="1" dirty="0" smtClean="0">
                <a:latin typeface="Trebuchet MS" panose="020B0603020202020204" pitchFamily="34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o-RO" b="1" dirty="0">
              <a:latin typeface="Trebuchet MS" panose="020B0603020202020204" pitchFamily="34" charset="0"/>
            </a:endParaRPr>
          </a:p>
          <a:p>
            <a:pPr algn="just"/>
            <a:endParaRPr lang="ro-RO" dirty="0" smtClean="0">
              <a:latin typeface="Trebuchet MS" panose="020B0603020202020204" pitchFamily="34" charset="0"/>
            </a:endParaRPr>
          </a:p>
          <a:p>
            <a:pPr algn="just"/>
            <a:endParaRPr lang="ro-RO" dirty="0" smtClean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1979776"/>
              </p:ext>
            </p:extLst>
          </p:nvPr>
        </p:nvGraphicFramePr>
        <p:xfrm>
          <a:off x="0" y="1650511"/>
          <a:ext cx="91440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82"/>
                <a:gridCol w="960692"/>
                <a:gridCol w="1028742"/>
                <a:gridCol w="3024336"/>
                <a:gridCol w="1584176"/>
                <a:gridCol w="648072"/>
                <a:gridCol w="971600"/>
              </a:tblGrid>
              <a:tr h="488128"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16242/28.10.2016</a:t>
                      </a: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ANOFM</a:t>
                      </a:r>
                    </a:p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In parteneriat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cu MMJS, MEN, ANPIS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nr tinerilor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NEETs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inactivi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inregistrati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la SPO (200.000) in vederea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furnizarii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masurilor de sprijin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gradului de informare si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constientizare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a tinerilor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NEETs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cu privire la avantajele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inregistrarii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la SPO si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optiunile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de reintegrare pe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piata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muncii, in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educatie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, formare sau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antreprenoriat</a:t>
                      </a:r>
                      <a:endParaRPr lang="ro-RO" sz="1600" baseline="0" dirty="0" smtClean="0">
                        <a:latin typeface="Trebuchet MS" panose="020B0603020202020204" pitchFamily="3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Constituirea unei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retele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de sprijin la nivel local si a unui mecanism de lucru cu tinerii in scopul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identificarii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acestora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Identificarea a min.200.000 tineri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NEETs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in vederea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inregistrarii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si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profilarii</a:t>
                      </a:r>
                      <a:endParaRPr lang="ro-RO" sz="16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149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642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532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,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5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lei</a:t>
                      </a:r>
                      <a:endParaRPr lang="en-US" sz="16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48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luni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Aprobat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91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34789" y="275368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o-RO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PRO ACCES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reptunghi 1"/>
          <p:cNvSpPr/>
          <p:nvPr/>
        </p:nvSpPr>
        <p:spPr>
          <a:xfrm>
            <a:off x="59076" y="1029996"/>
            <a:ext cx="900170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o-RO" b="1" dirty="0" smtClean="0">
                <a:latin typeface="Trebuchet MS" panose="020B0603020202020204" pitchFamily="34" charset="0"/>
              </a:rPr>
              <a:t>PRO ACCES pe </a:t>
            </a:r>
            <a:r>
              <a:rPr lang="ro-RO" b="1" dirty="0" err="1" smtClean="0">
                <a:latin typeface="Trebuchet MS" panose="020B0603020202020204" pitchFamily="34" charset="0"/>
              </a:rPr>
              <a:t>piata</a:t>
            </a:r>
            <a:r>
              <a:rPr lang="ro-RO" b="1" dirty="0" smtClean="0">
                <a:latin typeface="Trebuchet MS" panose="020B0603020202020204" pitchFamily="34" charset="0"/>
              </a:rPr>
              <a:t> muncii </a:t>
            </a:r>
            <a:r>
              <a:rPr lang="en-US" b="1" dirty="0" smtClean="0">
                <a:latin typeface="Trebuchet MS" panose="020B0603020202020204" pitchFamily="34" charset="0"/>
              </a:rPr>
              <a:t>(AP</a:t>
            </a:r>
            <a:r>
              <a:rPr lang="ro-RO" b="1" dirty="0">
                <a:latin typeface="Trebuchet MS" panose="020B0603020202020204" pitchFamily="34" charset="0"/>
              </a:rPr>
              <a:t>3</a:t>
            </a:r>
            <a:r>
              <a:rPr lang="en-US" b="1" dirty="0" smtClean="0">
                <a:latin typeface="Trebuchet MS" panose="020B0603020202020204" pitchFamily="34" charset="0"/>
              </a:rPr>
              <a:t>, </a:t>
            </a:r>
            <a:r>
              <a:rPr lang="en-US" b="1" dirty="0">
                <a:latin typeface="Trebuchet MS" panose="020B0603020202020204" pitchFamily="34" charset="0"/>
              </a:rPr>
              <a:t>OS </a:t>
            </a:r>
            <a:r>
              <a:rPr lang="ro-RO" b="1" dirty="0" smtClean="0">
                <a:latin typeface="Trebuchet MS" panose="020B0603020202020204" pitchFamily="34" charset="0"/>
              </a:rPr>
              <a:t>3.1):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o-RO" b="1" dirty="0">
              <a:latin typeface="Trebuchet MS" panose="020B0603020202020204" pitchFamily="34" charset="0"/>
            </a:endParaRPr>
          </a:p>
          <a:p>
            <a:pPr algn="just"/>
            <a:endParaRPr lang="ro-RO" dirty="0" smtClean="0">
              <a:latin typeface="Trebuchet MS" panose="020B0603020202020204" pitchFamily="34" charset="0"/>
            </a:endParaRPr>
          </a:p>
          <a:p>
            <a:pPr algn="just"/>
            <a:endParaRPr lang="ro-RO" dirty="0" smtClean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1334114"/>
              </p:ext>
            </p:extLst>
          </p:nvPr>
        </p:nvGraphicFramePr>
        <p:xfrm>
          <a:off x="0" y="1650511"/>
          <a:ext cx="9144000" cy="507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82"/>
                <a:gridCol w="960692"/>
                <a:gridCol w="1028742"/>
                <a:gridCol w="3024336"/>
                <a:gridCol w="1584176"/>
                <a:gridCol w="648072"/>
                <a:gridCol w="971600"/>
              </a:tblGrid>
              <a:tr h="1123589"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948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18427/13.12.2016</a:t>
                      </a: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ANOFM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Incadrarea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a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98,000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someri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peste 25 ani 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Ocuparea a 54500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someri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peste 25 ani prin acordarea de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subventii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angajatorilor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Ocuparea a 9000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someri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peste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25 ani prin acordarea primelor de mobilitate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Ocuparea cu norma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intreaga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pt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o perioada </a:t>
                      </a:r>
                      <a:r>
                        <a:rPr lang="en-US" sz="1600" baseline="0" dirty="0" smtClean="0">
                          <a:latin typeface="Trebuchet MS" panose="020B0603020202020204" pitchFamily="34" charset="0"/>
                        </a:rPr>
                        <a:t>&gt; 3 </a:t>
                      </a:r>
                      <a:r>
                        <a:rPr lang="en-US" sz="1600" baseline="0" dirty="0" err="1" smtClean="0">
                          <a:latin typeface="Trebuchet MS" panose="020B0603020202020204" pitchFamily="34" charset="0"/>
                        </a:rPr>
                        <a:t>luni</a:t>
                      </a:r>
                      <a:r>
                        <a:rPr lang="en-US" sz="16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a 34000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someri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neindemnizati</a:t>
                      </a:r>
                      <a:endParaRPr lang="ro-RO" sz="1600" baseline="0" dirty="0" smtClean="0">
                        <a:latin typeface="Trebuchet MS" panose="020B0603020202020204" pitchFamily="3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Ocuparea pe perioada nedeterminata a 500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someri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care in termen de 5 ani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indeplinesc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conditiile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de pensionare</a:t>
                      </a:r>
                      <a:endParaRPr lang="ro-RO" sz="16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681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800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000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lei =</a:t>
                      </a:r>
                    </a:p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148.217.391 euro</a:t>
                      </a:r>
                      <a:endParaRPr lang="en-US" sz="16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24 luni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In analiza</a:t>
                      </a: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22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05314" y="114817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Împreună </a:t>
            </a:r>
            <a:r>
              <a:rPr lang="it-IT" sz="2000" b="1" dirty="0">
                <a:solidFill>
                  <a:schemeClr val="tx2"/>
                </a:solidFill>
                <a:latin typeface="Trebuchet MS" panose="020B0603020202020204" pitchFamily="34" charset="0"/>
              </a:rPr>
              <a:t>pentru comunitate – Servicii sociale de calitate pentru </a:t>
            </a:r>
            <a:r>
              <a:rPr lang="it-IT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oameni!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179947" y="1723180"/>
            <a:ext cx="85791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o-RO" b="1" dirty="0">
              <a:latin typeface="Trebuchet MS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b="1" dirty="0">
              <a:latin typeface="Trebuchet MS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b="1" dirty="0" smtClean="0">
              <a:latin typeface="Trebuchet MS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b="1" dirty="0">
              <a:latin typeface="Trebuchet MS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dirty="0"/>
          </a:p>
        </p:txBody>
      </p:sp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902014"/>
              </p:ext>
            </p:extLst>
          </p:nvPr>
        </p:nvGraphicFramePr>
        <p:xfrm>
          <a:off x="0" y="1245352"/>
          <a:ext cx="9144000" cy="561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82"/>
                <a:gridCol w="765298"/>
                <a:gridCol w="1440160"/>
                <a:gridCol w="2808312"/>
                <a:gridCol w="1584176"/>
                <a:gridCol w="648072"/>
                <a:gridCol w="971600"/>
              </a:tblGrid>
              <a:tr h="1224149"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4302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20089/29.12.2016</a:t>
                      </a: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MMJS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C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reșterea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incluziunii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sociale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combaterea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sărăciei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prin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creșterea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capacității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SPAS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si prin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dezvoltarea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pilotarea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serviciilor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comunitare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integrate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comunități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marginalizate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gr 3 si 4 de </a:t>
                      </a:r>
                      <a:r>
                        <a:rPr lang="en-US" sz="1600" dirty="0" err="1" smtClean="0">
                          <a:latin typeface="Trebuchet MS" panose="020B0603020202020204" pitchFamily="34" charset="0"/>
                        </a:rPr>
                        <a:t>sărăci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e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consolidarea capacității SPAS de a iniția, coordona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implementare a măsurilor de prevenire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combatere a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situaţiilor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de marginalizare </a:t>
                      </a:r>
                      <a:r>
                        <a:rPr lang="ro-RO" sz="1600" dirty="0" err="1" smtClean="0"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 excludere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îmbunătățirea nivelului de competențe al personalului care activează în sectorul asistenței sociale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furnizarea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de servicii integrate (sociale, medicale, </a:t>
                      </a:r>
                      <a:r>
                        <a:rPr lang="ro-RO" sz="1600" baseline="0" dirty="0" err="1" smtClean="0">
                          <a:latin typeface="Trebuchet MS" panose="020B0603020202020204" pitchFamily="34" charset="0"/>
                        </a:rPr>
                        <a:t>educationale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ro-RO" sz="1600" dirty="0" smtClean="0">
                        <a:latin typeface="Trebuchet MS" panose="020B060302020202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ro-RO" sz="16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65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540</a:t>
                      </a:r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600" dirty="0" smtClean="0">
                          <a:latin typeface="Trebuchet MS" panose="020B0603020202020204" pitchFamily="34" charset="0"/>
                        </a:rPr>
                        <a:t>780</a:t>
                      </a:r>
                    </a:p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lei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48 luni</a:t>
                      </a:r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rebuchet MS" panose="020B0603020202020204" pitchFamily="34" charset="0"/>
                        </a:rPr>
                        <a:t>In revizuire</a:t>
                      </a:r>
                      <a:r>
                        <a:rPr lang="ro-RO" sz="1600" baseline="0" dirty="0" smtClean="0">
                          <a:latin typeface="Trebuchet MS" panose="020B0603020202020204" pitchFamily="34" charset="0"/>
                        </a:rPr>
                        <a:t> la MMJS</a:t>
                      </a:r>
                      <a:endParaRPr lang="ro-RO" sz="1600" dirty="0" smtClean="0">
                        <a:latin typeface="Trebuchet MS" panose="020B0603020202020204" pitchFamily="34" charset="0"/>
                      </a:endParaRPr>
                    </a:p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reptunghi 3"/>
          <p:cNvSpPr/>
          <p:nvPr/>
        </p:nvSpPr>
        <p:spPr>
          <a:xfrm>
            <a:off x="7902" y="910666"/>
            <a:ext cx="2763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rebuchet MS" panose="020B0603020202020204" pitchFamily="34" charset="0"/>
              </a:rPr>
              <a:t>AP</a:t>
            </a:r>
            <a:r>
              <a:rPr lang="ro-RO" b="1" dirty="0" smtClean="0">
                <a:latin typeface="Trebuchet MS" panose="020B0603020202020204" pitchFamily="34" charset="0"/>
              </a:rPr>
              <a:t>4</a:t>
            </a:r>
            <a:r>
              <a:rPr lang="en-US" b="1" dirty="0" smtClean="0">
                <a:latin typeface="Trebuchet MS" panose="020B0603020202020204" pitchFamily="34" charset="0"/>
              </a:rPr>
              <a:t>, </a:t>
            </a:r>
            <a:r>
              <a:rPr lang="en-US" b="1" dirty="0">
                <a:latin typeface="Trebuchet MS" panose="020B0603020202020204" pitchFamily="34" charset="0"/>
              </a:rPr>
              <a:t>OS </a:t>
            </a:r>
            <a:r>
              <a:rPr lang="ro-RO" b="1" dirty="0">
                <a:latin typeface="Trebuchet MS" panose="020B0603020202020204" pitchFamily="34" charset="0"/>
              </a:rPr>
              <a:t>4.5, 4.6, </a:t>
            </a:r>
            <a:r>
              <a:rPr lang="ro-RO" b="1" dirty="0" smtClean="0">
                <a:latin typeface="Trebuchet MS" panose="020B0603020202020204" pitchFamily="34" charset="0"/>
              </a:rPr>
              <a:t>4.10: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69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05314" y="282750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o-RO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PRIMA CAMERA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179947" y="1723180"/>
            <a:ext cx="85791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o-RO" b="1" dirty="0">
              <a:latin typeface="Trebuchet MS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b="1" dirty="0">
              <a:latin typeface="Trebuchet MS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b="1" dirty="0" smtClean="0">
              <a:latin typeface="Trebuchet MS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b="1" dirty="0">
              <a:latin typeface="Trebuchet MS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dirty="0"/>
          </a:p>
        </p:txBody>
      </p:sp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2829566"/>
              </p:ext>
            </p:extLst>
          </p:nvPr>
        </p:nvGraphicFramePr>
        <p:xfrm>
          <a:off x="-9231" y="1811245"/>
          <a:ext cx="9144000" cy="5001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82"/>
                <a:gridCol w="1197346"/>
                <a:gridCol w="1152128"/>
                <a:gridCol w="2894661"/>
                <a:gridCol w="1224136"/>
                <a:gridCol w="864096"/>
                <a:gridCol w="885251"/>
              </a:tblGrid>
              <a:tr h="1023478"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359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34/03.01.2017</a:t>
                      </a:r>
                    </a:p>
                    <a:p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MMJS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Incluziunea </a:t>
                      </a:r>
                      <a:r>
                        <a:rPr lang="ro-RO" sz="1500" dirty="0" err="1" smtClean="0">
                          <a:latin typeface="Trebuchet MS" panose="020B0603020202020204" pitchFamily="34" charset="0"/>
                        </a:rPr>
                        <a:t>socio</a:t>
                      </a:r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-profesionala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a tinerilor care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parasesc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sistemul de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protectie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a copilului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dupa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incetarea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masurii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protectie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Pilotarea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implementarii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complementare a standardelor minime de calitate din sfera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protectiei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copiilor care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parasesc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sistemul de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protectie</a:t>
                      </a:r>
                      <a:endParaRPr lang="ro-RO" sz="1500" baseline="0" dirty="0" smtClean="0">
                        <a:latin typeface="Trebuchet MS" panose="020B0603020202020204" pitchFamily="3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Elaborarea unui ghid de implementare a acestor standardelor minime de calitate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Furnizarea unui pachet personalizat de servicii sociale,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educationale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, de ocupare etc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pt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un nr de 800 tineri care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parasesc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sistemul, in vederea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integrarii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o-RO" sz="1500" baseline="0" dirty="0" err="1" smtClean="0">
                          <a:latin typeface="Trebuchet MS" panose="020B0603020202020204" pitchFamily="34" charset="0"/>
                        </a:rPr>
                        <a:t>socio</a:t>
                      </a:r>
                      <a:r>
                        <a:rPr lang="ro-RO" sz="1500" baseline="0" dirty="0" smtClean="0">
                          <a:latin typeface="Trebuchet MS" panose="020B0603020202020204" pitchFamily="34" charset="0"/>
                        </a:rPr>
                        <a:t>-prof.</a:t>
                      </a:r>
                      <a:endParaRPr lang="ro-RO" sz="15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29.177.000 lei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36 luni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Respins</a:t>
                      </a:r>
                    </a:p>
                    <a:p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reptunghi 3"/>
          <p:cNvSpPr/>
          <p:nvPr/>
        </p:nvSpPr>
        <p:spPr>
          <a:xfrm>
            <a:off x="-9231" y="905400"/>
            <a:ext cx="92617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b="1" i="1" dirty="0" smtClean="0">
                <a:latin typeface="Trebuchet MS" panose="020B0603020202020204" pitchFamily="34" charset="0"/>
              </a:rPr>
              <a:t>Prima camera – proiect pilot pentru dezvoltarea unor instrumente inovative pentru integrarea </a:t>
            </a:r>
            <a:r>
              <a:rPr lang="ro-RO" b="1" i="1" dirty="0" err="1" smtClean="0">
                <a:latin typeface="Trebuchet MS" panose="020B0603020202020204" pitchFamily="34" charset="0"/>
              </a:rPr>
              <a:t>socio</a:t>
            </a:r>
            <a:r>
              <a:rPr lang="ro-RO" b="1" i="1" dirty="0" smtClean="0">
                <a:latin typeface="Trebuchet MS" panose="020B0603020202020204" pitchFamily="34" charset="0"/>
              </a:rPr>
              <a:t>-profesionala a tinerilor care </a:t>
            </a:r>
            <a:r>
              <a:rPr lang="ro-RO" b="1" i="1" dirty="0" err="1" smtClean="0">
                <a:latin typeface="Trebuchet MS" panose="020B0603020202020204" pitchFamily="34" charset="0"/>
              </a:rPr>
              <a:t>parasesc</a:t>
            </a:r>
            <a:r>
              <a:rPr lang="ro-RO" b="1" i="1" dirty="0" smtClean="0">
                <a:latin typeface="Trebuchet MS" panose="020B0603020202020204" pitchFamily="34" charset="0"/>
              </a:rPr>
              <a:t> sistemul de </a:t>
            </a:r>
            <a:r>
              <a:rPr lang="ro-RO" b="1" i="1" dirty="0" err="1" smtClean="0">
                <a:latin typeface="Trebuchet MS" panose="020B0603020202020204" pitchFamily="34" charset="0"/>
              </a:rPr>
              <a:t>protectie</a:t>
            </a:r>
            <a:r>
              <a:rPr lang="ro-RO" b="1" i="1" dirty="0" smtClean="0">
                <a:latin typeface="Trebuchet MS" panose="020B0603020202020204" pitchFamily="34" charset="0"/>
              </a:rPr>
              <a:t> speciala</a:t>
            </a:r>
            <a:r>
              <a:rPr lang="ro-RO" b="1" dirty="0" smtClean="0">
                <a:latin typeface="Trebuchet MS" panose="020B0603020202020204" pitchFamily="34" charset="0"/>
              </a:rPr>
              <a:t> (</a:t>
            </a:r>
            <a:r>
              <a:rPr lang="en-US" b="1" dirty="0" smtClean="0">
                <a:latin typeface="Trebuchet MS" panose="020B0603020202020204" pitchFamily="34" charset="0"/>
              </a:rPr>
              <a:t>AP</a:t>
            </a:r>
            <a:r>
              <a:rPr lang="ro-RO" b="1" dirty="0" smtClean="0">
                <a:latin typeface="Trebuchet MS" panose="020B0603020202020204" pitchFamily="34" charset="0"/>
              </a:rPr>
              <a:t>4</a:t>
            </a:r>
            <a:r>
              <a:rPr lang="en-US" b="1" dirty="0" smtClean="0">
                <a:latin typeface="Trebuchet MS" panose="020B0603020202020204" pitchFamily="34" charset="0"/>
              </a:rPr>
              <a:t>, </a:t>
            </a:r>
            <a:r>
              <a:rPr lang="en-US" b="1" dirty="0">
                <a:latin typeface="Trebuchet MS" panose="020B0603020202020204" pitchFamily="34" charset="0"/>
              </a:rPr>
              <a:t>OS </a:t>
            </a:r>
            <a:r>
              <a:rPr lang="ro-RO" b="1" dirty="0" smtClean="0">
                <a:latin typeface="Trebuchet MS" panose="020B0603020202020204" pitchFamily="34" charset="0"/>
              </a:rPr>
              <a:t>4.12</a:t>
            </a:r>
            <a:r>
              <a:rPr lang="ro-RO" b="1" dirty="0">
                <a:latin typeface="Trebuchet MS" panose="020B0603020202020204" pitchFamily="34" charset="0"/>
              </a:rPr>
              <a:t>&amp;</a:t>
            </a:r>
            <a:r>
              <a:rPr lang="ro-RO" b="1" dirty="0" smtClean="0">
                <a:latin typeface="Trebuchet MS" panose="020B0603020202020204" pitchFamily="34" charset="0"/>
              </a:rPr>
              <a:t> 4.13)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1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84657" y="235694"/>
            <a:ext cx="6068578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SACSUD</a:t>
            </a: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0" y="10364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1" i="1" dirty="0">
                <a:latin typeface="Trebuchet MS" panose="020B0603020202020204" pitchFamily="34" charset="0"/>
              </a:rPr>
              <a:t>„Sistem de asigurare a calității pentru studiile universitare de doctorat din </a:t>
            </a:r>
            <a:r>
              <a:rPr lang="it-IT" b="1" i="1" dirty="0" smtClean="0">
                <a:latin typeface="Trebuchet MS" panose="020B0603020202020204" pitchFamily="34" charset="0"/>
              </a:rPr>
              <a:t>România</a:t>
            </a:r>
            <a:r>
              <a:rPr lang="ro-RO" b="1" i="1" dirty="0" smtClean="0">
                <a:latin typeface="Trebuchet MS" panose="020B0603020202020204" pitchFamily="34" charset="0"/>
              </a:rPr>
              <a:t> </a:t>
            </a:r>
            <a:r>
              <a:rPr lang="it-IT" b="1" i="1" dirty="0" smtClean="0">
                <a:latin typeface="Trebuchet MS" panose="020B0603020202020204" pitchFamily="34" charset="0"/>
              </a:rPr>
              <a:t>(</a:t>
            </a:r>
            <a:r>
              <a:rPr lang="it-IT" b="1" i="1" dirty="0">
                <a:latin typeface="Trebuchet MS" panose="020B0603020202020204" pitchFamily="34" charset="0"/>
              </a:rPr>
              <a:t>SACSUD)”</a:t>
            </a:r>
            <a:r>
              <a:rPr lang="ro-RO" b="1" i="1" dirty="0" smtClean="0">
                <a:latin typeface="Trebuchet MS" panose="020B0603020202020204" pitchFamily="34" charset="0"/>
              </a:rPr>
              <a:t> (AP 6, OS 6.8)</a:t>
            </a:r>
            <a:endParaRPr lang="it-IT" b="1" i="1" dirty="0">
              <a:latin typeface="Trebuchet MS" panose="020B0603020202020204" pitchFamily="34" charset="0"/>
            </a:endParaRP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7205272"/>
              </p:ext>
            </p:extLst>
          </p:nvPr>
        </p:nvGraphicFramePr>
        <p:xfrm>
          <a:off x="-4451" y="1741119"/>
          <a:ext cx="9144000" cy="5001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82"/>
                <a:gridCol w="1197346"/>
                <a:gridCol w="1152128"/>
                <a:gridCol w="2894661"/>
                <a:gridCol w="1224136"/>
                <a:gridCol w="864096"/>
                <a:gridCol w="885251"/>
              </a:tblGrid>
              <a:tr h="1023478"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359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16249/28.10.2016</a:t>
                      </a:r>
                    </a:p>
                    <a:p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MEN</a:t>
                      </a:r>
                    </a:p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UEFISCDI</a:t>
                      </a:r>
                    </a:p>
                    <a:p>
                      <a:r>
                        <a:rPr lang="ro-RO" sz="1500" dirty="0" err="1" smtClean="0">
                          <a:latin typeface="Trebuchet MS" panose="020B0603020202020204" pitchFamily="34" charset="0"/>
                        </a:rPr>
                        <a:t>Agentie</a:t>
                      </a:r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 abilitata</a:t>
                      </a:r>
                    </a:p>
                    <a:p>
                      <a:endParaRPr lang="ro-RO" sz="15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D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ezvoltarea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unui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asigurare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calității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studiilor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universitare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doctorat</a:t>
                      </a:r>
                      <a:r>
                        <a:rPr lang="en-US" sz="1500" dirty="0" smtClean="0">
                          <a:latin typeface="Trebuchet MS" panose="020B0603020202020204" pitchFamily="34" charset="0"/>
                        </a:rPr>
                        <a:t> din </a:t>
                      </a:r>
                      <a:r>
                        <a:rPr lang="en-US" sz="1500" dirty="0" err="1" smtClean="0">
                          <a:latin typeface="Trebuchet MS" panose="020B0603020202020204" pitchFamily="34" charset="0"/>
                        </a:rPr>
                        <a:t>România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Evaluarea calității școlilor doctorale din România, pe domenii științifice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Dezvoltarea instrumentelor informatice necesare pentru un proces sustenabil de asigurare a calității studiilor universitare de doctorat din România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Asigurarea transferului de cunoaștere și bune practici internaționale la nivelul școlilor doctorale din România în vederea asigurării și monitorizării continue a calității studiilor doctorale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ro-RO" sz="16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511</a:t>
                      </a:r>
                      <a:r>
                        <a:rPr lang="ro-RO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812</a:t>
                      </a:r>
                      <a:r>
                        <a:rPr lang="ro-RO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o-RO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=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8</a:t>
                      </a:r>
                      <a:r>
                        <a:rPr lang="ro-RO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  <a:r>
                        <a:rPr lang="ro-RO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958</a:t>
                      </a:r>
                      <a:r>
                        <a:rPr lang="ro-RO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o-RO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euro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36 luni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500" dirty="0" smtClean="0">
                          <a:latin typeface="Trebuchet MS" panose="020B0603020202020204" pitchFamily="34" charset="0"/>
                        </a:rPr>
                        <a:t>In analiza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03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84657" y="235694"/>
            <a:ext cx="6068578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o-RO" sz="20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ISPIS</a:t>
            </a:r>
            <a:endParaRPr lang="en-US" sz="20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0" y="9139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1" i="1" dirty="0">
                <a:latin typeface="Trebuchet MS" panose="020B0603020202020204" pitchFamily="34" charset="0"/>
              </a:rPr>
              <a:t>„Învățământ superior performant în societatea </a:t>
            </a:r>
            <a:r>
              <a:rPr lang="it-IT" b="1" i="1" dirty="0" smtClean="0">
                <a:latin typeface="Trebuchet MS" panose="020B0603020202020204" pitchFamily="34" charset="0"/>
              </a:rPr>
              <a:t>viitorului</a:t>
            </a:r>
            <a:r>
              <a:rPr lang="ro-RO" b="1" i="1" dirty="0" smtClean="0">
                <a:latin typeface="Trebuchet MS" panose="020B0603020202020204" pitchFamily="34" charset="0"/>
              </a:rPr>
              <a:t> </a:t>
            </a:r>
            <a:r>
              <a:rPr lang="it-IT" b="1" i="1" dirty="0" smtClean="0">
                <a:latin typeface="Trebuchet MS" panose="020B0603020202020204" pitchFamily="34" charset="0"/>
              </a:rPr>
              <a:t>(</a:t>
            </a:r>
            <a:r>
              <a:rPr lang="it-IT" b="1" i="1" dirty="0">
                <a:latin typeface="Trebuchet MS" panose="020B0603020202020204" pitchFamily="34" charset="0"/>
              </a:rPr>
              <a:t>ISPIS) </a:t>
            </a:r>
            <a:r>
              <a:rPr lang="ro-RO" b="1" i="1" dirty="0" smtClean="0">
                <a:latin typeface="Trebuchet MS" panose="020B0603020202020204" pitchFamily="34" charset="0"/>
              </a:rPr>
              <a:t>(AP 6, OS 6.8)</a:t>
            </a:r>
            <a:endParaRPr lang="it-IT" b="1" i="1" dirty="0">
              <a:latin typeface="Trebuchet MS" panose="020B0603020202020204" pitchFamily="34" charset="0"/>
            </a:endParaRP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914880"/>
              </p:ext>
            </p:extLst>
          </p:nvPr>
        </p:nvGraphicFramePr>
        <p:xfrm>
          <a:off x="0" y="1262522"/>
          <a:ext cx="9144000" cy="559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82"/>
                <a:gridCol w="1077561"/>
                <a:gridCol w="1271913"/>
                <a:gridCol w="2894661"/>
                <a:gridCol w="1224136"/>
                <a:gridCol w="864096"/>
                <a:gridCol w="885251"/>
              </a:tblGrid>
              <a:tr h="1023478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Nr DG PECU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Solicitant si parteneri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Obiectiv general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Obiective specifice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Buget estimat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Durata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Stadiu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359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16249/28.10.2016</a:t>
                      </a:r>
                    </a:p>
                    <a:p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MEN</a:t>
                      </a:r>
                    </a:p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UEFISCDI</a:t>
                      </a:r>
                    </a:p>
                    <a:p>
                      <a:endParaRPr lang="ro-RO" sz="14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Dezvoltarea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sistemice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învățământul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terțiar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Dezvoltarea și implementarea de măsuri sistemice pentru îmbunătățirea calității și a relevanței învățământului superior inclusiv pentru creșterea internaționalizării în vederea adaptării la cerințele pieței muncii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Dezvoltarea unor rețele de cooperare strategică și parteneriat cu valoare consultativă la nivelul MEN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Elaborarea de instrumente privind introducerea modalităților flexibile de învățare și parcurgere a învățământului superior inclusiv în vederea promovării egalității de șanse și combaterii discriminării în mediul academic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36 luni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Trebuchet MS" panose="020B0603020202020204" pitchFamily="34" charset="0"/>
                        </a:rPr>
                        <a:t>In analiza</a:t>
                      </a:r>
                      <a:endParaRPr lang="en-US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32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1640</Words>
  <Application>Microsoft Office PowerPoint</Application>
  <PresentationFormat>On-screen Show (4:3)</PresentationFormat>
  <Paragraphs>295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Cristina Ionescu</dc:creator>
  <cp:lastModifiedBy>george_c</cp:lastModifiedBy>
  <cp:revision>432</cp:revision>
  <cp:lastPrinted>2016-02-04T18:39:06Z</cp:lastPrinted>
  <dcterms:created xsi:type="dcterms:W3CDTF">2015-12-21T09:47:27Z</dcterms:created>
  <dcterms:modified xsi:type="dcterms:W3CDTF">2017-06-23T07:34:31Z</dcterms:modified>
</cp:coreProperties>
</file>