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85" r:id="rId2"/>
    <p:sldId id="290" r:id="rId3"/>
    <p:sldId id="292" r:id="rId4"/>
    <p:sldId id="293" r:id="rId5"/>
    <p:sldId id="294" r:id="rId6"/>
    <p:sldId id="307" r:id="rId7"/>
    <p:sldId id="308" r:id="rId8"/>
    <p:sldId id="299" r:id="rId9"/>
    <p:sldId id="300" r:id="rId10"/>
    <p:sldId id="309" r:id="rId11"/>
    <p:sldId id="301" r:id="rId12"/>
    <p:sldId id="288" r:id="rId13"/>
  </p:sldIdLst>
  <p:sldSz cx="9144000" cy="6858000" type="screen4x3"/>
  <p:notesSz cx="7010400" cy="92964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1" autoAdjust="0"/>
    <p:restoredTop sz="93324" autoAdjust="0"/>
  </p:normalViewPr>
  <p:slideViewPr>
    <p:cSldViewPr>
      <p:cViewPr varScale="1">
        <p:scale>
          <a:sx n="102" d="100"/>
          <a:sy n="102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117" cy="464518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4" y="2"/>
            <a:ext cx="3037117" cy="464518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r">
              <a:defRPr sz="1200"/>
            </a:lvl1pPr>
          </a:lstStyle>
          <a:p>
            <a:fld id="{AB3B0B5E-9B2D-458A-975D-87DE618C7A18}" type="datetimeFigureOut">
              <a:rPr lang="ro-RO" smtClean="0"/>
              <a:pPr/>
              <a:t>21.11.2017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71"/>
            <a:ext cx="3037117" cy="464518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4" y="8830371"/>
            <a:ext cx="3037117" cy="464518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r">
              <a:defRPr sz="1200"/>
            </a:lvl1pPr>
          </a:lstStyle>
          <a:p>
            <a:fld id="{BD35D6D0-D124-475B-A318-8345E9759AF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4255871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r">
              <a:defRPr sz="1200"/>
            </a:lvl1pPr>
          </a:lstStyle>
          <a:p>
            <a:fld id="{72549313-F36B-47A9-84A6-C91FC6226A52}" type="datetimeFigureOut">
              <a:rPr lang="ro-RO" smtClean="0"/>
              <a:pPr/>
              <a:t>21.11.2017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8" tIns="46549" rIns="93098" bIns="46549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098" tIns="46549" rIns="93098" bIns="465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r">
              <a:defRPr sz="1200"/>
            </a:lvl1pPr>
          </a:lstStyle>
          <a:p>
            <a:fld id="{255969C9-3D75-4498-B0D2-1115EDD4712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2714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3437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10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083254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11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859183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12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7791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2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702801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3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527982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4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292744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5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361090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6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4146012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7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646015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8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63142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9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34130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927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555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898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845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252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45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149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55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585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330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603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8000">
              <a:schemeClr val="bg1"/>
            </a:gs>
            <a:gs pos="94000">
              <a:schemeClr val="tx2">
                <a:lumMod val="60000"/>
                <a:lumOff val="40000"/>
              </a:schemeClr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746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pic>
        <p:nvPicPr>
          <p:cNvPr id="16" name="Picture 5" descr="E:\Users\elena.ionescu.INTRANET\Pictures\Fundaluri\deeside-bottom-wav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" y="1216586"/>
            <a:ext cx="9144960" cy="4938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3185741" y="4941631"/>
            <a:ext cx="3528391" cy="66966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15 </a:t>
            </a:r>
            <a:r>
              <a:rPr lang="en-US" sz="36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noiembrie</a:t>
            </a:r>
            <a:r>
              <a:rPr lang="en-US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ro-RO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2017</a:t>
            </a:r>
            <a:endParaRPr lang="ro-RO" sz="3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Box 16"/>
          <p:cNvSpPr txBox="1"/>
          <p:nvPr/>
        </p:nvSpPr>
        <p:spPr>
          <a:xfrm>
            <a:off x="467544" y="1464423"/>
            <a:ext cx="847020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rebuchet MS" panose="020B0603020202020204" pitchFamily="34" charset="0"/>
              </a:rPr>
              <a:t>Comitetul</a:t>
            </a:r>
            <a:r>
              <a:rPr lang="en-US" sz="3200" b="1" dirty="0" smtClean="0">
                <a:latin typeface="Trebuchet MS" panose="020B0603020202020204" pitchFamily="34" charset="0"/>
              </a:rPr>
              <a:t> de </a:t>
            </a:r>
            <a:r>
              <a:rPr lang="en-US" sz="3200" b="1" dirty="0" err="1" smtClean="0">
                <a:latin typeface="Trebuchet MS" panose="020B0603020202020204" pitchFamily="34" charset="0"/>
              </a:rPr>
              <a:t>Monitorizare</a:t>
            </a:r>
            <a:r>
              <a:rPr lang="en-US" sz="3200" b="1" dirty="0" smtClean="0">
                <a:latin typeface="Trebuchet MS" panose="020B0603020202020204" pitchFamily="34" charset="0"/>
              </a:rPr>
              <a:t> a </a:t>
            </a:r>
          </a:p>
          <a:p>
            <a:pPr algn="ctr"/>
            <a:r>
              <a:rPr lang="en-US" sz="3200" b="1" dirty="0" err="1" smtClean="0">
                <a:latin typeface="Trebuchet MS" panose="020B0603020202020204" pitchFamily="34" charset="0"/>
              </a:rPr>
              <a:t>Programului</a:t>
            </a:r>
            <a:r>
              <a:rPr lang="en-US" sz="3200" b="1" dirty="0" smtClean="0">
                <a:latin typeface="Trebuchet MS" panose="020B0603020202020204" pitchFamily="34" charset="0"/>
              </a:rPr>
              <a:t> Opera</a:t>
            </a:r>
            <a:r>
              <a:rPr lang="ro-RO" sz="3200" b="1" dirty="0" err="1" smtClean="0">
                <a:latin typeface="Trebuchet MS" panose="020B0603020202020204" pitchFamily="34" charset="0"/>
              </a:rPr>
              <a:t>țional</a:t>
            </a:r>
            <a:r>
              <a:rPr lang="ro-RO" sz="3200" b="1" dirty="0" smtClean="0"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latin typeface="Trebuchet MS" panose="020B0603020202020204" pitchFamily="34" charset="0"/>
              </a:rPr>
              <a:t>C</a:t>
            </a:r>
            <a:r>
              <a:rPr lang="ro-RO" sz="3200" b="1" dirty="0" err="1" smtClean="0">
                <a:latin typeface="Trebuchet MS" panose="020B0603020202020204" pitchFamily="34" charset="0"/>
              </a:rPr>
              <a:t>apital</a:t>
            </a:r>
            <a:r>
              <a:rPr lang="ro-RO" sz="3200" b="1" dirty="0" smtClean="0"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latin typeface="Trebuchet MS" panose="020B0603020202020204" pitchFamily="34" charset="0"/>
              </a:rPr>
              <a:t>U</a:t>
            </a:r>
            <a:r>
              <a:rPr lang="ro-RO" sz="3200" b="1" dirty="0" err="1" smtClean="0">
                <a:latin typeface="Trebuchet MS" panose="020B0603020202020204" pitchFamily="34" charset="0"/>
              </a:rPr>
              <a:t>man</a:t>
            </a:r>
            <a:r>
              <a:rPr lang="ro-RO" sz="3200" b="1" dirty="0" smtClean="0"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latin typeface="Trebuchet MS" panose="020B0603020202020204" pitchFamily="34" charset="0"/>
              </a:rPr>
              <a:t>2014 – 2020</a:t>
            </a:r>
            <a:endParaRPr lang="ro-RO" sz="3200" b="1" dirty="0" smtClean="0">
              <a:latin typeface="Trebuchet MS" panose="020B0603020202020204" pitchFamily="34" charset="0"/>
            </a:endParaRPr>
          </a:p>
          <a:p>
            <a:pPr algn="ctr"/>
            <a:endParaRPr lang="ro-RO" sz="2000" b="1" dirty="0" smtClean="0">
              <a:latin typeface="Trebuchet MS" panose="020B0603020202020204" pitchFamily="34" charset="0"/>
            </a:endParaRPr>
          </a:p>
          <a:p>
            <a:pPr algn="ctr"/>
            <a:endParaRPr lang="en-US" sz="2000" b="1" dirty="0" smtClean="0">
              <a:latin typeface="Trebuchet MS" panose="020B0603020202020204" pitchFamily="34" charset="0"/>
            </a:endParaRPr>
          </a:p>
          <a:p>
            <a:pPr algn="ctr"/>
            <a:endParaRPr lang="ro-RO" sz="2000" dirty="0"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tăText 1"/>
          <p:cNvSpPr txBox="1"/>
          <p:nvPr/>
        </p:nvSpPr>
        <p:spPr>
          <a:xfrm>
            <a:off x="1063921" y="3071130"/>
            <a:ext cx="7488832" cy="132343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5.4.Calendarul </a:t>
            </a:r>
            <a:r>
              <a:rPr lang="en-US" sz="40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lans</a:t>
            </a:r>
            <a:r>
              <a:rPr lang="ro-RO" sz="40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ărilor</a:t>
            </a:r>
            <a:r>
              <a:rPr lang="ro-RO" sz="4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apelurilor de proiecte POCU</a:t>
            </a:r>
            <a:endParaRPr lang="ro-RO" sz="4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96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69632" y="448612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6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Educație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și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competențe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9645406"/>
              </p:ext>
            </p:extLst>
          </p:nvPr>
        </p:nvGraphicFramePr>
        <p:xfrm>
          <a:off x="0" y="1196752"/>
          <a:ext cx="9136347" cy="4587200"/>
        </p:xfrm>
        <a:graphic>
          <a:graphicData uri="http://schemas.openxmlformats.org/drawingml/2006/table">
            <a:tbl>
              <a:tblPr/>
              <a:tblGrid>
                <a:gridCol w="393864"/>
                <a:gridCol w="573629"/>
                <a:gridCol w="3513475"/>
                <a:gridCol w="860443"/>
                <a:gridCol w="958781"/>
                <a:gridCol w="1192326"/>
                <a:gridCol w="1003850"/>
                <a:gridCol w="639979"/>
              </a:tblGrid>
              <a:tr h="5811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929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01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6.4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Furnizare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servicii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ADS;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continuă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personal didactic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ADS</a:t>
                      </a: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8.787.500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7.030.000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 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74.435.294,12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63.270.000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0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6.4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Furnizare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servicii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ADS;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continuă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personal didactic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ADS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8.658.969,38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6.927.175,5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Trim.II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73.346.564,12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62.344.579,5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08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6.4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Redefinirea statutului și rolului cadrelor didactice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acoperire </a:t>
                      </a:r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mil.5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10mil.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 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10.ii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6.8 &amp; 6.9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Măsuri sistemice de creștere a calității învățământului superior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restrâns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acoperire </a:t>
                      </a:r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40.835.763,75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32.668.611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 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6.7 &amp; 6.9 &amp; 6.10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Măsuri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sprijin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studenți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defavorizați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/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netradiționali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promovarea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antreprenoriatului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192.987.563,53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164.039.429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 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6.8 &amp; 6.9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Aplicare sistem multinivelar la nivel institutional </a:t>
                      </a:r>
                      <a:r>
                        <a:rPr lang="es-E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universitar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75.736.162,35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64.375.738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 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pic>
        <p:nvPicPr>
          <p:cNvPr id="14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3304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84127"/>
              </p:ext>
            </p:extLst>
          </p:nvPr>
        </p:nvGraphicFramePr>
        <p:xfrm>
          <a:off x="0" y="1124744"/>
          <a:ext cx="9136347" cy="5380234"/>
        </p:xfrm>
        <a:graphic>
          <a:graphicData uri="http://schemas.openxmlformats.org/drawingml/2006/table">
            <a:tbl>
              <a:tblPr/>
              <a:tblGrid>
                <a:gridCol w="467544"/>
                <a:gridCol w="720080"/>
                <a:gridCol w="3293344"/>
                <a:gridCol w="860443"/>
                <a:gridCol w="814765"/>
                <a:gridCol w="1152128"/>
                <a:gridCol w="1008112"/>
                <a:gridCol w="819931"/>
              </a:tblGrid>
              <a:tr h="3753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929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Măsuri integrate pentru formare profesională inițială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/ grant global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84.056.790,59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71.448.272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Măsuri integrate pentru formare profesională continuă (FPC) a angajaților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/ grant global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70.409.731,76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59.848.272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10.iv</a:t>
                      </a: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Burse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doctorale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şi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postdoctorale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84.705.882,35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72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Stagii de practică pentru studenți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26.379.338,82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22.422.438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Stagii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practică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elevi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din IPT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26.379.337.65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22.422.437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6.15 &amp; 6.16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Intervenții la nivel de sistem de formare profesională inițială (FPI)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12.941.176,47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 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Elaborarea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/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validarea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/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implementarea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unui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sistem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asigurare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calității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nivel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sistem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dezvoltarea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unui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cadru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instituțional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coerente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învățarea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tot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parcursul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vieții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acoperire </a:t>
                      </a:r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mil.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 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Pilotare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centre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invatare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tot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parcursul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vietii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10.588.235,29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 mil.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6.16 &amp; 6.17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FPC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interventii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nivel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furnizori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FPC)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13.130.294,12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11.160.750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424.062,5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339.250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Subtitlu 2"/>
          <p:cNvSpPr txBox="1">
            <a:spLocks/>
          </p:cNvSpPr>
          <p:nvPr/>
        </p:nvSpPr>
        <p:spPr>
          <a:xfrm>
            <a:off x="277168" y="299971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6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Educație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și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competențe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62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375071" y="272042"/>
            <a:ext cx="4753886" cy="7086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o-RO" sz="1800" b="1" dirty="0">
              <a:latin typeface="Trebuchet MS" panose="020B0603020202020204" pitchFamily="34" charset="0"/>
            </a:endParaRPr>
          </a:p>
        </p:txBody>
      </p:sp>
      <p:sp>
        <p:nvSpPr>
          <p:cNvPr id="20" name="TextBox 16"/>
          <p:cNvSpPr txBox="1"/>
          <p:nvPr/>
        </p:nvSpPr>
        <p:spPr>
          <a:xfrm>
            <a:off x="467544" y="1464423"/>
            <a:ext cx="84702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sz="2000" b="1" dirty="0" smtClean="0">
              <a:latin typeface="Trebuchet MS" panose="020B0603020202020204" pitchFamily="34" charset="0"/>
            </a:endParaRPr>
          </a:p>
          <a:p>
            <a:pPr algn="ctr"/>
            <a:endParaRPr lang="en-US" sz="2000" b="1" dirty="0" smtClean="0">
              <a:latin typeface="Trebuchet MS" panose="020B0603020202020204" pitchFamily="34" charset="0"/>
            </a:endParaRPr>
          </a:p>
          <a:p>
            <a:pPr algn="ctr"/>
            <a:endParaRPr lang="ro-RO" sz="2000" dirty="0"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5" descr="E:\Users\elena.ionescu.INTRANET\Pictures\Fundaluri\deeside-bottom-wav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" y="987850"/>
            <a:ext cx="9144960" cy="4938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CasetăText 30"/>
          <p:cNvSpPr txBox="1"/>
          <p:nvPr/>
        </p:nvSpPr>
        <p:spPr>
          <a:xfrm>
            <a:off x="641361" y="1228529"/>
            <a:ext cx="81225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sz="2800" b="1" dirty="0" smtClean="0"/>
          </a:p>
          <a:p>
            <a:pPr algn="ctr"/>
            <a:r>
              <a:rPr lang="ro-RO" sz="2800" b="1" dirty="0" smtClean="0"/>
              <a:t>Vă mulțumim!</a:t>
            </a:r>
          </a:p>
          <a:p>
            <a:pPr algn="ctr"/>
            <a:endParaRPr lang="ro-RO" sz="2800" b="1" dirty="0" smtClean="0"/>
          </a:p>
          <a:p>
            <a:pPr algn="ctr"/>
            <a:r>
              <a:rPr lang="ro-RO" sz="2800" b="1" dirty="0" smtClean="0"/>
              <a:t>Direcția Generală </a:t>
            </a:r>
          </a:p>
          <a:p>
            <a:pPr algn="ctr"/>
            <a:r>
              <a:rPr lang="ro-RO" sz="2800" b="1" dirty="0" smtClean="0"/>
              <a:t>Programe Europene Capital Uman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3764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259421" y="434793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3 Locuri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de muncă pentru toți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10700340"/>
              </p:ext>
            </p:extLst>
          </p:nvPr>
        </p:nvGraphicFramePr>
        <p:xfrm>
          <a:off x="-23297" y="1268761"/>
          <a:ext cx="10292728" cy="4642029"/>
        </p:xfrm>
        <a:graphic>
          <a:graphicData uri="http://schemas.openxmlformats.org/drawingml/2006/table">
            <a:tbl>
              <a:tblPr/>
              <a:tblGrid>
                <a:gridCol w="490841"/>
                <a:gridCol w="792088"/>
                <a:gridCol w="3168352"/>
                <a:gridCol w="2160240"/>
                <a:gridCol w="716682"/>
                <a:gridCol w="1344855"/>
                <a:gridCol w="988277"/>
                <a:gridCol w="631393"/>
              </a:tblGrid>
              <a:tr h="402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</a:t>
                      </a:r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estimata </a:t>
                      </a: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 se lansa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04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73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3.1, 3.2, 3.3, 3.4, 3.5 </a:t>
                      </a:r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&amp;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3.6</a:t>
                      </a:r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/>
                      </a:r>
                      <a:b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 și inactivi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profesională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șomerilor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persoanelor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inactive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Evaluare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competențe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dobândite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sistem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non formal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informal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inactive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Less+ More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132.443.673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125.931.159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Nov. 2017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734">
                <a:tc v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profesională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Evaluare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competențe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dobândite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sistem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non formal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informal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inactive,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inactive din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mediul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rural,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roma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ITI Delta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Dunarii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dedicat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ITI delta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Dunarii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 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 mil 250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Nov. 2017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28269">
                <a:tc v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Pachet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integrat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măsuri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ocupare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reintegrarea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piața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muncii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persoanelor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dizabilități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/non-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23.529.411,76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 mil.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 2017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606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259421" y="434793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3 Locuri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de muncă pentru toți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1977037"/>
              </p:ext>
            </p:extLst>
          </p:nvPr>
        </p:nvGraphicFramePr>
        <p:xfrm>
          <a:off x="0" y="1412776"/>
          <a:ext cx="9143999" cy="4053840"/>
        </p:xfrm>
        <a:graphic>
          <a:graphicData uri="http://schemas.openxmlformats.org/drawingml/2006/table">
            <a:tbl>
              <a:tblPr/>
              <a:tblGrid>
                <a:gridCol w="361360"/>
                <a:gridCol w="668228"/>
                <a:gridCol w="3038355"/>
                <a:gridCol w="1144366"/>
                <a:gridCol w="955490"/>
                <a:gridCol w="1175987"/>
                <a:gridCol w="1028989"/>
                <a:gridCol w="771224"/>
              </a:tblGrid>
              <a:tr h="468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840"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6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8.iii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Instrumente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financiare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111.376.757,65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94.670.244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 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4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Outplacement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contextul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restructurării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companiilor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sectoarelor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86.983.421,76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73.935.908,5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Nov. 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73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profesională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salariaților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corelate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necesitățile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pieței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muncii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intreprinderi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mari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)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127.659.574,12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108.510.638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Nov. 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73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8.vii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3.10 &amp; 3.11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Modernizarea institutiilor pietei fortei de munca PES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rata- proiecte cu acoperire nat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118.294.486,1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99.882.536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9243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147285" y="183411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4 Incluziunea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socială și combaterea sărăciei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949301"/>
              </p:ext>
            </p:extLst>
          </p:nvPr>
        </p:nvGraphicFramePr>
        <p:xfrm>
          <a:off x="0" y="1031363"/>
          <a:ext cx="9144001" cy="5064815"/>
        </p:xfrm>
        <a:graphic>
          <a:graphicData uri="http://schemas.openxmlformats.org/drawingml/2006/table">
            <a:tbl>
              <a:tblPr/>
              <a:tblGrid>
                <a:gridCol w="335625"/>
                <a:gridCol w="347943"/>
                <a:gridCol w="3468481"/>
                <a:gridCol w="1152128"/>
                <a:gridCol w="864096"/>
                <a:gridCol w="1224136"/>
                <a:gridCol w="1136468"/>
                <a:gridCol w="615124"/>
              </a:tblGrid>
              <a:tr h="353525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07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17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4.3.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Îmbunătățirea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alfabetizării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digitale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populației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comunitățile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dezavantajate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(e-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incluziune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)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23.013.293,88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18.410.635,1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Trim.I.2018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2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218.783,53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185/966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849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4.4.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Servicii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sociale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dizabilități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aflate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situații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dependență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697.372,5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557.898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11.108.355,29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9.442.102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777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4.4.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național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combaterea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violenței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împotriva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femeilor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violenței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domestice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Noncompetitiv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/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14.117.647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mil.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 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777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4.4.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Servicii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sociale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vârstnice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aflate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situații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dependență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- </a:t>
                      </a:r>
                      <a:r>
                        <a:rPr lang="en-US" sz="1400" b="0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Bunicii</a:t>
                      </a:r>
                      <a:r>
                        <a:rPr lang="en-US" sz="14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comunității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; 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Competitiv-Compl.POR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17.647.058,82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 mil.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Trim.I.2018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777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4.4.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Servicii sociale pentru persoane fără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adăpost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11.764.705,88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mil.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 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777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4.4.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Furnizarea de servicii/ servicii  integrate pentru persoane vulnerabile  în vederea integrării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socio-profesionale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Noncompetitiv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/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10.340.945,06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8.789.803,3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Trim.I.2018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71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113300" y="431804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4 Incluziunea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socială și combaterea sărăciei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983008"/>
              </p:ext>
            </p:extLst>
          </p:nvPr>
        </p:nvGraphicFramePr>
        <p:xfrm>
          <a:off x="-12097" y="1052691"/>
          <a:ext cx="9144000" cy="4693920"/>
        </p:xfrm>
        <a:graphic>
          <a:graphicData uri="http://schemas.openxmlformats.org/drawingml/2006/table">
            <a:tbl>
              <a:tblPr/>
              <a:tblGrid>
                <a:gridCol w="335625"/>
                <a:gridCol w="432048"/>
                <a:gridCol w="3672408"/>
                <a:gridCol w="1008112"/>
                <a:gridCol w="1080120"/>
                <a:gridCol w="1008112"/>
                <a:gridCol w="992451"/>
                <a:gridCol w="615124"/>
              </a:tblGrid>
              <a:tr h="353525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10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777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4.5 &amp; 4.6 &amp; 4.10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PILOT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”</a:t>
                      </a:r>
                      <a:r>
                        <a:rPr lang="en-US" sz="1400" b="0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Crearea</a:t>
                      </a:r>
                      <a:r>
                        <a:rPr lang="en-US" sz="14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implementarea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serviciilor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comunitare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integrate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combaterea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sărăciei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excluziunii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sociale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”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US" sz="14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MMJS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parteneriat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MS </a:t>
                      </a:r>
                      <a:r>
                        <a:rPr lang="en-US" sz="1400" b="0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MEN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Comunit.marginalizate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(120)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28.564.617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mil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4405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național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acordarea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asistență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tehnică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acordată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APL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înființarea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funcționarea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SPAS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UAT </a:t>
                      </a:r>
                      <a:r>
                        <a:rPr lang="en-US" sz="1400" b="0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ca</a:t>
                      </a:r>
                      <a:r>
                        <a:rPr lang="en-US" sz="14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al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Strategiei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naţionale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privind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incluziunea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socială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 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21 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17 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702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4.5 &amp; 4.7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Integrarea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şi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corelarea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bazelor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 date din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asistenţa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sociala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"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e-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asistenţă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socială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" 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acoperire </a:t>
                      </a:r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 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702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Consolidarea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retelei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asistenta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medicala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comunitara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acoperire </a:t>
                      </a:r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41.928.064,71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35.402.103,43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702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Telemedicina si personal registre nationale de sănătate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acoperire </a:t>
                      </a:r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10.659.044,12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127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113300" y="431804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4 Incluziunea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socială și combaterea sărăciei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18586867"/>
              </p:ext>
            </p:extLst>
          </p:nvPr>
        </p:nvGraphicFramePr>
        <p:xfrm>
          <a:off x="3390" y="1036473"/>
          <a:ext cx="9140610" cy="5204069"/>
        </p:xfrm>
        <a:graphic>
          <a:graphicData uri="http://schemas.openxmlformats.org/drawingml/2006/table">
            <a:tbl>
              <a:tblPr/>
              <a:tblGrid>
                <a:gridCol w="370514"/>
                <a:gridCol w="380370"/>
                <a:gridCol w="3832776"/>
                <a:gridCol w="1209086"/>
                <a:gridCol w="1152128"/>
                <a:gridCol w="1295478"/>
                <a:gridCol w="900258"/>
              </a:tblGrid>
              <a:tr h="404494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022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494">
                <a:tc rowSpan="10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personal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infecții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nozocomiale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 mil.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12.665.300,8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 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449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alt tip de personal medical (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inclusiv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infrastructura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medicală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POR)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48.014.231,76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40.540.979,2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 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449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Cresterea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capacitatii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screening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bolilor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infecțioase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transmisibile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hepatita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etapa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 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4.221.766,93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449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Cresterea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capacitatii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screening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bolilor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infecțioase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transmisibile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hepatita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etapa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 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17 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422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Screening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preconcepțional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prenatal –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etapa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16 mil.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13 mil.500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174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Screening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oncologie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- col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uterin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etapa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42 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39.921.766,93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 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279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Screening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oncologie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- cancer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mamar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-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etapa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16 mil.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13 mil.600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rebuchet MS" panose="020B0603020202020204" pitchFamily="34" charset="0"/>
                        </a:rPr>
                        <a:t>Trim.I</a:t>
                      </a:r>
                      <a:r>
                        <a:rPr lang="en-US" sz="1400" dirty="0" smtClean="0">
                          <a:latin typeface="Trebuchet MS" panose="020B0603020202020204" pitchFamily="34" charset="0"/>
                        </a:rPr>
                        <a:t> 2018</a:t>
                      </a:r>
                    </a:p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5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Screening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oncologie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 colorectal-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etapa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 mil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12.665.300,8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 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8988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Screening neonatal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depistarea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malformatiilor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congenitale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erorilor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innascute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metabolism,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deficiențelor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senzoriale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fibrozei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chistice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 mil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12.665.300,8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 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028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profilactice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copii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 mil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8.443.533,87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 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710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112674" y="478860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4 Incluziunea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socială și combaterea sărăciei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8131086"/>
              </p:ext>
            </p:extLst>
          </p:nvPr>
        </p:nvGraphicFramePr>
        <p:xfrm>
          <a:off x="0" y="1002682"/>
          <a:ext cx="9144001" cy="5251644"/>
        </p:xfrm>
        <a:graphic>
          <a:graphicData uri="http://schemas.openxmlformats.org/drawingml/2006/table">
            <a:tbl>
              <a:tblPr/>
              <a:tblGrid>
                <a:gridCol w="324506"/>
                <a:gridCol w="503078"/>
                <a:gridCol w="3778018"/>
                <a:gridCol w="975488"/>
                <a:gridCol w="936104"/>
                <a:gridCol w="1008112"/>
                <a:gridCol w="999798"/>
                <a:gridCol w="618897"/>
              </a:tblGrid>
              <a:tr h="426720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29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66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Dezinstituționalizarea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tranziția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către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îngrijirea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comunitate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copii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)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-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inchiderea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a 50 </a:t>
                      </a:r>
                      <a:r>
                        <a:rPr lang="en-US" sz="1400" b="0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centre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Competitiv/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compl.POR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64.531.765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54.852.000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16 NOV.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328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viață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independentă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tinerii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(cu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vârsta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până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18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ani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sau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până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la 26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ani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dacă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urmează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educație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/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)  din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instituțiile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tip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rezidențial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l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7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203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Asistenți maternali și sociali la nivelul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comunității</a:t>
                      </a:r>
                    </a:p>
                    <a:p>
                      <a:pPr algn="l" fontAlgn="ctr"/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More/ 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05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4.15.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Dezinstituționalizarea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tranziția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către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îngrijirea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comunitate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dizabilități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/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vârstnic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)  +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măsuri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complementaritate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cu POR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Competitiv/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compl.POR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57.922.476,14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49.234.104,72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7.022.369,1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5.617.895,28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SOLIDAR Start-Up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Sprijin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înființarea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întreprinderi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sociale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70 mil.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59 mil.500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50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Hope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tinerii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proveniți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centrele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plasament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11.764.705,88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 mil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50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Instrumente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financiare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43.715.082,35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37.157.820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77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441989" y="431804"/>
            <a:ext cx="4790400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5 </a:t>
            </a:r>
            <a:r>
              <a:rPr lang="it-IT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Dezvoltare </a:t>
            </a:r>
            <a:r>
              <a:rPr lang="it-IT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locală plasată sub responsabilitatea </a:t>
            </a:r>
            <a:r>
              <a:rPr lang="it-IT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comunități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7859490"/>
              </p:ext>
            </p:extLst>
          </p:nvPr>
        </p:nvGraphicFramePr>
        <p:xfrm>
          <a:off x="45209" y="1916831"/>
          <a:ext cx="9065996" cy="2987040"/>
        </p:xfrm>
        <a:graphic>
          <a:graphicData uri="http://schemas.openxmlformats.org/drawingml/2006/table">
            <a:tbl>
              <a:tblPr/>
              <a:tblGrid>
                <a:gridCol w="494343"/>
                <a:gridCol w="816805"/>
                <a:gridCol w="2639579"/>
                <a:gridCol w="936104"/>
                <a:gridCol w="720080"/>
                <a:gridCol w="1152128"/>
                <a:gridCol w="1060489"/>
                <a:gridCol w="1246468"/>
              </a:tblGrid>
              <a:tr h="152400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9vi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Sprijin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GALuri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111.111,11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100.000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 I 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15,120,789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14,364,750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Implementarea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Strategiilor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Dezvoltare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Locală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orașe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/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municipii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populație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peste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20.000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locuitori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2.431.944,44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2.188.750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 I 2018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83.275.263,16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79.111.500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Implementarea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Strategiilor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Dezvoltare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Locală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zona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rurală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orașe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populație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până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la 20.000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locuitori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2.793.055,56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2.513.750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103.196.052,63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98.036.250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526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69632" y="448612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6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Educație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și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competențe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8199381"/>
              </p:ext>
            </p:extLst>
          </p:nvPr>
        </p:nvGraphicFramePr>
        <p:xfrm>
          <a:off x="0" y="1022839"/>
          <a:ext cx="9136347" cy="4769105"/>
        </p:xfrm>
        <a:graphic>
          <a:graphicData uri="http://schemas.openxmlformats.org/drawingml/2006/table">
            <a:tbl>
              <a:tblPr/>
              <a:tblGrid>
                <a:gridCol w="393864"/>
                <a:gridCol w="573629"/>
                <a:gridCol w="3513475"/>
                <a:gridCol w="860443"/>
                <a:gridCol w="1039867"/>
                <a:gridCol w="1111240"/>
                <a:gridCol w="1003850"/>
                <a:gridCol w="639979"/>
              </a:tblGrid>
              <a:tr h="5811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929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6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doua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șansă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- NEETs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mil.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160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mil.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328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 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118.437.647,06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100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mil.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672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002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6.2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Crearea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cadrului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institutional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functionarea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crese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nivel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national (in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cadrul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sistemului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educatie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) -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inclusiv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pilotare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crese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acoperire </a:t>
                      </a:r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33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mil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750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27 mil.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 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453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6.2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Măsuri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educație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creșe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 mil.610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mil.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888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 2019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74.249.411,76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63 mil.112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589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6.3 &amp; 6.5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Furnizare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servicii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SAS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școli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nivel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național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;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dezvoltare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oferte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CDS locale;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continua personal didactic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SAS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mil.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508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3.606.400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Dec. 2017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3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61.639.529,41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52.393.600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016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6.3 &amp; 6.5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Furnizare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servicii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SAS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școli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nivel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național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;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dezvoltare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oferte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CDS locale;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continua personal didactic </a:t>
                      </a:r>
                      <a:r>
                        <a:rPr lang="en-US" sz="14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SAS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mil.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220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 mil.576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II 2018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44.028.235,29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37.424.000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92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1679</Words>
  <Application>Microsoft Office PowerPoint</Application>
  <PresentationFormat>On-screen Show (4:3)</PresentationFormat>
  <Paragraphs>590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Cristina Ionescu</dc:creator>
  <cp:lastModifiedBy>george_c</cp:lastModifiedBy>
  <cp:revision>369</cp:revision>
  <cp:lastPrinted>2016-02-04T18:39:06Z</cp:lastPrinted>
  <dcterms:created xsi:type="dcterms:W3CDTF">2015-12-21T09:47:27Z</dcterms:created>
  <dcterms:modified xsi:type="dcterms:W3CDTF">2017-11-21T07:18:35Z</dcterms:modified>
</cp:coreProperties>
</file>