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40" r:id="rId12"/>
  </p:sldMasterIdLst>
  <p:notesMasterIdLst>
    <p:notesMasterId r:id="rId29"/>
  </p:notesMasterIdLst>
  <p:handoutMasterIdLst>
    <p:handoutMasterId r:id="rId30"/>
  </p:handoutMasterIdLst>
  <p:sldIdLst>
    <p:sldId id="256" r:id="rId13"/>
    <p:sldId id="314" r:id="rId14"/>
    <p:sldId id="338" r:id="rId15"/>
    <p:sldId id="349" r:id="rId16"/>
    <p:sldId id="350" r:id="rId17"/>
    <p:sldId id="351" r:id="rId18"/>
    <p:sldId id="352" r:id="rId19"/>
    <p:sldId id="354" r:id="rId20"/>
    <p:sldId id="355" r:id="rId21"/>
    <p:sldId id="356" r:id="rId22"/>
    <p:sldId id="357" r:id="rId23"/>
    <p:sldId id="358" r:id="rId24"/>
    <p:sldId id="348" r:id="rId25"/>
    <p:sldId id="346" r:id="rId26"/>
    <p:sldId id="347" r:id="rId27"/>
    <p:sldId id="322" r:id="rId2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9D64"/>
    <a:srgbClr val="575B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56" autoAdjust="0"/>
    <p:restoredTop sz="91579" autoAdjust="0"/>
  </p:normalViewPr>
  <p:slideViewPr>
    <p:cSldViewPr>
      <p:cViewPr varScale="1">
        <p:scale>
          <a:sx n="105" d="100"/>
          <a:sy n="105" d="100"/>
        </p:scale>
        <p:origin x="163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9.xml"/><Relationship Id="rId34" Type="http://schemas.openxmlformats.org/officeDocument/2006/relationships/tableStyles" Target="tableStyles.xml"/><Relationship Id="rId7" Type="http://schemas.openxmlformats.org/officeDocument/2006/relationships/customXml" Target="../customXml/item7.xml"/><Relationship Id="rId12" Type="http://schemas.openxmlformats.org/officeDocument/2006/relationships/slideMaster" Target="slideMasters/slideMaster1.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12.xml"/><Relationship Id="rId32"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10" Type="http://schemas.openxmlformats.org/officeDocument/2006/relationships/customXml" Target="../customXml/item10.xml"/><Relationship Id="rId19" Type="http://schemas.openxmlformats.org/officeDocument/2006/relationships/slide" Target="slides/slide7.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1A82EE-21AC-4C07-BF40-512565112E55}" type="doc">
      <dgm:prSet loTypeId="urn:microsoft.com/office/officeart/2005/8/layout/vList2" loCatId="list" qsTypeId="urn:microsoft.com/office/officeart/2005/8/quickstyle/3d2" qsCatId="3D" csTypeId="urn:microsoft.com/office/officeart/2005/8/colors/colorful1" csCatId="colorful" phldr="1"/>
      <dgm:spPr/>
      <dgm:t>
        <a:bodyPr/>
        <a:lstStyle/>
        <a:p>
          <a:endParaRPr lang="en-US"/>
        </a:p>
      </dgm:t>
    </dgm:pt>
    <dgm:pt modelId="{5EF8EBF3-2651-4F86-9F48-7D2ACA6C2D78}">
      <dgm:prSet phldrT="[Text]" custT="1"/>
      <dgm:spPr/>
      <dgm:t>
        <a:bodyPr/>
        <a:lstStyle/>
        <a:p>
          <a:r>
            <a:rPr lang="ro-RO" sz="1400" b="1" dirty="0"/>
            <a:t>Reglementare</a:t>
          </a:r>
          <a:endParaRPr lang="en-US" sz="1400" b="1" dirty="0"/>
        </a:p>
      </dgm:t>
    </dgm:pt>
    <dgm:pt modelId="{A17D4747-6BC4-410C-94D3-78B8091FAFB9}" type="parTrans" cxnId="{348FBF0A-2A7E-4CB1-8FB2-442C76EF0B01}">
      <dgm:prSet/>
      <dgm:spPr/>
      <dgm:t>
        <a:bodyPr/>
        <a:lstStyle/>
        <a:p>
          <a:endParaRPr lang="en-US" sz="1500"/>
        </a:p>
      </dgm:t>
    </dgm:pt>
    <dgm:pt modelId="{5B0866FB-16F1-43C3-AB2F-9B9EC3919F47}" type="sibTrans" cxnId="{348FBF0A-2A7E-4CB1-8FB2-442C76EF0B01}">
      <dgm:prSet/>
      <dgm:spPr/>
      <dgm:t>
        <a:bodyPr/>
        <a:lstStyle/>
        <a:p>
          <a:endParaRPr lang="en-US" sz="1500"/>
        </a:p>
      </dgm:t>
    </dgm:pt>
    <dgm:pt modelId="{59086442-075A-4760-90E3-E83865F79F4C}">
      <dgm:prSet phldrT="[Text]" custT="1"/>
      <dgm:spPr/>
      <dgm:t>
        <a:bodyPr/>
        <a:lstStyle/>
        <a:p>
          <a:r>
            <a:rPr lang="ro-RO" sz="1400" dirty="0"/>
            <a:t>Cadru legislativ instabil, incomplet, neclar și insuficient cunoscut de către experții implicați în managementul FESI</a:t>
          </a:r>
          <a:endParaRPr lang="en-US" sz="1400" dirty="0"/>
        </a:p>
      </dgm:t>
    </dgm:pt>
    <dgm:pt modelId="{00F26C61-3AF0-42B9-83F0-7F9F9C1804F8}" type="parTrans" cxnId="{D7D4FF79-F733-4FFE-91F7-F7D7D78FA3D9}">
      <dgm:prSet/>
      <dgm:spPr/>
      <dgm:t>
        <a:bodyPr/>
        <a:lstStyle/>
        <a:p>
          <a:endParaRPr lang="en-US" sz="1500"/>
        </a:p>
      </dgm:t>
    </dgm:pt>
    <dgm:pt modelId="{15A0D1F5-C391-4AA7-AEC6-77F9624327AF}" type="sibTrans" cxnId="{D7D4FF79-F733-4FFE-91F7-F7D7D78FA3D9}">
      <dgm:prSet/>
      <dgm:spPr/>
      <dgm:t>
        <a:bodyPr/>
        <a:lstStyle/>
        <a:p>
          <a:endParaRPr lang="en-US" sz="1500"/>
        </a:p>
      </dgm:t>
    </dgm:pt>
    <dgm:pt modelId="{B8B023AC-C1AC-4D5B-9C59-44D10FFB7C0A}">
      <dgm:prSet phldrT="[Text]" custT="1"/>
      <dgm:spPr/>
      <dgm:t>
        <a:bodyPr/>
        <a:lstStyle/>
        <a:p>
          <a:r>
            <a:rPr lang="ro-RO" sz="1400" b="1"/>
            <a:t>Instituțional</a:t>
          </a:r>
          <a:endParaRPr lang="en-US" sz="1400" b="1"/>
        </a:p>
      </dgm:t>
    </dgm:pt>
    <dgm:pt modelId="{D24A7C92-65A7-4FE9-908E-6AC0C26A5038}" type="parTrans" cxnId="{A50EAEE2-2C74-4391-841D-EA6912B822F1}">
      <dgm:prSet/>
      <dgm:spPr/>
      <dgm:t>
        <a:bodyPr/>
        <a:lstStyle/>
        <a:p>
          <a:endParaRPr lang="en-US" sz="1500"/>
        </a:p>
      </dgm:t>
    </dgm:pt>
    <dgm:pt modelId="{9288A92A-1378-4B3D-88FB-C3ACD23B0010}" type="sibTrans" cxnId="{A50EAEE2-2C74-4391-841D-EA6912B822F1}">
      <dgm:prSet/>
      <dgm:spPr/>
      <dgm:t>
        <a:bodyPr/>
        <a:lstStyle/>
        <a:p>
          <a:endParaRPr lang="en-US" sz="1500"/>
        </a:p>
      </dgm:t>
    </dgm:pt>
    <dgm:pt modelId="{372EDF73-CC2B-4089-843E-1C65035B8F23}">
      <dgm:prSet phldrT="[Text]" custT="1"/>
      <dgm:spPr/>
      <dgm:t>
        <a:bodyPr/>
        <a:lstStyle/>
        <a:p>
          <a:r>
            <a:rPr lang="ro-RO" sz="1400" dirty="0"/>
            <a:t>Nucleu de personal cu expertiză relevantă</a:t>
          </a:r>
          <a:endParaRPr lang="en-US" sz="1400" dirty="0"/>
        </a:p>
      </dgm:t>
    </dgm:pt>
    <dgm:pt modelId="{ABD2D917-7990-4F4C-B231-9647DCF44E71}" type="parTrans" cxnId="{86624148-2789-449D-A84E-B27E9A14A4FE}">
      <dgm:prSet/>
      <dgm:spPr/>
      <dgm:t>
        <a:bodyPr/>
        <a:lstStyle/>
        <a:p>
          <a:endParaRPr lang="en-US" sz="1500"/>
        </a:p>
      </dgm:t>
    </dgm:pt>
    <dgm:pt modelId="{A64239C8-CB37-4C32-B6E2-C292E4AF3AD8}" type="sibTrans" cxnId="{86624148-2789-449D-A84E-B27E9A14A4FE}">
      <dgm:prSet/>
      <dgm:spPr/>
      <dgm:t>
        <a:bodyPr/>
        <a:lstStyle/>
        <a:p>
          <a:endParaRPr lang="en-US" sz="1500"/>
        </a:p>
      </dgm:t>
    </dgm:pt>
    <dgm:pt modelId="{718BCCD2-E8FF-4ADC-A68E-B57E5FFB5064}">
      <dgm:prSet phldrT="[Text]" custT="1"/>
      <dgm:spPr/>
      <dgm:t>
        <a:bodyPr/>
        <a:lstStyle/>
        <a:p>
          <a:r>
            <a:rPr lang="ro-RO" sz="1400" dirty="0"/>
            <a:t>Capacitate limitată pentru perioadele de supra-aglomerare</a:t>
          </a:r>
          <a:endParaRPr lang="en-US" sz="1400" dirty="0"/>
        </a:p>
      </dgm:t>
    </dgm:pt>
    <dgm:pt modelId="{5F9DAD0B-EF2B-4011-B845-616ED33E2B39}" type="parTrans" cxnId="{5F371121-8B39-4CE0-97C4-66DB235ED7BB}">
      <dgm:prSet/>
      <dgm:spPr/>
      <dgm:t>
        <a:bodyPr/>
        <a:lstStyle/>
        <a:p>
          <a:endParaRPr lang="en-US" sz="1500"/>
        </a:p>
      </dgm:t>
    </dgm:pt>
    <dgm:pt modelId="{79B2ABC0-4D11-440D-9FFC-DF6F3473C43B}" type="sibTrans" cxnId="{5F371121-8B39-4CE0-97C4-66DB235ED7BB}">
      <dgm:prSet/>
      <dgm:spPr/>
      <dgm:t>
        <a:bodyPr/>
        <a:lstStyle/>
        <a:p>
          <a:endParaRPr lang="en-US" sz="1500"/>
        </a:p>
      </dgm:t>
    </dgm:pt>
    <dgm:pt modelId="{6208BDB7-A73D-44CB-828C-88014F505D06}">
      <dgm:prSet phldrT="[Text]" custT="1"/>
      <dgm:spPr/>
      <dgm:t>
        <a:bodyPr/>
        <a:lstStyle/>
        <a:p>
          <a:r>
            <a:rPr lang="ro-RO" sz="1400" b="1"/>
            <a:t>Comunicare</a:t>
          </a:r>
          <a:endParaRPr lang="en-US" sz="1400" b="1"/>
        </a:p>
      </dgm:t>
    </dgm:pt>
    <dgm:pt modelId="{53E1BD1C-3692-4BBF-81E6-FFDBA59581AC}" type="parTrans" cxnId="{BBF7D6A5-EF88-4594-9669-C8C53FC0C98D}">
      <dgm:prSet/>
      <dgm:spPr/>
      <dgm:t>
        <a:bodyPr/>
        <a:lstStyle/>
        <a:p>
          <a:endParaRPr lang="en-US" sz="1500"/>
        </a:p>
      </dgm:t>
    </dgm:pt>
    <dgm:pt modelId="{9CA90F96-147B-4282-BA05-C4250798085D}" type="sibTrans" cxnId="{BBF7D6A5-EF88-4594-9669-C8C53FC0C98D}">
      <dgm:prSet/>
      <dgm:spPr/>
      <dgm:t>
        <a:bodyPr/>
        <a:lstStyle/>
        <a:p>
          <a:endParaRPr lang="en-US" sz="1500"/>
        </a:p>
      </dgm:t>
    </dgm:pt>
    <dgm:pt modelId="{BB175A1D-B3E4-434A-8302-AA1A9885E682}">
      <dgm:prSet phldrT="[Text]" custT="1"/>
      <dgm:spPr/>
      <dgm:t>
        <a:bodyPr/>
        <a:lstStyle/>
        <a:p>
          <a:r>
            <a:rPr lang="ro-RO" sz="1400" dirty="0"/>
            <a:t>Absența unei surse complete și unitare de informare pentru solicitanți/beneficiari</a:t>
          </a:r>
          <a:endParaRPr lang="en-US" sz="1400" dirty="0"/>
        </a:p>
      </dgm:t>
    </dgm:pt>
    <dgm:pt modelId="{39A330B3-C59C-48CA-8B09-83D3E844CB2B}" type="parTrans" cxnId="{E1A297B3-DC08-4162-9611-7B18109A0723}">
      <dgm:prSet/>
      <dgm:spPr/>
      <dgm:t>
        <a:bodyPr/>
        <a:lstStyle/>
        <a:p>
          <a:endParaRPr lang="en-US" sz="1500"/>
        </a:p>
      </dgm:t>
    </dgm:pt>
    <dgm:pt modelId="{CC1651BC-2599-41E2-B406-FF5C270456B7}" type="sibTrans" cxnId="{E1A297B3-DC08-4162-9611-7B18109A0723}">
      <dgm:prSet/>
      <dgm:spPr/>
      <dgm:t>
        <a:bodyPr/>
        <a:lstStyle/>
        <a:p>
          <a:endParaRPr lang="en-US" sz="1500"/>
        </a:p>
      </dgm:t>
    </dgm:pt>
    <dgm:pt modelId="{0BA4855A-700B-49FE-A0E4-5D6A56CF3026}">
      <dgm:prSet phldrT="[Text]" custT="1"/>
      <dgm:spPr/>
      <dgm:t>
        <a:bodyPr/>
        <a:lstStyle/>
        <a:p>
          <a:r>
            <a:rPr lang="ro-RO" sz="1400" dirty="0"/>
            <a:t>Absența unui sistem unitar de comunicare cu beneficiarii FESI</a:t>
          </a:r>
          <a:endParaRPr lang="en-US" sz="1400" dirty="0"/>
        </a:p>
      </dgm:t>
    </dgm:pt>
    <dgm:pt modelId="{D2A3C384-ABB8-447D-BBB2-74C059D6C38E}" type="parTrans" cxnId="{6C68635E-1949-496E-AEF8-FDD64F601C57}">
      <dgm:prSet/>
      <dgm:spPr/>
      <dgm:t>
        <a:bodyPr/>
        <a:lstStyle/>
        <a:p>
          <a:endParaRPr lang="en-US" sz="1500"/>
        </a:p>
      </dgm:t>
    </dgm:pt>
    <dgm:pt modelId="{BC796350-6E9D-4741-AEE0-2C689E793DBF}" type="sibTrans" cxnId="{6C68635E-1949-496E-AEF8-FDD64F601C57}">
      <dgm:prSet/>
      <dgm:spPr/>
      <dgm:t>
        <a:bodyPr/>
        <a:lstStyle/>
        <a:p>
          <a:endParaRPr lang="en-US" sz="1500"/>
        </a:p>
      </dgm:t>
    </dgm:pt>
    <dgm:pt modelId="{E15C3331-BC2B-4EF9-922B-CF1B43351AAE}">
      <dgm:prSet custT="1"/>
      <dgm:spPr/>
      <dgm:t>
        <a:bodyPr/>
        <a:lstStyle/>
        <a:p>
          <a:r>
            <a:rPr lang="ro-RO" sz="1400" b="1"/>
            <a:t>Procedural</a:t>
          </a:r>
          <a:endParaRPr lang="en-US" sz="1400" b="1" dirty="0"/>
        </a:p>
      </dgm:t>
    </dgm:pt>
    <dgm:pt modelId="{D6180948-9A40-4568-A835-4B32E5D8F473}" type="parTrans" cxnId="{42750FAA-73E1-47FE-8E3C-527787099010}">
      <dgm:prSet/>
      <dgm:spPr/>
      <dgm:t>
        <a:bodyPr/>
        <a:lstStyle/>
        <a:p>
          <a:endParaRPr lang="en-US" sz="1500"/>
        </a:p>
      </dgm:t>
    </dgm:pt>
    <dgm:pt modelId="{5703C897-060F-4A61-8AD4-9D95FD6F07B7}" type="sibTrans" cxnId="{42750FAA-73E1-47FE-8E3C-527787099010}">
      <dgm:prSet/>
      <dgm:spPr/>
      <dgm:t>
        <a:bodyPr/>
        <a:lstStyle/>
        <a:p>
          <a:endParaRPr lang="en-US" sz="1500"/>
        </a:p>
      </dgm:t>
    </dgm:pt>
    <dgm:pt modelId="{91989B1E-7662-4FEA-BD10-E9EFD8AB8AA7}">
      <dgm:prSet custT="1"/>
      <dgm:spPr/>
      <dgm:t>
        <a:bodyPr/>
        <a:lstStyle/>
        <a:p>
          <a:r>
            <a:rPr lang="ro-RO" sz="1400" dirty="0"/>
            <a:t>Existența unor demersuri de simplificare a procesului de accesare și implementare (ex: costuri simplificate)</a:t>
          </a:r>
          <a:endParaRPr lang="en-US" sz="1400" dirty="0"/>
        </a:p>
      </dgm:t>
    </dgm:pt>
    <dgm:pt modelId="{49DD3A28-CC0D-4B03-A722-9E0DB6C68C56}" type="parTrans" cxnId="{BF8FD629-8E08-4CE6-B381-B67D7669E704}">
      <dgm:prSet/>
      <dgm:spPr/>
      <dgm:t>
        <a:bodyPr/>
        <a:lstStyle/>
        <a:p>
          <a:endParaRPr lang="en-US" sz="1500"/>
        </a:p>
      </dgm:t>
    </dgm:pt>
    <dgm:pt modelId="{1777814C-9F10-4C96-9079-4692939705EF}" type="sibTrans" cxnId="{BF8FD629-8E08-4CE6-B381-B67D7669E704}">
      <dgm:prSet/>
      <dgm:spPr/>
      <dgm:t>
        <a:bodyPr/>
        <a:lstStyle/>
        <a:p>
          <a:endParaRPr lang="en-US" sz="1500"/>
        </a:p>
      </dgm:t>
    </dgm:pt>
    <dgm:pt modelId="{8312E2F3-D9D4-4894-95CF-3F57F65D72DF}">
      <dgm:prSet phldrT="[Text]" custT="1"/>
      <dgm:spPr/>
      <dgm:t>
        <a:bodyPr/>
        <a:lstStyle/>
        <a:p>
          <a:r>
            <a:rPr lang="ro-RO" sz="1400" dirty="0"/>
            <a:t>Personal insuficient pregătit la nivelul cerințelor, fără acces la surse de informare relevante, mai ales în domeniul legislativ </a:t>
          </a:r>
          <a:endParaRPr lang="en-US" sz="1400" dirty="0"/>
        </a:p>
      </dgm:t>
    </dgm:pt>
    <dgm:pt modelId="{018157D6-D932-45A9-B481-6EDB61614E52}" type="parTrans" cxnId="{C431AF5B-90EF-4B6F-8902-98B6C27FB0F2}">
      <dgm:prSet/>
      <dgm:spPr/>
      <dgm:t>
        <a:bodyPr/>
        <a:lstStyle/>
        <a:p>
          <a:endParaRPr lang="en-US" sz="1500"/>
        </a:p>
      </dgm:t>
    </dgm:pt>
    <dgm:pt modelId="{5B4C0525-B12A-450C-BD8E-DC26267DF6CC}" type="sibTrans" cxnId="{C431AF5B-90EF-4B6F-8902-98B6C27FB0F2}">
      <dgm:prSet/>
      <dgm:spPr/>
      <dgm:t>
        <a:bodyPr/>
        <a:lstStyle/>
        <a:p>
          <a:endParaRPr lang="en-US" sz="1500"/>
        </a:p>
      </dgm:t>
    </dgm:pt>
    <dgm:pt modelId="{9125F0EA-0DE2-40EB-8616-185227AA6BE8}">
      <dgm:prSet custT="1"/>
      <dgm:spPr/>
      <dgm:t>
        <a:bodyPr/>
        <a:lstStyle/>
        <a:p>
          <a:r>
            <a:rPr lang="ro-RO" sz="1400" dirty="0"/>
            <a:t>Lipsa unei abordări unitare privind modul de elaborare al Ghidurilor, instrucțiunilor, procedurilor de lucru pentru toate PO</a:t>
          </a:r>
          <a:endParaRPr lang="en-US" sz="1400" dirty="0"/>
        </a:p>
      </dgm:t>
    </dgm:pt>
    <dgm:pt modelId="{529E9692-E5B3-4215-B23B-0296F1D62B69}" type="parTrans" cxnId="{BB786ECB-E7AD-4E16-AE27-D18E7D6BA3FE}">
      <dgm:prSet/>
      <dgm:spPr/>
      <dgm:t>
        <a:bodyPr/>
        <a:lstStyle/>
        <a:p>
          <a:endParaRPr lang="en-US" sz="1500"/>
        </a:p>
      </dgm:t>
    </dgm:pt>
    <dgm:pt modelId="{0F795FDE-B1EA-4A0B-B6D1-AACD08F1C758}" type="sibTrans" cxnId="{BB786ECB-E7AD-4E16-AE27-D18E7D6BA3FE}">
      <dgm:prSet/>
      <dgm:spPr/>
      <dgm:t>
        <a:bodyPr/>
        <a:lstStyle/>
        <a:p>
          <a:endParaRPr lang="en-US" sz="1500"/>
        </a:p>
      </dgm:t>
    </dgm:pt>
    <dgm:pt modelId="{35E7663A-F93F-4A9A-971B-B0CD793418AC}">
      <dgm:prSet phldrT="[Text]" custT="1"/>
      <dgm:spPr/>
      <dgm:t>
        <a:bodyPr/>
        <a:lstStyle/>
        <a:p>
          <a:r>
            <a:rPr lang="ro-RO" sz="1400" dirty="0"/>
            <a:t>Implementare greoaie a proiectelor finanțate prin FESI</a:t>
          </a:r>
          <a:endParaRPr lang="en-US" sz="1400" dirty="0"/>
        </a:p>
      </dgm:t>
    </dgm:pt>
    <dgm:pt modelId="{E7B6C66D-7771-4848-BBDD-312D99D84656}" type="parTrans" cxnId="{DC915D73-CD64-4752-90F4-443ECB2BB385}">
      <dgm:prSet/>
      <dgm:spPr/>
      <dgm:t>
        <a:bodyPr/>
        <a:lstStyle/>
        <a:p>
          <a:endParaRPr lang="en-US" sz="1500"/>
        </a:p>
      </dgm:t>
    </dgm:pt>
    <dgm:pt modelId="{2F8E4A01-EDA8-45C7-A27B-59D41D08156E}" type="sibTrans" cxnId="{DC915D73-CD64-4752-90F4-443ECB2BB385}">
      <dgm:prSet/>
      <dgm:spPr/>
      <dgm:t>
        <a:bodyPr/>
        <a:lstStyle/>
        <a:p>
          <a:endParaRPr lang="en-US" sz="1500"/>
        </a:p>
      </dgm:t>
    </dgm:pt>
    <dgm:pt modelId="{6C918910-FEAA-40AE-BA4F-CA0DBBCEF674}">
      <dgm:prSet phldrT="[Text]" custT="1"/>
      <dgm:spPr/>
      <dgm:t>
        <a:bodyPr/>
        <a:lstStyle/>
        <a:p>
          <a:r>
            <a:rPr lang="en-US" sz="1400" dirty="0" err="1"/>
            <a:t>Lipsa</a:t>
          </a:r>
          <a:r>
            <a:rPr lang="en-US" sz="1400" dirty="0"/>
            <a:t> </a:t>
          </a:r>
          <a:r>
            <a:rPr lang="en-US" sz="1400" dirty="0" err="1"/>
            <a:t>predictibilității</a:t>
          </a:r>
          <a:r>
            <a:rPr lang="en-US" sz="1400" dirty="0"/>
            <a:t> </a:t>
          </a:r>
          <a:r>
            <a:rPr lang="en-US" sz="1400" dirty="0" err="1"/>
            <a:t>cadrului</a:t>
          </a:r>
          <a:r>
            <a:rPr lang="en-US" sz="1400" dirty="0"/>
            <a:t> de </a:t>
          </a:r>
          <a:r>
            <a:rPr lang="en-US" sz="1400" dirty="0" err="1"/>
            <a:t>implementare</a:t>
          </a:r>
          <a:r>
            <a:rPr lang="en-US" sz="1400" dirty="0"/>
            <a:t> a PO </a:t>
          </a:r>
        </a:p>
      </dgm:t>
    </dgm:pt>
    <dgm:pt modelId="{28E00B6A-35C1-47E6-82EB-1CCC9831BF34}" type="parTrans" cxnId="{02D805C7-DA22-45F5-9704-0E91B366E253}">
      <dgm:prSet/>
      <dgm:spPr/>
      <dgm:t>
        <a:bodyPr/>
        <a:lstStyle/>
        <a:p>
          <a:endParaRPr lang="en-US" sz="1500"/>
        </a:p>
      </dgm:t>
    </dgm:pt>
    <dgm:pt modelId="{CF6A4379-E80A-4F6F-B614-C75B06EFC293}" type="sibTrans" cxnId="{02D805C7-DA22-45F5-9704-0E91B366E253}">
      <dgm:prSet/>
      <dgm:spPr/>
      <dgm:t>
        <a:bodyPr/>
        <a:lstStyle/>
        <a:p>
          <a:endParaRPr lang="en-US" sz="1500"/>
        </a:p>
      </dgm:t>
    </dgm:pt>
    <dgm:pt modelId="{A529844B-AD85-4145-BCF2-2602922E3E0D}" type="pres">
      <dgm:prSet presAssocID="{111A82EE-21AC-4C07-BF40-512565112E55}" presName="linear" presStyleCnt="0">
        <dgm:presLayoutVars>
          <dgm:animLvl val="lvl"/>
          <dgm:resizeHandles val="exact"/>
        </dgm:presLayoutVars>
      </dgm:prSet>
      <dgm:spPr/>
    </dgm:pt>
    <dgm:pt modelId="{9E6534C3-C2EE-4C9D-913A-9B848A1B1032}" type="pres">
      <dgm:prSet presAssocID="{5EF8EBF3-2651-4F86-9F48-7D2ACA6C2D78}" presName="parentText" presStyleLbl="node1" presStyleIdx="0" presStyleCnt="4">
        <dgm:presLayoutVars>
          <dgm:chMax val="0"/>
          <dgm:bulletEnabled val="1"/>
        </dgm:presLayoutVars>
      </dgm:prSet>
      <dgm:spPr/>
    </dgm:pt>
    <dgm:pt modelId="{FB7B2193-9E44-42AF-AA18-3E27A46B9006}" type="pres">
      <dgm:prSet presAssocID="{5EF8EBF3-2651-4F86-9F48-7D2ACA6C2D78}" presName="childText" presStyleLbl="revTx" presStyleIdx="0" presStyleCnt="4">
        <dgm:presLayoutVars>
          <dgm:bulletEnabled val="1"/>
        </dgm:presLayoutVars>
      </dgm:prSet>
      <dgm:spPr/>
    </dgm:pt>
    <dgm:pt modelId="{0E6B711C-A13D-4066-8A18-3ECFB55A284F}" type="pres">
      <dgm:prSet presAssocID="{E15C3331-BC2B-4EF9-922B-CF1B43351AAE}" presName="parentText" presStyleLbl="node1" presStyleIdx="1" presStyleCnt="4">
        <dgm:presLayoutVars>
          <dgm:chMax val="0"/>
          <dgm:bulletEnabled val="1"/>
        </dgm:presLayoutVars>
      </dgm:prSet>
      <dgm:spPr/>
    </dgm:pt>
    <dgm:pt modelId="{A5C1EC92-6DD2-4435-A9D6-B7006609A1FC}" type="pres">
      <dgm:prSet presAssocID="{E15C3331-BC2B-4EF9-922B-CF1B43351AAE}" presName="childText" presStyleLbl="revTx" presStyleIdx="1" presStyleCnt="4">
        <dgm:presLayoutVars>
          <dgm:bulletEnabled val="1"/>
        </dgm:presLayoutVars>
      </dgm:prSet>
      <dgm:spPr/>
    </dgm:pt>
    <dgm:pt modelId="{D04F81DD-36FE-44E1-86FB-46E31D8D25CF}" type="pres">
      <dgm:prSet presAssocID="{B8B023AC-C1AC-4D5B-9C59-44D10FFB7C0A}" presName="parentText" presStyleLbl="node1" presStyleIdx="2" presStyleCnt="4">
        <dgm:presLayoutVars>
          <dgm:chMax val="0"/>
          <dgm:bulletEnabled val="1"/>
        </dgm:presLayoutVars>
      </dgm:prSet>
      <dgm:spPr/>
    </dgm:pt>
    <dgm:pt modelId="{A1B4BAA0-0C63-494A-8671-F8A40A05894D}" type="pres">
      <dgm:prSet presAssocID="{B8B023AC-C1AC-4D5B-9C59-44D10FFB7C0A}" presName="childText" presStyleLbl="revTx" presStyleIdx="2" presStyleCnt="4">
        <dgm:presLayoutVars>
          <dgm:bulletEnabled val="1"/>
        </dgm:presLayoutVars>
      </dgm:prSet>
      <dgm:spPr/>
    </dgm:pt>
    <dgm:pt modelId="{6AEFEE05-FF94-4F8F-A590-D10D115E7531}" type="pres">
      <dgm:prSet presAssocID="{6208BDB7-A73D-44CB-828C-88014F505D06}" presName="parentText" presStyleLbl="node1" presStyleIdx="3" presStyleCnt="4">
        <dgm:presLayoutVars>
          <dgm:chMax val="0"/>
          <dgm:bulletEnabled val="1"/>
        </dgm:presLayoutVars>
      </dgm:prSet>
      <dgm:spPr/>
    </dgm:pt>
    <dgm:pt modelId="{3D6DB7DC-91EF-4133-A44D-2B4458F63822}" type="pres">
      <dgm:prSet presAssocID="{6208BDB7-A73D-44CB-828C-88014F505D06}" presName="childText" presStyleLbl="revTx" presStyleIdx="3" presStyleCnt="4">
        <dgm:presLayoutVars>
          <dgm:bulletEnabled val="1"/>
        </dgm:presLayoutVars>
      </dgm:prSet>
      <dgm:spPr/>
    </dgm:pt>
  </dgm:ptLst>
  <dgm:cxnLst>
    <dgm:cxn modelId="{348FBF0A-2A7E-4CB1-8FB2-442C76EF0B01}" srcId="{111A82EE-21AC-4C07-BF40-512565112E55}" destId="{5EF8EBF3-2651-4F86-9F48-7D2ACA6C2D78}" srcOrd="0" destOrd="0" parTransId="{A17D4747-6BC4-410C-94D3-78B8091FAFB9}" sibTransId="{5B0866FB-16F1-43C3-AB2F-9B9EC3919F47}"/>
    <dgm:cxn modelId="{5F371121-8B39-4CE0-97C4-66DB235ED7BB}" srcId="{B8B023AC-C1AC-4D5B-9C59-44D10FFB7C0A}" destId="{718BCCD2-E8FF-4ADC-A68E-B57E5FFB5064}" srcOrd="1" destOrd="0" parTransId="{5F9DAD0B-EF2B-4011-B845-616ED33E2B39}" sibTransId="{79B2ABC0-4D11-440D-9FFC-DF6F3473C43B}"/>
    <dgm:cxn modelId="{BF8FD629-8E08-4CE6-B381-B67D7669E704}" srcId="{E15C3331-BC2B-4EF9-922B-CF1B43351AAE}" destId="{91989B1E-7662-4FEA-BD10-E9EFD8AB8AA7}" srcOrd="0" destOrd="0" parTransId="{49DD3A28-CC0D-4B03-A722-9E0DB6C68C56}" sibTransId="{1777814C-9F10-4C96-9079-4692939705EF}"/>
    <dgm:cxn modelId="{D8F34D39-BDD4-45A0-ABA1-A6275A6D2919}" type="presOf" srcId="{372EDF73-CC2B-4089-843E-1C65035B8F23}" destId="{A1B4BAA0-0C63-494A-8671-F8A40A05894D}" srcOrd="0" destOrd="0" presId="urn:microsoft.com/office/officeart/2005/8/layout/vList2"/>
    <dgm:cxn modelId="{5B6F553F-AB84-4C37-935E-1D66F8417350}" type="presOf" srcId="{0BA4855A-700B-49FE-A0E4-5D6A56CF3026}" destId="{3D6DB7DC-91EF-4133-A44D-2B4458F63822}" srcOrd="0" destOrd="1" presId="urn:microsoft.com/office/officeart/2005/8/layout/vList2"/>
    <dgm:cxn modelId="{C431AF5B-90EF-4B6F-8902-98B6C27FB0F2}" srcId="{B8B023AC-C1AC-4D5B-9C59-44D10FFB7C0A}" destId="{8312E2F3-D9D4-4894-95CF-3F57F65D72DF}" srcOrd="2" destOrd="0" parTransId="{018157D6-D932-45A9-B481-6EDB61614E52}" sibTransId="{5B4C0525-B12A-450C-BD8E-DC26267DF6CC}"/>
    <dgm:cxn modelId="{6C68635E-1949-496E-AEF8-FDD64F601C57}" srcId="{6208BDB7-A73D-44CB-828C-88014F505D06}" destId="{0BA4855A-700B-49FE-A0E4-5D6A56CF3026}" srcOrd="1" destOrd="0" parTransId="{D2A3C384-ABB8-447D-BBB2-74C059D6C38E}" sibTransId="{BC796350-6E9D-4741-AEE0-2C689E793DBF}"/>
    <dgm:cxn modelId="{86624148-2789-449D-A84E-B27E9A14A4FE}" srcId="{B8B023AC-C1AC-4D5B-9C59-44D10FFB7C0A}" destId="{372EDF73-CC2B-4089-843E-1C65035B8F23}" srcOrd="0" destOrd="0" parTransId="{ABD2D917-7990-4F4C-B231-9647DCF44E71}" sibTransId="{A64239C8-CB37-4C32-B6E2-C292E4AF3AD8}"/>
    <dgm:cxn modelId="{9D8BC649-A9DA-49CE-A89E-7BFE64C9F8A5}" type="presOf" srcId="{111A82EE-21AC-4C07-BF40-512565112E55}" destId="{A529844B-AD85-4145-BCF2-2602922E3E0D}" srcOrd="0" destOrd="0" presId="urn:microsoft.com/office/officeart/2005/8/layout/vList2"/>
    <dgm:cxn modelId="{8485EB6C-0DDD-44B0-ABF1-C1A2BCA30461}" type="presOf" srcId="{59086442-075A-4760-90E3-E83865F79F4C}" destId="{FB7B2193-9E44-42AF-AA18-3E27A46B9006}" srcOrd="0" destOrd="0" presId="urn:microsoft.com/office/officeart/2005/8/layout/vList2"/>
    <dgm:cxn modelId="{DE888F6E-15FC-4C9D-AB83-ABA2FBFE537B}" type="presOf" srcId="{BB175A1D-B3E4-434A-8302-AA1A9885E682}" destId="{3D6DB7DC-91EF-4133-A44D-2B4458F63822}" srcOrd="0" destOrd="0" presId="urn:microsoft.com/office/officeart/2005/8/layout/vList2"/>
    <dgm:cxn modelId="{B247F551-C3D5-4B97-B6A4-F75CAB3B4209}" type="presOf" srcId="{35E7663A-F93F-4A9A-971B-B0CD793418AC}" destId="{FB7B2193-9E44-42AF-AA18-3E27A46B9006}" srcOrd="0" destOrd="1" presId="urn:microsoft.com/office/officeart/2005/8/layout/vList2"/>
    <dgm:cxn modelId="{DC915D73-CD64-4752-90F4-443ECB2BB385}" srcId="{5EF8EBF3-2651-4F86-9F48-7D2ACA6C2D78}" destId="{35E7663A-F93F-4A9A-971B-B0CD793418AC}" srcOrd="1" destOrd="0" parTransId="{E7B6C66D-7771-4848-BBDD-312D99D84656}" sibTransId="{2F8E4A01-EDA8-45C7-A27B-59D41D08156E}"/>
    <dgm:cxn modelId="{D7F10658-0EAF-4BCF-BF71-F3F8884BB808}" type="presOf" srcId="{9125F0EA-0DE2-40EB-8616-185227AA6BE8}" destId="{A5C1EC92-6DD2-4435-A9D6-B7006609A1FC}" srcOrd="0" destOrd="1" presId="urn:microsoft.com/office/officeart/2005/8/layout/vList2"/>
    <dgm:cxn modelId="{D7D4FF79-F733-4FFE-91F7-F7D7D78FA3D9}" srcId="{5EF8EBF3-2651-4F86-9F48-7D2ACA6C2D78}" destId="{59086442-075A-4760-90E3-E83865F79F4C}" srcOrd="0" destOrd="0" parTransId="{00F26C61-3AF0-42B9-83F0-7F9F9C1804F8}" sibTransId="{15A0D1F5-C391-4AA7-AEC6-77F9624327AF}"/>
    <dgm:cxn modelId="{F05B137F-2138-436C-9CAB-9D90DAD36DE6}" type="presOf" srcId="{6C918910-FEAA-40AE-BA4F-CA0DBBCEF674}" destId="{FB7B2193-9E44-42AF-AA18-3E27A46B9006}" srcOrd="0" destOrd="2" presId="urn:microsoft.com/office/officeart/2005/8/layout/vList2"/>
    <dgm:cxn modelId="{97FB9489-7D52-4352-99BF-46A1A7ABA76A}" type="presOf" srcId="{E15C3331-BC2B-4EF9-922B-CF1B43351AAE}" destId="{0E6B711C-A13D-4066-8A18-3ECFB55A284F}" srcOrd="0" destOrd="0" presId="urn:microsoft.com/office/officeart/2005/8/layout/vList2"/>
    <dgm:cxn modelId="{FED3DF93-265B-4077-BEB7-72A28A446723}" type="presOf" srcId="{6208BDB7-A73D-44CB-828C-88014F505D06}" destId="{6AEFEE05-FF94-4F8F-A590-D10D115E7531}" srcOrd="0" destOrd="0" presId="urn:microsoft.com/office/officeart/2005/8/layout/vList2"/>
    <dgm:cxn modelId="{76E03EA3-F1BD-45B7-8A5B-C7B3FB7DAB82}" type="presOf" srcId="{718BCCD2-E8FF-4ADC-A68E-B57E5FFB5064}" destId="{A1B4BAA0-0C63-494A-8671-F8A40A05894D}" srcOrd="0" destOrd="1" presId="urn:microsoft.com/office/officeart/2005/8/layout/vList2"/>
    <dgm:cxn modelId="{BBF7D6A5-EF88-4594-9669-C8C53FC0C98D}" srcId="{111A82EE-21AC-4C07-BF40-512565112E55}" destId="{6208BDB7-A73D-44CB-828C-88014F505D06}" srcOrd="3" destOrd="0" parTransId="{53E1BD1C-3692-4BBF-81E6-FFDBA59581AC}" sibTransId="{9CA90F96-147B-4282-BA05-C4250798085D}"/>
    <dgm:cxn modelId="{42750FAA-73E1-47FE-8E3C-527787099010}" srcId="{111A82EE-21AC-4C07-BF40-512565112E55}" destId="{E15C3331-BC2B-4EF9-922B-CF1B43351AAE}" srcOrd="1" destOrd="0" parTransId="{D6180948-9A40-4568-A835-4B32E5D8F473}" sibTransId="{5703C897-060F-4A61-8AD4-9D95FD6F07B7}"/>
    <dgm:cxn modelId="{E1A297B3-DC08-4162-9611-7B18109A0723}" srcId="{6208BDB7-A73D-44CB-828C-88014F505D06}" destId="{BB175A1D-B3E4-434A-8302-AA1A9885E682}" srcOrd="0" destOrd="0" parTransId="{39A330B3-C59C-48CA-8B09-83D3E844CB2B}" sibTransId="{CC1651BC-2599-41E2-B406-FF5C270456B7}"/>
    <dgm:cxn modelId="{02D805C7-DA22-45F5-9704-0E91B366E253}" srcId="{5EF8EBF3-2651-4F86-9F48-7D2ACA6C2D78}" destId="{6C918910-FEAA-40AE-BA4F-CA0DBBCEF674}" srcOrd="2" destOrd="0" parTransId="{28E00B6A-35C1-47E6-82EB-1CCC9831BF34}" sibTransId="{CF6A4379-E80A-4F6F-B614-C75B06EFC293}"/>
    <dgm:cxn modelId="{BB786ECB-E7AD-4E16-AE27-D18E7D6BA3FE}" srcId="{E15C3331-BC2B-4EF9-922B-CF1B43351AAE}" destId="{9125F0EA-0DE2-40EB-8616-185227AA6BE8}" srcOrd="1" destOrd="0" parTransId="{529E9692-E5B3-4215-B23B-0296F1D62B69}" sibTransId="{0F795FDE-B1EA-4A0B-B6D1-AACD08F1C758}"/>
    <dgm:cxn modelId="{A2E157DB-3239-446D-9320-D5E1E085233D}" type="presOf" srcId="{B8B023AC-C1AC-4D5B-9C59-44D10FFB7C0A}" destId="{D04F81DD-36FE-44E1-86FB-46E31D8D25CF}" srcOrd="0" destOrd="0" presId="urn:microsoft.com/office/officeart/2005/8/layout/vList2"/>
    <dgm:cxn modelId="{0AC658E2-EEF0-437C-BB93-057BBB63CB0A}" type="presOf" srcId="{8312E2F3-D9D4-4894-95CF-3F57F65D72DF}" destId="{A1B4BAA0-0C63-494A-8671-F8A40A05894D}" srcOrd="0" destOrd="2" presId="urn:microsoft.com/office/officeart/2005/8/layout/vList2"/>
    <dgm:cxn modelId="{A50EAEE2-2C74-4391-841D-EA6912B822F1}" srcId="{111A82EE-21AC-4C07-BF40-512565112E55}" destId="{B8B023AC-C1AC-4D5B-9C59-44D10FFB7C0A}" srcOrd="2" destOrd="0" parTransId="{D24A7C92-65A7-4FE9-908E-6AC0C26A5038}" sibTransId="{9288A92A-1378-4B3D-88FB-C3ACD23B0010}"/>
    <dgm:cxn modelId="{9BAC1BEF-74E2-46AF-9549-4BC61D32769F}" type="presOf" srcId="{5EF8EBF3-2651-4F86-9F48-7D2ACA6C2D78}" destId="{9E6534C3-C2EE-4C9D-913A-9B848A1B1032}" srcOrd="0" destOrd="0" presId="urn:microsoft.com/office/officeart/2005/8/layout/vList2"/>
    <dgm:cxn modelId="{79AC0BF0-1183-409E-8BF3-C0FABA0567BB}" type="presOf" srcId="{91989B1E-7662-4FEA-BD10-E9EFD8AB8AA7}" destId="{A5C1EC92-6DD2-4435-A9D6-B7006609A1FC}" srcOrd="0" destOrd="0" presId="urn:microsoft.com/office/officeart/2005/8/layout/vList2"/>
    <dgm:cxn modelId="{DE47F0F5-77C8-4EA9-89D1-8438415CBFA4}" type="presParOf" srcId="{A529844B-AD85-4145-BCF2-2602922E3E0D}" destId="{9E6534C3-C2EE-4C9D-913A-9B848A1B1032}" srcOrd="0" destOrd="0" presId="urn:microsoft.com/office/officeart/2005/8/layout/vList2"/>
    <dgm:cxn modelId="{135AB163-2D6E-4BF2-9393-03AB5A4B7C2B}" type="presParOf" srcId="{A529844B-AD85-4145-BCF2-2602922E3E0D}" destId="{FB7B2193-9E44-42AF-AA18-3E27A46B9006}" srcOrd="1" destOrd="0" presId="urn:microsoft.com/office/officeart/2005/8/layout/vList2"/>
    <dgm:cxn modelId="{62B71D50-3208-42DC-AD1B-1236DF19C49F}" type="presParOf" srcId="{A529844B-AD85-4145-BCF2-2602922E3E0D}" destId="{0E6B711C-A13D-4066-8A18-3ECFB55A284F}" srcOrd="2" destOrd="0" presId="urn:microsoft.com/office/officeart/2005/8/layout/vList2"/>
    <dgm:cxn modelId="{D904444D-9A2F-4CA1-9A60-4485244CF8B6}" type="presParOf" srcId="{A529844B-AD85-4145-BCF2-2602922E3E0D}" destId="{A5C1EC92-6DD2-4435-A9D6-B7006609A1FC}" srcOrd="3" destOrd="0" presId="urn:microsoft.com/office/officeart/2005/8/layout/vList2"/>
    <dgm:cxn modelId="{24699A6A-DCBB-4C4B-B1F6-AE06D21ADC4E}" type="presParOf" srcId="{A529844B-AD85-4145-BCF2-2602922E3E0D}" destId="{D04F81DD-36FE-44E1-86FB-46E31D8D25CF}" srcOrd="4" destOrd="0" presId="urn:microsoft.com/office/officeart/2005/8/layout/vList2"/>
    <dgm:cxn modelId="{68B850D6-BFCA-4239-8AA5-500E8DDD4A57}" type="presParOf" srcId="{A529844B-AD85-4145-BCF2-2602922E3E0D}" destId="{A1B4BAA0-0C63-494A-8671-F8A40A05894D}" srcOrd="5" destOrd="0" presId="urn:microsoft.com/office/officeart/2005/8/layout/vList2"/>
    <dgm:cxn modelId="{38A34255-BD7F-48E8-88C0-67418A229374}" type="presParOf" srcId="{A529844B-AD85-4145-BCF2-2602922E3E0D}" destId="{6AEFEE05-FF94-4F8F-A590-D10D115E7531}" srcOrd="6" destOrd="0" presId="urn:microsoft.com/office/officeart/2005/8/layout/vList2"/>
    <dgm:cxn modelId="{54C35D11-0D3B-4A7A-8B8B-634B425BA61E}" type="presParOf" srcId="{A529844B-AD85-4145-BCF2-2602922E3E0D}" destId="{3D6DB7DC-91EF-4133-A44D-2B4458F63822}" srcOrd="7"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63E0AB-5F4E-45F6-9655-603884A0AB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D33AB6B-B94D-4D36-9F7F-3A2E7FF81150}">
      <dgm:prSet phldrT="[Text]"/>
      <dgm:spPr/>
      <dgm:t>
        <a:bodyPr/>
        <a:lstStyle/>
        <a:p>
          <a:r>
            <a:rPr lang="ro-RO" dirty="0"/>
            <a:t>Simplificare și predictibilitate</a:t>
          </a:r>
          <a:endParaRPr lang="en-US" dirty="0"/>
        </a:p>
      </dgm:t>
    </dgm:pt>
    <dgm:pt modelId="{FE2370E4-1365-43FD-B085-6D21872AA1DE}" type="parTrans" cxnId="{868389EB-C934-423F-BF43-C9C1D5252C3D}">
      <dgm:prSet/>
      <dgm:spPr/>
      <dgm:t>
        <a:bodyPr/>
        <a:lstStyle/>
        <a:p>
          <a:endParaRPr lang="en-US"/>
        </a:p>
      </dgm:t>
    </dgm:pt>
    <dgm:pt modelId="{3A7376DA-92DB-4EE1-8DBC-2EFA60451E62}" type="sibTrans" cxnId="{868389EB-C934-423F-BF43-C9C1D5252C3D}">
      <dgm:prSet/>
      <dgm:spPr/>
      <dgm:t>
        <a:bodyPr/>
        <a:lstStyle/>
        <a:p>
          <a:endParaRPr lang="en-US"/>
        </a:p>
      </dgm:t>
    </dgm:pt>
    <dgm:pt modelId="{50FCAC14-8A73-45D5-8D70-CE814A055882}">
      <dgm:prSet phldrT="[Text]"/>
      <dgm:spPr/>
      <dgm:t>
        <a:bodyPr/>
        <a:lstStyle/>
        <a:p>
          <a:r>
            <a:rPr lang="en-US" dirty="0" err="1"/>
            <a:t>Continuarea</a:t>
          </a:r>
          <a:r>
            <a:rPr lang="en-US" dirty="0"/>
            <a:t> </a:t>
          </a:r>
          <a:r>
            <a:rPr lang="en-US" dirty="0" err="1"/>
            <a:t>demersurilor</a:t>
          </a:r>
          <a:r>
            <a:rPr lang="en-US" dirty="0"/>
            <a:t> de </a:t>
          </a:r>
          <a:r>
            <a:rPr lang="en-US" dirty="0" err="1"/>
            <a:t>simplificare</a:t>
          </a:r>
          <a:r>
            <a:rPr lang="en-US" dirty="0"/>
            <a:t> </a:t>
          </a:r>
          <a:r>
            <a:rPr lang="en-US" dirty="0" err="1"/>
            <a:t>administrativă</a:t>
          </a:r>
          <a:r>
            <a:rPr lang="en-US" dirty="0"/>
            <a:t> </a:t>
          </a:r>
          <a:r>
            <a:rPr lang="ro-RO" dirty="0"/>
            <a:t>– ex. costuri standard, baze de date cu prețuri de referință </a:t>
          </a:r>
          <a:endParaRPr lang="en-US" dirty="0"/>
        </a:p>
      </dgm:t>
    </dgm:pt>
    <dgm:pt modelId="{8B050466-0958-4414-8A89-6624BEFAFE9A}" type="parTrans" cxnId="{62E3D1F9-1402-4648-B354-21B4DB339853}">
      <dgm:prSet/>
      <dgm:spPr/>
      <dgm:t>
        <a:bodyPr/>
        <a:lstStyle/>
        <a:p>
          <a:endParaRPr lang="en-US"/>
        </a:p>
      </dgm:t>
    </dgm:pt>
    <dgm:pt modelId="{A1517877-4A8C-4C91-80C8-91B1151B70A2}" type="sibTrans" cxnId="{62E3D1F9-1402-4648-B354-21B4DB339853}">
      <dgm:prSet/>
      <dgm:spPr/>
      <dgm:t>
        <a:bodyPr/>
        <a:lstStyle/>
        <a:p>
          <a:endParaRPr lang="en-US"/>
        </a:p>
      </dgm:t>
    </dgm:pt>
    <dgm:pt modelId="{665FA863-D5C5-4124-A0F4-75D6E3111B9F}">
      <dgm:prSet phldrT="[Text]"/>
      <dgm:spPr/>
      <dgm:t>
        <a:bodyPr/>
        <a:lstStyle/>
        <a:p>
          <a:r>
            <a:rPr lang="ro-RO" dirty="0"/>
            <a:t>Consultare și transparență </a:t>
          </a:r>
          <a:endParaRPr lang="en-US" dirty="0"/>
        </a:p>
      </dgm:t>
    </dgm:pt>
    <dgm:pt modelId="{91576E49-B59F-4277-AEEB-C8ECF07659DE}" type="parTrans" cxnId="{52A5E5FB-A2AC-471A-92AF-F7515319274A}">
      <dgm:prSet/>
      <dgm:spPr/>
      <dgm:t>
        <a:bodyPr/>
        <a:lstStyle/>
        <a:p>
          <a:endParaRPr lang="en-US"/>
        </a:p>
      </dgm:t>
    </dgm:pt>
    <dgm:pt modelId="{3BF3EB7D-F2A4-4A1D-B526-F821980EAF0C}" type="sibTrans" cxnId="{52A5E5FB-A2AC-471A-92AF-F7515319274A}">
      <dgm:prSet/>
      <dgm:spPr/>
      <dgm:t>
        <a:bodyPr/>
        <a:lstStyle/>
        <a:p>
          <a:endParaRPr lang="en-US"/>
        </a:p>
      </dgm:t>
    </dgm:pt>
    <dgm:pt modelId="{883BE8DB-AA9F-4CF3-B6B1-B6CA0D1A6C8C}">
      <dgm:prSet phldrT="[Text]"/>
      <dgm:spPr/>
      <dgm:t>
        <a:bodyPr/>
        <a:lstStyle/>
        <a:p>
          <a:r>
            <a:rPr lang="ro-RO" dirty="0"/>
            <a:t>Utilizarea unor mecanisme eficiente de consultare cu părțile interesate relevante </a:t>
          </a:r>
          <a:endParaRPr lang="en-US" dirty="0"/>
        </a:p>
      </dgm:t>
    </dgm:pt>
    <dgm:pt modelId="{2B6EAAE1-B283-4763-A5ED-E65B3EE65AF1}" type="parTrans" cxnId="{A9BCC4E6-EC24-494C-84D7-BDD2D7681549}">
      <dgm:prSet/>
      <dgm:spPr/>
      <dgm:t>
        <a:bodyPr/>
        <a:lstStyle/>
        <a:p>
          <a:endParaRPr lang="en-US"/>
        </a:p>
      </dgm:t>
    </dgm:pt>
    <dgm:pt modelId="{C67EB175-04A3-4EDD-964E-93E3C561554D}" type="sibTrans" cxnId="{A9BCC4E6-EC24-494C-84D7-BDD2D7681549}">
      <dgm:prSet/>
      <dgm:spPr/>
      <dgm:t>
        <a:bodyPr/>
        <a:lstStyle/>
        <a:p>
          <a:endParaRPr lang="en-US"/>
        </a:p>
      </dgm:t>
    </dgm:pt>
    <dgm:pt modelId="{8FB633D7-AB3F-414F-B644-9EE4E3C1838B}">
      <dgm:prSet phldrT="[Text]"/>
      <dgm:spPr/>
      <dgm:t>
        <a:bodyPr/>
        <a:lstStyle/>
        <a:p>
          <a:r>
            <a:rPr lang="it-IT" dirty="0"/>
            <a:t>Creșterea inter-operabilității la nivelul instituțiilor pentru accesul direct la documente </a:t>
          </a:r>
          <a:endParaRPr lang="en-US" dirty="0"/>
        </a:p>
      </dgm:t>
    </dgm:pt>
    <dgm:pt modelId="{D84CE188-38A7-4957-B93C-D4CD3705E7FE}" type="parTrans" cxnId="{F03BFD69-AB3E-4C01-841C-245B867110E0}">
      <dgm:prSet/>
      <dgm:spPr/>
      <dgm:t>
        <a:bodyPr/>
        <a:lstStyle/>
        <a:p>
          <a:endParaRPr lang="en-US"/>
        </a:p>
      </dgm:t>
    </dgm:pt>
    <dgm:pt modelId="{3085E604-D2CF-462A-9A61-B97542E54462}" type="sibTrans" cxnId="{F03BFD69-AB3E-4C01-841C-245B867110E0}">
      <dgm:prSet/>
      <dgm:spPr/>
      <dgm:t>
        <a:bodyPr/>
        <a:lstStyle/>
        <a:p>
          <a:endParaRPr lang="en-US"/>
        </a:p>
      </dgm:t>
    </dgm:pt>
    <dgm:pt modelId="{8CF1446E-22BE-4F88-B477-AD2BD5E15519}">
      <dgm:prSet phldrT="[Text]"/>
      <dgm:spPr/>
      <dgm:t>
        <a:bodyPr/>
        <a:lstStyle/>
        <a:p>
          <a:r>
            <a:rPr lang="ro-RO" dirty="0"/>
            <a:t>Implementarea de măsuri pentru creșterea nivelului de stabilitate și predictibilitate a cadrului de implementare al Programelor Operaționale</a:t>
          </a:r>
          <a:endParaRPr lang="en-US" dirty="0"/>
        </a:p>
      </dgm:t>
    </dgm:pt>
    <dgm:pt modelId="{CB4EFA90-8C9C-4F2A-BB46-3849046538FB}" type="parTrans" cxnId="{6BE98C8B-E775-49FD-B046-7D3362EB6480}">
      <dgm:prSet/>
      <dgm:spPr/>
      <dgm:t>
        <a:bodyPr/>
        <a:lstStyle/>
        <a:p>
          <a:endParaRPr lang="en-US"/>
        </a:p>
      </dgm:t>
    </dgm:pt>
    <dgm:pt modelId="{84D0826E-D127-4833-B004-0804A0CA6812}" type="sibTrans" cxnId="{6BE98C8B-E775-49FD-B046-7D3362EB6480}">
      <dgm:prSet/>
      <dgm:spPr/>
      <dgm:t>
        <a:bodyPr/>
        <a:lstStyle/>
        <a:p>
          <a:endParaRPr lang="en-US"/>
        </a:p>
      </dgm:t>
    </dgm:pt>
    <dgm:pt modelId="{4AF0E623-A008-4467-9639-CBB498B5F0AB}" type="pres">
      <dgm:prSet presAssocID="{4963E0AB-5F4E-45F6-9655-603884A0AB15}" presName="linear" presStyleCnt="0">
        <dgm:presLayoutVars>
          <dgm:animLvl val="lvl"/>
          <dgm:resizeHandles val="exact"/>
        </dgm:presLayoutVars>
      </dgm:prSet>
      <dgm:spPr/>
    </dgm:pt>
    <dgm:pt modelId="{9F8E7B9D-BCE3-4C6E-A604-A122223C1718}" type="pres">
      <dgm:prSet presAssocID="{3D33AB6B-B94D-4D36-9F7F-3A2E7FF81150}" presName="parentText" presStyleLbl="node1" presStyleIdx="0" presStyleCnt="2">
        <dgm:presLayoutVars>
          <dgm:chMax val="0"/>
          <dgm:bulletEnabled val="1"/>
        </dgm:presLayoutVars>
      </dgm:prSet>
      <dgm:spPr/>
    </dgm:pt>
    <dgm:pt modelId="{D6224C7A-5F25-4EBE-8B02-CF8117983EDA}" type="pres">
      <dgm:prSet presAssocID="{3D33AB6B-B94D-4D36-9F7F-3A2E7FF81150}" presName="childText" presStyleLbl="revTx" presStyleIdx="0" presStyleCnt="2">
        <dgm:presLayoutVars>
          <dgm:bulletEnabled val="1"/>
        </dgm:presLayoutVars>
      </dgm:prSet>
      <dgm:spPr/>
    </dgm:pt>
    <dgm:pt modelId="{F0B37770-708F-448C-849D-304762B9D9CA}" type="pres">
      <dgm:prSet presAssocID="{665FA863-D5C5-4124-A0F4-75D6E3111B9F}" presName="parentText" presStyleLbl="node1" presStyleIdx="1" presStyleCnt="2">
        <dgm:presLayoutVars>
          <dgm:chMax val="0"/>
          <dgm:bulletEnabled val="1"/>
        </dgm:presLayoutVars>
      </dgm:prSet>
      <dgm:spPr/>
    </dgm:pt>
    <dgm:pt modelId="{B3BF02E8-AC64-49FE-A3EC-57292818ED06}" type="pres">
      <dgm:prSet presAssocID="{665FA863-D5C5-4124-A0F4-75D6E3111B9F}" presName="childText" presStyleLbl="revTx" presStyleIdx="1" presStyleCnt="2">
        <dgm:presLayoutVars>
          <dgm:bulletEnabled val="1"/>
        </dgm:presLayoutVars>
      </dgm:prSet>
      <dgm:spPr/>
    </dgm:pt>
  </dgm:ptLst>
  <dgm:cxnLst>
    <dgm:cxn modelId="{5376E800-D54D-48A5-A1D1-54F20AD6A5C3}" type="presOf" srcId="{3D33AB6B-B94D-4D36-9F7F-3A2E7FF81150}" destId="{9F8E7B9D-BCE3-4C6E-A604-A122223C1718}" srcOrd="0" destOrd="0" presId="urn:microsoft.com/office/officeart/2005/8/layout/vList2"/>
    <dgm:cxn modelId="{88012C2D-AFDA-444E-8112-C7F0DECB5937}" type="presOf" srcId="{883BE8DB-AA9F-4CF3-B6B1-B6CA0D1A6C8C}" destId="{B3BF02E8-AC64-49FE-A3EC-57292818ED06}" srcOrd="0" destOrd="0" presId="urn:microsoft.com/office/officeart/2005/8/layout/vList2"/>
    <dgm:cxn modelId="{B97A2363-396E-4F77-8A5A-3B7307B46B82}" type="presOf" srcId="{8CF1446E-22BE-4F88-B477-AD2BD5E15519}" destId="{D6224C7A-5F25-4EBE-8B02-CF8117983EDA}" srcOrd="0" destOrd="2" presId="urn:microsoft.com/office/officeart/2005/8/layout/vList2"/>
    <dgm:cxn modelId="{20A1DA43-97C3-4604-8674-69F41D01F2BD}" type="presOf" srcId="{50FCAC14-8A73-45D5-8D70-CE814A055882}" destId="{D6224C7A-5F25-4EBE-8B02-CF8117983EDA}" srcOrd="0" destOrd="0" presId="urn:microsoft.com/office/officeart/2005/8/layout/vList2"/>
    <dgm:cxn modelId="{F03BFD69-AB3E-4C01-841C-245B867110E0}" srcId="{3D33AB6B-B94D-4D36-9F7F-3A2E7FF81150}" destId="{8FB633D7-AB3F-414F-B644-9EE4E3C1838B}" srcOrd="1" destOrd="0" parTransId="{D84CE188-38A7-4957-B93C-D4CD3705E7FE}" sibTransId="{3085E604-D2CF-462A-9A61-B97542E54462}"/>
    <dgm:cxn modelId="{44CD847C-E56F-4F54-85BE-F8474CDAFAED}" type="presOf" srcId="{4963E0AB-5F4E-45F6-9655-603884A0AB15}" destId="{4AF0E623-A008-4467-9639-CBB498B5F0AB}" srcOrd="0" destOrd="0" presId="urn:microsoft.com/office/officeart/2005/8/layout/vList2"/>
    <dgm:cxn modelId="{6BE98C8B-E775-49FD-B046-7D3362EB6480}" srcId="{3D33AB6B-B94D-4D36-9F7F-3A2E7FF81150}" destId="{8CF1446E-22BE-4F88-B477-AD2BD5E15519}" srcOrd="2" destOrd="0" parTransId="{CB4EFA90-8C9C-4F2A-BB46-3849046538FB}" sibTransId="{84D0826E-D127-4833-B004-0804A0CA6812}"/>
    <dgm:cxn modelId="{445F4CA2-A6CB-401E-A008-A1E5C1C1A6C4}" type="presOf" srcId="{665FA863-D5C5-4124-A0F4-75D6E3111B9F}" destId="{F0B37770-708F-448C-849D-304762B9D9CA}" srcOrd="0" destOrd="0" presId="urn:microsoft.com/office/officeart/2005/8/layout/vList2"/>
    <dgm:cxn modelId="{207593CA-9C49-4D5B-919A-A2BE9B37FC1C}" type="presOf" srcId="{8FB633D7-AB3F-414F-B644-9EE4E3C1838B}" destId="{D6224C7A-5F25-4EBE-8B02-CF8117983EDA}" srcOrd="0" destOrd="1" presId="urn:microsoft.com/office/officeart/2005/8/layout/vList2"/>
    <dgm:cxn modelId="{A9BCC4E6-EC24-494C-84D7-BDD2D7681549}" srcId="{665FA863-D5C5-4124-A0F4-75D6E3111B9F}" destId="{883BE8DB-AA9F-4CF3-B6B1-B6CA0D1A6C8C}" srcOrd="0" destOrd="0" parTransId="{2B6EAAE1-B283-4763-A5ED-E65B3EE65AF1}" sibTransId="{C67EB175-04A3-4EDD-964E-93E3C561554D}"/>
    <dgm:cxn modelId="{868389EB-C934-423F-BF43-C9C1D5252C3D}" srcId="{4963E0AB-5F4E-45F6-9655-603884A0AB15}" destId="{3D33AB6B-B94D-4D36-9F7F-3A2E7FF81150}" srcOrd="0" destOrd="0" parTransId="{FE2370E4-1365-43FD-B085-6D21872AA1DE}" sibTransId="{3A7376DA-92DB-4EE1-8DBC-2EFA60451E62}"/>
    <dgm:cxn modelId="{62E3D1F9-1402-4648-B354-21B4DB339853}" srcId="{3D33AB6B-B94D-4D36-9F7F-3A2E7FF81150}" destId="{50FCAC14-8A73-45D5-8D70-CE814A055882}" srcOrd="0" destOrd="0" parTransId="{8B050466-0958-4414-8A89-6624BEFAFE9A}" sibTransId="{A1517877-4A8C-4C91-80C8-91B1151B70A2}"/>
    <dgm:cxn modelId="{52A5E5FB-A2AC-471A-92AF-F7515319274A}" srcId="{4963E0AB-5F4E-45F6-9655-603884A0AB15}" destId="{665FA863-D5C5-4124-A0F4-75D6E3111B9F}" srcOrd="1" destOrd="0" parTransId="{91576E49-B59F-4277-AEEB-C8ECF07659DE}" sibTransId="{3BF3EB7D-F2A4-4A1D-B526-F821980EAF0C}"/>
    <dgm:cxn modelId="{B28A629D-709B-456F-B369-671ADA35B1F5}" type="presParOf" srcId="{4AF0E623-A008-4467-9639-CBB498B5F0AB}" destId="{9F8E7B9D-BCE3-4C6E-A604-A122223C1718}" srcOrd="0" destOrd="0" presId="urn:microsoft.com/office/officeart/2005/8/layout/vList2"/>
    <dgm:cxn modelId="{970E4B42-4AF3-4A9C-B18F-9016771DC2D0}" type="presParOf" srcId="{4AF0E623-A008-4467-9639-CBB498B5F0AB}" destId="{D6224C7A-5F25-4EBE-8B02-CF8117983EDA}" srcOrd="1" destOrd="0" presId="urn:microsoft.com/office/officeart/2005/8/layout/vList2"/>
    <dgm:cxn modelId="{D9CAE4FF-92FE-4A05-BE72-2AA8BEF7B70A}" type="presParOf" srcId="{4AF0E623-A008-4467-9639-CBB498B5F0AB}" destId="{F0B37770-708F-448C-849D-304762B9D9CA}" srcOrd="2" destOrd="0" presId="urn:microsoft.com/office/officeart/2005/8/layout/vList2"/>
    <dgm:cxn modelId="{B2C6FFB7-F6F7-4FDF-B20B-041501E61AD8}" type="presParOf" srcId="{4AF0E623-A008-4467-9639-CBB498B5F0AB}" destId="{B3BF02E8-AC64-49FE-A3EC-57292818ED06}" srcOrd="3"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63E0AB-5F4E-45F6-9655-603884A0AB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D33AB6B-B94D-4D36-9F7F-3A2E7FF81150}">
      <dgm:prSet phldrT="[Text]"/>
      <dgm:spPr/>
      <dgm:t>
        <a:bodyPr/>
        <a:lstStyle/>
        <a:p>
          <a:r>
            <a:rPr lang="ro-RO" dirty="0"/>
            <a:t>Informare și comunicare</a:t>
          </a:r>
          <a:endParaRPr lang="en-US" dirty="0"/>
        </a:p>
      </dgm:t>
    </dgm:pt>
    <dgm:pt modelId="{FE2370E4-1365-43FD-B085-6D21872AA1DE}" type="parTrans" cxnId="{868389EB-C934-423F-BF43-C9C1D5252C3D}">
      <dgm:prSet/>
      <dgm:spPr/>
      <dgm:t>
        <a:bodyPr/>
        <a:lstStyle/>
        <a:p>
          <a:endParaRPr lang="en-US"/>
        </a:p>
      </dgm:t>
    </dgm:pt>
    <dgm:pt modelId="{3A7376DA-92DB-4EE1-8DBC-2EFA60451E62}" type="sibTrans" cxnId="{868389EB-C934-423F-BF43-C9C1D5252C3D}">
      <dgm:prSet/>
      <dgm:spPr/>
      <dgm:t>
        <a:bodyPr/>
        <a:lstStyle/>
        <a:p>
          <a:endParaRPr lang="en-US"/>
        </a:p>
      </dgm:t>
    </dgm:pt>
    <dgm:pt modelId="{50FCAC14-8A73-45D5-8D70-CE814A055882}">
      <dgm:prSet phldrT="[Text]"/>
      <dgm:spPr/>
      <dgm:t>
        <a:bodyPr/>
        <a:lstStyle/>
        <a:p>
          <a:r>
            <a:rPr lang="ro-RO" dirty="0"/>
            <a:t>Eficientizarea sistemului de help-desk pentru îmbunătățirea comunicării cu solicitanții / beneficiarii PO finanțate prin FESI</a:t>
          </a:r>
          <a:endParaRPr lang="en-US" dirty="0"/>
        </a:p>
      </dgm:t>
    </dgm:pt>
    <dgm:pt modelId="{8B050466-0958-4414-8A89-6624BEFAFE9A}" type="parTrans" cxnId="{62E3D1F9-1402-4648-B354-21B4DB339853}">
      <dgm:prSet/>
      <dgm:spPr/>
      <dgm:t>
        <a:bodyPr/>
        <a:lstStyle/>
        <a:p>
          <a:endParaRPr lang="en-US"/>
        </a:p>
      </dgm:t>
    </dgm:pt>
    <dgm:pt modelId="{A1517877-4A8C-4C91-80C8-91B1151B70A2}" type="sibTrans" cxnId="{62E3D1F9-1402-4648-B354-21B4DB339853}">
      <dgm:prSet/>
      <dgm:spPr/>
      <dgm:t>
        <a:bodyPr/>
        <a:lstStyle/>
        <a:p>
          <a:endParaRPr lang="en-US"/>
        </a:p>
      </dgm:t>
    </dgm:pt>
    <dgm:pt modelId="{665FA863-D5C5-4124-A0F4-75D6E3111B9F}">
      <dgm:prSet phldrT="[Text]"/>
      <dgm:spPr/>
      <dgm:t>
        <a:bodyPr/>
        <a:lstStyle/>
        <a:p>
          <a:r>
            <a:rPr lang="ro-RO" dirty="0"/>
            <a:t>Resurse umane și Schimb de bune practici</a:t>
          </a:r>
          <a:endParaRPr lang="en-US" dirty="0"/>
        </a:p>
      </dgm:t>
    </dgm:pt>
    <dgm:pt modelId="{91576E49-B59F-4277-AEEB-C8ECF07659DE}" type="parTrans" cxnId="{52A5E5FB-A2AC-471A-92AF-F7515319274A}">
      <dgm:prSet/>
      <dgm:spPr/>
      <dgm:t>
        <a:bodyPr/>
        <a:lstStyle/>
        <a:p>
          <a:endParaRPr lang="en-US"/>
        </a:p>
      </dgm:t>
    </dgm:pt>
    <dgm:pt modelId="{3BF3EB7D-F2A4-4A1D-B526-F821980EAF0C}" type="sibTrans" cxnId="{52A5E5FB-A2AC-471A-92AF-F7515319274A}">
      <dgm:prSet/>
      <dgm:spPr/>
      <dgm:t>
        <a:bodyPr/>
        <a:lstStyle/>
        <a:p>
          <a:endParaRPr lang="en-US"/>
        </a:p>
      </dgm:t>
    </dgm:pt>
    <dgm:pt modelId="{883BE8DB-AA9F-4CF3-B6B1-B6CA0D1A6C8C}">
      <dgm:prSet phldrT="[Text]"/>
      <dgm:spPr/>
      <dgm:t>
        <a:bodyPr/>
        <a:lstStyle/>
        <a:p>
          <a:r>
            <a:rPr lang="ro-RO" dirty="0"/>
            <a:t>Schimb de bune practici între instituțiile care gestionează Programele Operaționale</a:t>
          </a:r>
          <a:endParaRPr lang="en-US" dirty="0"/>
        </a:p>
      </dgm:t>
    </dgm:pt>
    <dgm:pt modelId="{2B6EAAE1-B283-4763-A5ED-E65B3EE65AF1}" type="parTrans" cxnId="{A9BCC4E6-EC24-494C-84D7-BDD2D7681549}">
      <dgm:prSet/>
      <dgm:spPr/>
      <dgm:t>
        <a:bodyPr/>
        <a:lstStyle/>
        <a:p>
          <a:endParaRPr lang="en-US"/>
        </a:p>
      </dgm:t>
    </dgm:pt>
    <dgm:pt modelId="{C67EB175-04A3-4EDD-964E-93E3C561554D}" type="sibTrans" cxnId="{A9BCC4E6-EC24-494C-84D7-BDD2D7681549}">
      <dgm:prSet/>
      <dgm:spPr/>
      <dgm:t>
        <a:bodyPr/>
        <a:lstStyle/>
        <a:p>
          <a:endParaRPr lang="en-US"/>
        </a:p>
      </dgm:t>
    </dgm:pt>
    <dgm:pt modelId="{AEBC0827-FB9E-4FE7-9BBE-B4957C6501B2}">
      <dgm:prSet phldrT="[Text]"/>
      <dgm:spPr/>
      <dgm:t>
        <a:bodyPr/>
        <a:lstStyle/>
        <a:p>
          <a:r>
            <a:rPr lang="ro-RO" dirty="0"/>
            <a:t>Simplificarea procedurilor pentru angajarea de personal suplimentar, pe o perioadă limitată de timp, în perioadele de vârf </a:t>
          </a:r>
          <a:endParaRPr lang="en-US" dirty="0"/>
        </a:p>
      </dgm:t>
    </dgm:pt>
    <dgm:pt modelId="{DE2536C4-F122-453E-8BC7-B6923498D9D9}" type="parTrans" cxnId="{384E9FE2-1057-4D03-8C15-CE0431D63E6A}">
      <dgm:prSet/>
      <dgm:spPr/>
      <dgm:t>
        <a:bodyPr/>
        <a:lstStyle/>
        <a:p>
          <a:endParaRPr lang="en-US"/>
        </a:p>
      </dgm:t>
    </dgm:pt>
    <dgm:pt modelId="{2453E679-1486-425C-9AC6-D0B2735FFAA2}" type="sibTrans" cxnId="{384E9FE2-1057-4D03-8C15-CE0431D63E6A}">
      <dgm:prSet/>
      <dgm:spPr/>
      <dgm:t>
        <a:bodyPr/>
        <a:lstStyle/>
        <a:p>
          <a:endParaRPr lang="en-US"/>
        </a:p>
      </dgm:t>
    </dgm:pt>
    <dgm:pt modelId="{42066792-4AAE-481F-85FA-CD8971275994}">
      <dgm:prSet phldrT="[Text]"/>
      <dgm:spPr/>
      <dgm:t>
        <a:bodyPr/>
        <a:lstStyle/>
        <a:p>
          <a:r>
            <a:rPr lang="ro-RO" dirty="0"/>
            <a:t>Îmbunătățirea comunicării la nivel interinstituțional, intern, cu beneficiarii, cu publicul larg, cu mass-media</a:t>
          </a:r>
          <a:endParaRPr lang="en-US" dirty="0"/>
        </a:p>
      </dgm:t>
    </dgm:pt>
    <dgm:pt modelId="{B579F468-EC88-400C-BBFF-70BC912631DC}" type="parTrans" cxnId="{10C972CD-A0C2-4083-ADA4-A590EDC2B328}">
      <dgm:prSet/>
      <dgm:spPr/>
      <dgm:t>
        <a:bodyPr/>
        <a:lstStyle/>
        <a:p>
          <a:endParaRPr lang="en-US"/>
        </a:p>
      </dgm:t>
    </dgm:pt>
    <dgm:pt modelId="{ED636259-45BA-4848-96DD-AEE3B2F62B12}" type="sibTrans" cxnId="{10C972CD-A0C2-4083-ADA4-A590EDC2B328}">
      <dgm:prSet/>
      <dgm:spPr/>
      <dgm:t>
        <a:bodyPr/>
        <a:lstStyle/>
        <a:p>
          <a:endParaRPr lang="en-US"/>
        </a:p>
      </dgm:t>
    </dgm:pt>
    <dgm:pt modelId="{4AF0E623-A008-4467-9639-CBB498B5F0AB}" type="pres">
      <dgm:prSet presAssocID="{4963E0AB-5F4E-45F6-9655-603884A0AB15}" presName="linear" presStyleCnt="0">
        <dgm:presLayoutVars>
          <dgm:animLvl val="lvl"/>
          <dgm:resizeHandles val="exact"/>
        </dgm:presLayoutVars>
      </dgm:prSet>
      <dgm:spPr/>
    </dgm:pt>
    <dgm:pt modelId="{9F8E7B9D-BCE3-4C6E-A604-A122223C1718}" type="pres">
      <dgm:prSet presAssocID="{3D33AB6B-B94D-4D36-9F7F-3A2E7FF81150}" presName="parentText" presStyleLbl="node1" presStyleIdx="0" presStyleCnt="2">
        <dgm:presLayoutVars>
          <dgm:chMax val="0"/>
          <dgm:bulletEnabled val="1"/>
        </dgm:presLayoutVars>
      </dgm:prSet>
      <dgm:spPr/>
    </dgm:pt>
    <dgm:pt modelId="{D6224C7A-5F25-4EBE-8B02-CF8117983EDA}" type="pres">
      <dgm:prSet presAssocID="{3D33AB6B-B94D-4D36-9F7F-3A2E7FF81150}" presName="childText" presStyleLbl="revTx" presStyleIdx="0" presStyleCnt="2">
        <dgm:presLayoutVars>
          <dgm:bulletEnabled val="1"/>
        </dgm:presLayoutVars>
      </dgm:prSet>
      <dgm:spPr/>
    </dgm:pt>
    <dgm:pt modelId="{F0B37770-708F-448C-849D-304762B9D9CA}" type="pres">
      <dgm:prSet presAssocID="{665FA863-D5C5-4124-A0F4-75D6E3111B9F}" presName="parentText" presStyleLbl="node1" presStyleIdx="1" presStyleCnt="2">
        <dgm:presLayoutVars>
          <dgm:chMax val="0"/>
          <dgm:bulletEnabled val="1"/>
        </dgm:presLayoutVars>
      </dgm:prSet>
      <dgm:spPr/>
    </dgm:pt>
    <dgm:pt modelId="{B3BF02E8-AC64-49FE-A3EC-57292818ED06}" type="pres">
      <dgm:prSet presAssocID="{665FA863-D5C5-4124-A0F4-75D6E3111B9F}" presName="childText" presStyleLbl="revTx" presStyleIdx="1" presStyleCnt="2">
        <dgm:presLayoutVars>
          <dgm:bulletEnabled val="1"/>
        </dgm:presLayoutVars>
      </dgm:prSet>
      <dgm:spPr/>
    </dgm:pt>
  </dgm:ptLst>
  <dgm:cxnLst>
    <dgm:cxn modelId="{5376E800-D54D-48A5-A1D1-54F20AD6A5C3}" type="presOf" srcId="{3D33AB6B-B94D-4D36-9F7F-3A2E7FF81150}" destId="{9F8E7B9D-BCE3-4C6E-A604-A122223C1718}" srcOrd="0" destOrd="0" presId="urn:microsoft.com/office/officeart/2005/8/layout/vList2"/>
    <dgm:cxn modelId="{F1436A13-A076-4F74-A44F-328BB0EC9C48}" type="presOf" srcId="{42066792-4AAE-481F-85FA-CD8971275994}" destId="{D6224C7A-5F25-4EBE-8B02-CF8117983EDA}" srcOrd="0" destOrd="1" presId="urn:microsoft.com/office/officeart/2005/8/layout/vList2"/>
    <dgm:cxn modelId="{88012C2D-AFDA-444E-8112-C7F0DECB5937}" type="presOf" srcId="{883BE8DB-AA9F-4CF3-B6B1-B6CA0D1A6C8C}" destId="{B3BF02E8-AC64-49FE-A3EC-57292818ED06}" srcOrd="0" destOrd="1" presId="urn:microsoft.com/office/officeart/2005/8/layout/vList2"/>
    <dgm:cxn modelId="{20A1DA43-97C3-4604-8674-69F41D01F2BD}" type="presOf" srcId="{50FCAC14-8A73-45D5-8D70-CE814A055882}" destId="{D6224C7A-5F25-4EBE-8B02-CF8117983EDA}" srcOrd="0" destOrd="0" presId="urn:microsoft.com/office/officeart/2005/8/layout/vList2"/>
    <dgm:cxn modelId="{44CD847C-E56F-4F54-85BE-F8474CDAFAED}" type="presOf" srcId="{4963E0AB-5F4E-45F6-9655-603884A0AB15}" destId="{4AF0E623-A008-4467-9639-CBB498B5F0AB}" srcOrd="0" destOrd="0" presId="urn:microsoft.com/office/officeart/2005/8/layout/vList2"/>
    <dgm:cxn modelId="{445F4CA2-A6CB-401E-A008-A1E5C1C1A6C4}" type="presOf" srcId="{665FA863-D5C5-4124-A0F4-75D6E3111B9F}" destId="{F0B37770-708F-448C-849D-304762B9D9CA}" srcOrd="0" destOrd="0" presId="urn:microsoft.com/office/officeart/2005/8/layout/vList2"/>
    <dgm:cxn modelId="{10C972CD-A0C2-4083-ADA4-A590EDC2B328}" srcId="{3D33AB6B-B94D-4D36-9F7F-3A2E7FF81150}" destId="{42066792-4AAE-481F-85FA-CD8971275994}" srcOrd="1" destOrd="0" parTransId="{B579F468-EC88-400C-BBFF-70BC912631DC}" sibTransId="{ED636259-45BA-4848-96DD-AEE3B2F62B12}"/>
    <dgm:cxn modelId="{384E9FE2-1057-4D03-8C15-CE0431D63E6A}" srcId="{665FA863-D5C5-4124-A0F4-75D6E3111B9F}" destId="{AEBC0827-FB9E-4FE7-9BBE-B4957C6501B2}" srcOrd="0" destOrd="0" parTransId="{DE2536C4-F122-453E-8BC7-B6923498D9D9}" sibTransId="{2453E679-1486-425C-9AC6-D0B2735FFAA2}"/>
    <dgm:cxn modelId="{616F6FE5-0CCF-4D8E-9534-B81032CAA526}" type="presOf" srcId="{AEBC0827-FB9E-4FE7-9BBE-B4957C6501B2}" destId="{B3BF02E8-AC64-49FE-A3EC-57292818ED06}" srcOrd="0" destOrd="0" presId="urn:microsoft.com/office/officeart/2005/8/layout/vList2"/>
    <dgm:cxn modelId="{A9BCC4E6-EC24-494C-84D7-BDD2D7681549}" srcId="{665FA863-D5C5-4124-A0F4-75D6E3111B9F}" destId="{883BE8DB-AA9F-4CF3-B6B1-B6CA0D1A6C8C}" srcOrd="1" destOrd="0" parTransId="{2B6EAAE1-B283-4763-A5ED-E65B3EE65AF1}" sibTransId="{C67EB175-04A3-4EDD-964E-93E3C561554D}"/>
    <dgm:cxn modelId="{868389EB-C934-423F-BF43-C9C1D5252C3D}" srcId="{4963E0AB-5F4E-45F6-9655-603884A0AB15}" destId="{3D33AB6B-B94D-4D36-9F7F-3A2E7FF81150}" srcOrd="0" destOrd="0" parTransId="{FE2370E4-1365-43FD-B085-6D21872AA1DE}" sibTransId="{3A7376DA-92DB-4EE1-8DBC-2EFA60451E62}"/>
    <dgm:cxn modelId="{62E3D1F9-1402-4648-B354-21B4DB339853}" srcId="{3D33AB6B-B94D-4D36-9F7F-3A2E7FF81150}" destId="{50FCAC14-8A73-45D5-8D70-CE814A055882}" srcOrd="0" destOrd="0" parTransId="{8B050466-0958-4414-8A89-6624BEFAFE9A}" sibTransId="{A1517877-4A8C-4C91-80C8-91B1151B70A2}"/>
    <dgm:cxn modelId="{52A5E5FB-A2AC-471A-92AF-F7515319274A}" srcId="{4963E0AB-5F4E-45F6-9655-603884A0AB15}" destId="{665FA863-D5C5-4124-A0F4-75D6E3111B9F}" srcOrd="1" destOrd="0" parTransId="{91576E49-B59F-4277-AEEB-C8ECF07659DE}" sibTransId="{3BF3EB7D-F2A4-4A1D-B526-F821980EAF0C}"/>
    <dgm:cxn modelId="{B28A629D-709B-456F-B369-671ADA35B1F5}" type="presParOf" srcId="{4AF0E623-A008-4467-9639-CBB498B5F0AB}" destId="{9F8E7B9D-BCE3-4C6E-A604-A122223C1718}" srcOrd="0" destOrd="0" presId="urn:microsoft.com/office/officeart/2005/8/layout/vList2"/>
    <dgm:cxn modelId="{970E4B42-4AF3-4A9C-B18F-9016771DC2D0}" type="presParOf" srcId="{4AF0E623-A008-4467-9639-CBB498B5F0AB}" destId="{D6224C7A-5F25-4EBE-8B02-CF8117983EDA}" srcOrd="1" destOrd="0" presId="urn:microsoft.com/office/officeart/2005/8/layout/vList2"/>
    <dgm:cxn modelId="{D9CAE4FF-92FE-4A05-BE72-2AA8BEF7B70A}" type="presParOf" srcId="{4AF0E623-A008-4467-9639-CBB498B5F0AB}" destId="{F0B37770-708F-448C-849D-304762B9D9CA}" srcOrd="2" destOrd="0" presId="urn:microsoft.com/office/officeart/2005/8/layout/vList2"/>
    <dgm:cxn modelId="{B2C6FFB7-F6F7-4FDF-B20B-041501E61AD8}" type="presParOf" srcId="{4AF0E623-A008-4467-9639-CBB498B5F0AB}" destId="{B3BF02E8-AC64-49FE-A3EC-57292818ED06}" srcOrd="3"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534C3-C2EE-4C9D-913A-9B848A1B1032}">
      <dsp:nvSpPr>
        <dsp:cNvPr id="0" name=""/>
        <dsp:cNvSpPr/>
      </dsp:nvSpPr>
      <dsp:spPr>
        <a:xfrm>
          <a:off x="0" y="3050"/>
          <a:ext cx="7150376" cy="31928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ro-RO" sz="1400" b="1" kern="1200" dirty="0"/>
            <a:t>Reglementare</a:t>
          </a:r>
          <a:endParaRPr lang="en-US" sz="1400" b="1" kern="1200" dirty="0"/>
        </a:p>
      </dsp:txBody>
      <dsp:txXfrm>
        <a:off x="15586" y="18636"/>
        <a:ext cx="7119204" cy="288117"/>
      </dsp:txXfrm>
    </dsp:sp>
    <dsp:sp modelId="{FB7B2193-9E44-42AF-AA18-3E27A46B9006}">
      <dsp:nvSpPr>
        <dsp:cNvPr id="0" name=""/>
        <dsp:cNvSpPr/>
      </dsp:nvSpPr>
      <dsp:spPr>
        <a:xfrm>
          <a:off x="0" y="322340"/>
          <a:ext cx="7150376" cy="8473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02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ro-RO" sz="1400" kern="1200" dirty="0"/>
            <a:t>Cadru legislativ instabil, incomplet, neclar și insuficient cunoscut de către experții implicați în managementul FESI</a:t>
          </a:r>
          <a:endParaRPr lang="en-US" sz="1400" kern="1200" dirty="0"/>
        </a:p>
        <a:p>
          <a:pPr marL="114300" lvl="1" indent="-114300" algn="l" defTabSz="622300">
            <a:lnSpc>
              <a:spcPct val="90000"/>
            </a:lnSpc>
            <a:spcBef>
              <a:spcPct val="0"/>
            </a:spcBef>
            <a:spcAft>
              <a:spcPct val="20000"/>
            </a:spcAft>
            <a:buChar char="•"/>
          </a:pPr>
          <a:r>
            <a:rPr lang="ro-RO" sz="1400" kern="1200" dirty="0"/>
            <a:t>Implementare greoaie a proiectelor finanțate prin FESI</a:t>
          </a:r>
          <a:endParaRPr lang="en-US" sz="1400" kern="1200" dirty="0"/>
        </a:p>
        <a:p>
          <a:pPr marL="114300" lvl="1" indent="-114300" algn="l" defTabSz="622300">
            <a:lnSpc>
              <a:spcPct val="90000"/>
            </a:lnSpc>
            <a:spcBef>
              <a:spcPct val="0"/>
            </a:spcBef>
            <a:spcAft>
              <a:spcPct val="20000"/>
            </a:spcAft>
            <a:buChar char="•"/>
          </a:pPr>
          <a:r>
            <a:rPr lang="en-US" sz="1400" kern="1200" dirty="0" err="1"/>
            <a:t>Lipsa</a:t>
          </a:r>
          <a:r>
            <a:rPr lang="en-US" sz="1400" kern="1200" dirty="0"/>
            <a:t> </a:t>
          </a:r>
          <a:r>
            <a:rPr lang="en-US" sz="1400" kern="1200" dirty="0" err="1"/>
            <a:t>predictibilității</a:t>
          </a:r>
          <a:r>
            <a:rPr lang="en-US" sz="1400" kern="1200" dirty="0"/>
            <a:t> </a:t>
          </a:r>
          <a:r>
            <a:rPr lang="en-US" sz="1400" kern="1200" dirty="0" err="1"/>
            <a:t>cadrului</a:t>
          </a:r>
          <a:r>
            <a:rPr lang="en-US" sz="1400" kern="1200" dirty="0"/>
            <a:t> de </a:t>
          </a:r>
          <a:r>
            <a:rPr lang="en-US" sz="1400" kern="1200" dirty="0" err="1"/>
            <a:t>implementare</a:t>
          </a:r>
          <a:r>
            <a:rPr lang="en-US" sz="1400" kern="1200" dirty="0"/>
            <a:t> a PO </a:t>
          </a:r>
        </a:p>
      </dsp:txBody>
      <dsp:txXfrm>
        <a:off x="0" y="322340"/>
        <a:ext cx="7150376" cy="847346"/>
      </dsp:txXfrm>
    </dsp:sp>
    <dsp:sp modelId="{0E6B711C-A13D-4066-8A18-3ECFB55A284F}">
      <dsp:nvSpPr>
        <dsp:cNvPr id="0" name=""/>
        <dsp:cNvSpPr/>
      </dsp:nvSpPr>
      <dsp:spPr>
        <a:xfrm>
          <a:off x="0" y="1169686"/>
          <a:ext cx="7150376" cy="319289"/>
        </a:xfrm>
        <a:prstGeom prst="round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ro-RO" sz="1400" b="1" kern="1200"/>
            <a:t>Procedural</a:t>
          </a:r>
          <a:endParaRPr lang="en-US" sz="1400" b="1" kern="1200" dirty="0"/>
        </a:p>
      </dsp:txBody>
      <dsp:txXfrm>
        <a:off x="15586" y="1185272"/>
        <a:ext cx="7119204" cy="288117"/>
      </dsp:txXfrm>
    </dsp:sp>
    <dsp:sp modelId="{A5C1EC92-6DD2-4435-A9D6-B7006609A1FC}">
      <dsp:nvSpPr>
        <dsp:cNvPr id="0" name=""/>
        <dsp:cNvSpPr/>
      </dsp:nvSpPr>
      <dsp:spPr>
        <a:xfrm>
          <a:off x="0" y="1488976"/>
          <a:ext cx="7150376" cy="806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02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ro-RO" sz="1400" kern="1200" dirty="0"/>
            <a:t>Existența unor demersuri de simplificare a procesului de accesare și implementare (ex: costuri simplificate)</a:t>
          </a:r>
          <a:endParaRPr lang="en-US" sz="1400" kern="1200" dirty="0"/>
        </a:p>
        <a:p>
          <a:pPr marL="114300" lvl="1" indent="-114300" algn="l" defTabSz="622300">
            <a:lnSpc>
              <a:spcPct val="90000"/>
            </a:lnSpc>
            <a:spcBef>
              <a:spcPct val="0"/>
            </a:spcBef>
            <a:spcAft>
              <a:spcPct val="20000"/>
            </a:spcAft>
            <a:buChar char="•"/>
          </a:pPr>
          <a:r>
            <a:rPr lang="ro-RO" sz="1400" kern="1200" dirty="0"/>
            <a:t>Lipsa unei abordări unitare privind modul de elaborare al Ghidurilor, instrucțiunilor, procedurilor de lucru pentru toate PO</a:t>
          </a:r>
          <a:endParaRPr lang="en-US" sz="1400" kern="1200" dirty="0"/>
        </a:p>
      </dsp:txBody>
      <dsp:txXfrm>
        <a:off x="0" y="1488976"/>
        <a:ext cx="7150376" cy="806996"/>
      </dsp:txXfrm>
    </dsp:sp>
    <dsp:sp modelId="{D04F81DD-36FE-44E1-86FB-46E31D8D25CF}">
      <dsp:nvSpPr>
        <dsp:cNvPr id="0" name=""/>
        <dsp:cNvSpPr/>
      </dsp:nvSpPr>
      <dsp:spPr>
        <a:xfrm>
          <a:off x="0" y="2295972"/>
          <a:ext cx="7150376" cy="319289"/>
        </a:xfrm>
        <a:prstGeom prst="round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ro-RO" sz="1400" b="1" kern="1200"/>
            <a:t>Instituțional</a:t>
          </a:r>
          <a:endParaRPr lang="en-US" sz="1400" b="1" kern="1200"/>
        </a:p>
      </dsp:txBody>
      <dsp:txXfrm>
        <a:off x="15586" y="2311558"/>
        <a:ext cx="7119204" cy="288117"/>
      </dsp:txXfrm>
    </dsp:sp>
    <dsp:sp modelId="{A1B4BAA0-0C63-494A-8671-F8A40A05894D}">
      <dsp:nvSpPr>
        <dsp:cNvPr id="0" name=""/>
        <dsp:cNvSpPr/>
      </dsp:nvSpPr>
      <dsp:spPr>
        <a:xfrm>
          <a:off x="0" y="2615262"/>
          <a:ext cx="7150376" cy="8473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02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ro-RO" sz="1400" kern="1200" dirty="0"/>
            <a:t>Nucleu de personal cu expertiză relevantă</a:t>
          </a:r>
          <a:endParaRPr lang="en-US" sz="1400" kern="1200" dirty="0"/>
        </a:p>
        <a:p>
          <a:pPr marL="114300" lvl="1" indent="-114300" algn="l" defTabSz="622300">
            <a:lnSpc>
              <a:spcPct val="90000"/>
            </a:lnSpc>
            <a:spcBef>
              <a:spcPct val="0"/>
            </a:spcBef>
            <a:spcAft>
              <a:spcPct val="20000"/>
            </a:spcAft>
            <a:buChar char="•"/>
          </a:pPr>
          <a:r>
            <a:rPr lang="ro-RO" sz="1400" kern="1200" dirty="0"/>
            <a:t>Capacitate limitată pentru perioadele de supra-aglomerare</a:t>
          </a:r>
          <a:endParaRPr lang="en-US" sz="1400" kern="1200" dirty="0"/>
        </a:p>
        <a:p>
          <a:pPr marL="114300" lvl="1" indent="-114300" algn="l" defTabSz="622300">
            <a:lnSpc>
              <a:spcPct val="90000"/>
            </a:lnSpc>
            <a:spcBef>
              <a:spcPct val="0"/>
            </a:spcBef>
            <a:spcAft>
              <a:spcPct val="20000"/>
            </a:spcAft>
            <a:buChar char="•"/>
          </a:pPr>
          <a:r>
            <a:rPr lang="ro-RO" sz="1400" kern="1200" dirty="0"/>
            <a:t>Personal insuficient pregătit la nivelul cerințelor, fără acces la surse de informare relevante, mai ales în domeniul legislativ </a:t>
          </a:r>
          <a:endParaRPr lang="en-US" sz="1400" kern="1200" dirty="0"/>
        </a:p>
      </dsp:txBody>
      <dsp:txXfrm>
        <a:off x="0" y="2615262"/>
        <a:ext cx="7150376" cy="847346"/>
      </dsp:txXfrm>
    </dsp:sp>
    <dsp:sp modelId="{6AEFEE05-FF94-4F8F-A590-D10D115E7531}">
      <dsp:nvSpPr>
        <dsp:cNvPr id="0" name=""/>
        <dsp:cNvSpPr/>
      </dsp:nvSpPr>
      <dsp:spPr>
        <a:xfrm>
          <a:off x="0" y="3462608"/>
          <a:ext cx="7150376" cy="319289"/>
        </a:xfrm>
        <a:prstGeom prst="round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ro-RO" sz="1400" b="1" kern="1200"/>
            <a:t>Comunicare</a:t>
          </a:r>
          <a:endParaRPr lang="en-US" sz="1400" b="1" kern="1200"/>
        </a:p>
      </dsp:txBody>
      <dsp:txXfrm>
        <a:off x="15586" y="3478194"/>
        <a:ext cx="7119204" cy="288117"/>
      </dsp:txXfrm>
    </dsp:sp>
    <dsp:sp modelId="{3D6DB7DC-91EF-4133-A44D-2B4458F63822}">
      <dsp:nvSpPr>
        <dsp:cNvPr id="0" name=""/>
        <dsp:cNvSpPr/>
      </dsp:nvSpPr>
      <dsp:spPr>
        <a:xfrm>
          <a:off x="0" y="3781898"/>
          <a:ext cx="7150376" cy="4438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02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ro-RO" sz="1400" kern="1200" dirty="0"/>
            <a:t>Absența unei surse complete și unitare de informare pentru solicitanți/beneficiari</a:t>
          </a:r>
          <a:endParaRPr lang="en-US" sz="1400" kern="1200" dirty="0"/>
        </a:p>
        <a:p>
          <a:pPr marL="114300" lvl="1" indent="-114300" algn="l" defTabSz="622300">
            <a:lnSpc>
              <a:spcPct val="90000"/>
            </a:lnSpc>
            <a:spcBef>
              <a:spcPct val="0"/>
            </a:spcBef>
            <a:spcAft>
              <a:spcPct val="20000"/>
            </a:spcAft>
            <a:buChar char="•"/>
          </a:pPr>
          <a:r>
            <a:rPr lang="ro-RO" sz="1400" kern="1200" dirty="0"/>
            <a:t>Absența unui sistem unitar de comunicare cu beneficiarii FESI</a:t>
          </a:r>
          <a:endParaRPr lang="en-US" sz="1400" kern="1200" dirty="0"/>
        </a:p>
      </dsp:txBody>
      <dsp:txXfrm>
        <a:off x="0" y="3781898"/>
        <a:ext cx="7150376" cy="4438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8E7B9D-BCE3-4C6E-A604-A122223C1718}">
      <dsp:nvSpPr>
        <dsp:cNvPr id="0" name=""/>
        <dsp:cNvSpPr/>
      </dsp:nvSpPr>
      <dsp:spPr>
        <a:xfrm>
          <a:off x="0" y="98282"/>
          <a:ext cx="7636945" cy="608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ro-RO" sz="2600" kern="1200" dirty="0"/>
            <a:t>Simplificare și predictibilitate</a:t>
          </a:r>
          <a:endParaRPr lang="en-US" sz="2600" kern="1200" dirty="0"/>
        </a:p>
      </dsp:txBody>
      <dsp:txXfrm>
        <a:off x="29700" y="127982"/>
        <a:ext cx="7577545" cy="549000"/>
      </dsp:txXfrm>
    </dsp:sp>
    <dsp:sp modelId="{D6224C7A-5F25-4EBE-8B02-CF8117983EDA}">
      <dsp:nvSpPr>
        <dsp:cNvPr id="0" name=""/>
        <dsp:cNvSpPr/>
      </dsp:nvSpPr>
      <dsp:spPr>
        <a:xfrm>
          <a:off x="0" y="706682"/>
          <a:ext cx="7636945" cy="2045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2473"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err="1"/>
            <a:t>Continuarea</a:t>
          </a:r>
          <a:r>
            <a:rPr lang="en-US" sz="2000" kern="1200" dirty="0"/>
            <a:t> </a:t>
          </a:r>
          <a:r>
            <a:rPr lang="en-US" sz="2000" kern="1200" dirty="0" err="1"/>
            <a:t>demersurilor</a:t>
          </a:r>
          <a:r>
            <a:rPr lang="en-US" sz="2000" kern="1200" dirty="0"/>
            <a:t> de </a:t>
          </a:r>
          <a:r>
            <a:rPr lang="en-US" sz="2000" kern="1200" dirty="0" err="1"/>
            <a:t>simplificare</a:t>
          </a:r>
          <a:r>
            <a:rPr lang="en-US" sz="2000" kern="1200" dirty="0"/>
            <a:t> </a:t>
          </a:r>
          <a:r>
            <a:rPr lang="en-US" sz="2000" kern="1200" dirty="0" err="1"/>
            <a:t>administrativă</a:t>
          </a:r>
          <a:r>
            <a:rPr lang="en-US" sz="2000" kern="1200" dirty="0"/>
            <a:t> </a:t>
          </a:r>
          <a:r>
            <a:rPr lang="ro-RO" sz="2000" kern="1200" dirty="0"/>
            <a:t>– ex. costuri standard, baze de date cu prețuri de referință </a:t>
          </a:r>
          <a:endParaRPr lang="en-US" sz="2000" kern="1200" dirty="0"/>
        </a:p>
        <a:p>
          <a:pPr marL="228600" lvl="1" indent="-228600" algn="l" defTabSz="889000">
            <a:lnSpc>
              <a:spcPct val="90000"/>
            </a:lnSpc>
            <a:spcBef>
              <a:spcPct val="0"/>
            </a:spcBef>
            <a:spcAft>
              <a:spcPct val="20000"/>
            </a:spcAft>
            <a:buChar char="•"/>
          </a:pPr>
          <a:r>
            <a:rPr lang="it-IT" sz="2000" kern="1200" dirty="0"/>
            <a:t>Creșterea inter-operabilității la nivelul instituțiilor pentru accesul direct la documente </a:t>
          </a:r>
          <a:endParaRPr lang="en-US" sz="2000" kern="1200" dirty="0"/>
        </a:p>
        <a:p>
          <a:pPr marL="228600" lvl="1" indent="-228600" algn="l" defTabSz="889000">
            <a:lnSpc>
              <a:spcPct val="90000"/>
            </a:lnSpc>
            <a:spcBef>
              <a:spcPct val="0"/>
            </a:spcBef>
            <a:spcAft>
              <a:spcPct val="20000"/>
            </a:spcAft>
            <a:buChar char="•"/>
          </a:pPr>
          <a:r>
            <a:rPr lang="ro-RO" sz="2000" kern="1200" dirty="0"/>
            <a:t>Implementarea de măsuri pentru creșterea nivelului de stabilitate și predictibilitate a cadrului de implementare al Programelor Operaționale</a:t>
          </a:r>
          <a:endParaRPr lang="en-US" sz="2000" kern="1200" dirty="0"/>
        </a:p>
      </dsp:txBody>
      <dsp:txXfrm>
        <a:off x="0" y="706682"/>
        <a:ext cx="7636945" cy="2045160"/>
      </dsp:txXfrm>
    </dsp:sp>
    <dsp:sp modelId="{F0B37770-708F-448C-849D-304762B9D9CA}">
      <dsp:nvSpPr>
        <dsp:cNvPr id="0" name=""/>
        <dsp:cNvSpPr/>
      </dsp:nvSpPr>
      <dsp:spPr>
        <a:xfrm>
          <a:off x="0" y="2751842"/>
          <a:ext cx="7636945" cy="608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ro-RO" sz="2600" kern="1200" dirty="0"/>
            <a:t>Consultare și transparență </a:t>
          </a:r>
          <a:endParaRPr lang="en-US" sz="2600" kern="1200" dirty="0"/>
        </a:p>
      </dsp:txBody>
      <dsp:txXfrm>
        <a:off x="29700" y="2781542"/>
        <a:ext cx="7577545" cy="549000"/>
      </dsp:txXfrm>
    </dsp:sp>
    <dsp:sp modelId="{B3BF02E8-AC64-49FE-A3EC-57292818ED06}">
      <dsp:nvSpPr>
        <dsp:cNvPr id="0" name=""/>
        <dsp:cNvSpPr/>
      </dsp:nvSpPr>
      <dsp:spPr>
        <a:xfrm>
          <a:off x="0" y="3360242"/>
          <a:ext cx="7636945" cy="605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2473"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ro-RO" sz="2000" kern="1200" dirty="0"/>
            <a:t>Utilizarea unor mecanisme eficiente de consultare cu părțile interesate relevante </a:t>
          </a:r>
          <a:endParaRPr lang="en-US" sz="2000" kern="1200" dirty="0"/>
        </a:p>
      </dsp:txBody>
      <dsp:txXfrm>
        <a:off x="0" y="3360242"/>
        <a:ext cx="7636945" cy="6054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8E7B9D-BCE3-4C6E-A604-A122223C1718}">
      <dsp:nvSpPr>
        <dsp:cNvPr id="0" name=""/>
        <dsp:cNvSpPr/>
      </dsp:nvSpPr>
      <dsp:spPr>
        <a:xfrm>
          <a:off x="0" y="203559"/>
          <a:ext cx="7636945"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ro-RO" sz="2400" kern="1200" dirty="0"/>
            <a:t>Informare și comunicare</a:t>
          </a:r>
          <a:endParaRPr lang="en-US" sz="2400" kern="1200" dirty="0"/>
        </a:p>
      </dsp:txBody>
      <dsp:txXfrm>
        <a:off x="27415" y="230974"/>
        <a:ext cx="7582115" cy="506769"/>
      </dsp:txXfrm>
    </dsp:sp>
    <dsp:sp modelId="{D6224C7A-5F25-4EBE-8B02-CF8117983EDA}">
      <dsp:nvSpPr>
        <dsp:cNvPr id="0" name=""/>
        <dsp:cNvSpPr/>
      </dsp:nvSpPr>
      <dsp:spPr>
        <a:xfrm>
          <a:off x="0" y="765159"/>
          <a:ext cx="7636945" cy="114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2473"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ro-RO" sz="1900" kern="1200" dirty="0"/>
            <a:t>Eficientizarea sistemului de help-desk pentru îmbunătățirea comunicării cu solicitanții / beneficiarii PO finanțate prin FESI</a:t>
          </a:r>
          <a:endParaRPr lang="en-US" sz="1900" kern="1200" dirty="0"/>
        </a:p>
        <a:p>
          <a:pPr marL="171450" lvl="1" indent="-171450" algn="l" defTabSz="844550">
            <a:lnSpc>
              <a:spcPct val="90000"/>
            </a:lnSpc>
            <a:spcBef>
              <a:spcPct val="0"/>
            </a:spcBef>
            <a:spcAft>
              <a:spcPct val="20000"/>
            </a:spcAft>
            <a:buChar char="•"/>
          </a:pPr>
          <a:r>
            <a:rPr lang="ro-RO" sz="1900" kern="1200" dirty="0"/>
            <a:t>Îmbunătățirea comunicării la nivel interinstituțional, intern, cu beneficiarii, cu publicul larg, cu mass-media</a:t>
          </a:r>
          <a:endParaRPr lang="en-US" sz="1900" kern="1200" dirty="0"/>
        </a:p>
      </dsp:txBody>
      <dsp:txXfrm>
        <a:off x="0" y="765159"/>
        <a:ext cx="7636945" cy="1142640"/>
      </dsp:txXfrm>
    </dsp:sp>
    <dsp:sp modelId="{F0B37770-708F-448C-849D-304762B9D9CA}">
      <dsp:nvSpPr>
        <dsp:cNvPr id="0" name=""/>
        <dsp:cNvSpPr/>
      </dsp:nvSpPr>
      <dsp:spPr>
        <a:xfrm>
          <a:off x="0" y="1907800"/>
          <a:ext cx="7636945"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ro-RO" sz="2400" kern="1200" dirty="0"/>
            <a:t>Resurse umane și Schimb de bune practici</a:t>
          </a:r>
          <a:endParaRPr lang="en-US" sz="2400" kern="1200" dirty="0"/>
        </a:p>
      </dsp:txBody>
      <dsp:txXfrm>
        <a:off x="27415" y="1935215"/>
        <a:ext cx="7582115" cy="506769"/>
      </dsp:txXfrm>
    </dsp:sp>
    <dsp:sp modelId="{B3BF02E8-AC64-49FE-A3EC-57292818ED06}">
      <dsp:nvSpPr>
        <dsp:cNvPr id="0" name=""/>
        <dsp:cNvSpPr/>
      </dsp:nvSpPr>
      <dsp:spPr>
        <a:xfrm>
          <a:off x="0" y="2469399"/>
          <a:ext cx="7636945" cy="1391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2473"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ro-RO" sz="1900" kern="1200" dirty="0"/>
            <a:t>Simplificarea procedurilor pentru angajarea de personal suplimentar, pe o perioadă limitată de timp, în perioadele de vârf </a:t>
          </a:r>
          <a:endParaRPr lang="en-US" sz="1900" kern="1200" dirty="0"/>
        </a:p>
        <a:p>
          <a:pPr marL="171450" lvl="1" indent="-171450" algn="l" defTabSz="844550">
            <a:lnSpc>
              <a:spcPct val="90000"/>
            </a:lnSpc>
            <a:spcBef>
              <a:spcPct val="0"/>
            </a:spcBef>
            <a:spcAft>
              <a:spcPct val="20000"/>
            </a:spcAft>
            <a:buChar char="•"/>
          </a:pPr>
          <a:r>
            <a:rPr lang="ro-RO" sz="1900" kern="1200" dirty="0"/>
            <a:t>Schimb de bune practici între instituțiile care gestionează Programele Operaționale</a:t>
          </a:r>
          <a:endParaRPr lang="en-US" sz="1900" kern="1200" dirty="0"/>
        </a:p>
      </dsp:txBody>
      <dsp:txXfrm>
        <a:off x="0" y="2469399"/>
        <a:ext cx="7636945" cy="13910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12CF9A17-2711-4400-84F6-6436014FEEDB}" type="datetimeFigureOut">
              <a:rPr lang="en-US" smtClean="0"/>
              <a:t>7/19/2019</a:t>
            </a:fld>
            <a:endParaRPr lang="en-US"/>
          </a:p>
        </p:txBody>
      </p:sp>
      <p:sp>
        <p:nvSpPr>
          <p:cNvPr id="4" name="Footer Placeholder 3"/>
          <p:cNvSpPr>
            <a:spLocks noGrp="1"/>
          </p:cNvSpPr>
          <p:nvPr>
            <p:ph type="ftr" sz="quarter" idx="2"/>
          </p:nvPr>
        </p:nvSpPr>
        <p:spPr>
          <a:xfrm>
            <a:off x="2"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F81314E1-31BE-4AA1-9AB3-C7D3BFE863F2}" type="slidenum">
              <a:rPr lang="en-US" smtClean="0"/>
              <a:t>‹#›</a:t>
            </a:fld>
            <a:endParaRPr lang="en-US"/>
          </a:p>
        </p:txBody>
      </p:sp>
    </p:spTree>
    <p:extLst>
      <p:ext uri="{BB962C8B-B14F-4D97-AF65-F5344CB8AC3E}">
        <p14:creationId xmlns:p14="http://schemas.microsoft.com/office/powerpoint/2010/main" val="3046148339"/>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57FD45AA-67E8-4172-B11F-0AA65EEA8D6D}" type="datetimeFigureOut">
              <a:rPr lang="en-US" smtClean="0"/>
              <a:t>7/19/2019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5" y="9428583"/>
            <a:ext cx="2945659" cy="496332"/>
          </a:xfrm>
          <a:prstGeom prst="rect">
            <a:avLst/>
          </a:prstGeom>
        </p:spPr>
        <p:txBody>
          <a:bodyPr vert="horz" lIns="91440" tIns="45720" rIns="91440" bIns="45720" rtlCol="0" anchor="b"/>
          <a:lstStyle>
            <a:lvl1pPr algn="r">
              <a:defRPr sz="1200"/>
            </a:lvl1pPr>
          </a:lstStyle>
          <a:p>
            <a:fld id="{DF27C956-B5DF-45E6-86C8-EDA1DF0809F5}" type="slidenum">
              <a:rPr lang="en-US" smtClean="0"/>
              <a:t>‹#›</a:t>
            </a:fld>
            <a:endParaRPr lang="en-US"/>
          </a:p>
        </p:txBody>
      </p:sp>
    </p:spTree>
    <p:extLst>
      <p:ext uri="{BB962C8B-B14F-4D97-AF65-F5344CB8AC3E}">
        <p14:creationId xmlns:p14="http://schemas.microsoft.com/office/powerpoint/2010/main" val="4181112362"/>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27C956-B5DF-45E6-86C8-EDA1DF0809F5}" type="slidenum">
              <a:rPr lang="en-US" smtClean="0"/>
              <a:t>1</a:t>
            </a:fld>
            <a:endParaRPr lang="en-US" dirty="0"/>
          </a:p>
        </p:txBody>
      </p:sp>
      <p:sp>
        <p:nvSpPr>
          <p:cNvPr id="5" name="Date Placeholder 4"/>
          <p:cNvSpPr>
            <a:spLocks noGrp="1"/>
          </p:cNvSpPr>
          <p:nvPr>
            <p:ph type="dt" idx="11"/>
          </p:nvPr>
        </p:nvSpPr>
        <p:spPr/>
        <p:txBody>
          <a:bodyPr/>
          <a:lstStyle/>
          <a:p>
            <a:fld id="{9EE76BF7-D2DA-43F1-8136-52F00A12A1CC}" type="datetime1">
              <a:rPr lang="en-US" smtClean="0"/>
              <a:t>7/19/2019</a:t>
            </a:fld>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1206897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1" dirty="0"/>
              <a:t>REGLEMENTARE</a:t>
            </a:r>
          </a:p>
          <a:p>
            <a:r>
              <a:rPr lang="ro-RO" b="1" dirty="0"/>
              <a:t>Cadrul legislativ</a:t>
            </a:r>
            <a:r>
              <a:rPr lang="ro-RO" dirty="0"/>
              <a:t>. </a:t>
            </a:r>
            <a:r>
              <a:rPr lang="ro-RO" sz="1200" kern="1200" dirty="0">
                <a:solidFill>
                  <a:schemeClr val="tx1"/>
                </a:solidFill>
                <a:effectLst/>
                <a:latin typeface="+mn-lt"/>
                <a:ea typeface="+mn-ea"/>
                <a:cs typeface="+mn-cs"/>
              </a:rPr>
              <a:t>Aspectele problematice privind cadrul legislativ existent se datorează faptului că legislația aplicabilă nu este suficient de clară, nu este completă sau este insuficient cunoscută la nivelul persoanelor implicate în implementarea programelor de finanțare (ex: personal AM/OI(R), solicitanți/beneficiari, consultanți etc).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În plus, frecventele modificări legislative, adesea efectuate fără studii de impact (ex: OUG nr. 114/2019), afectează negativ implementarea PO finanțate prin FESI 2014-2020, conduc la întârzieri în derularea proiectelor finanțate sau chiar rezilierea unor contracte de finanțare. </a:t>
            </a:r>
          </a:p>
          <a:p>
            <a:r>
              <a:rPr lang="ro-RO" sz="1200" b="1" kern="1200" dirty="0">
                <a:solidFill>
                  <a:schemeClr val="tx1"/>
                </a:solidFill>
                <a:effectLst/>
                <a:latin typeface="+mn-lt"/>
                <a:ea typeface="+mn-ea"/>
                <a:cs typeface="+mn-cs"/>
              </a:rPr>
              <a:t>Implementare greoaie a proiectelor</a:t>
            </a:r>
            <a:r>
              <a:rPr lang="ro-RO" sz="1200" kern="1200" dirty="0">
                <a:solidFill>
                  <a:schemeClr val="tx1"/>
                </a:solidFill>
                <a:effectLst/>
                <a:latin typeface="+mn-lt"/>
                <a:ea typeface="+mn-ea"/>
                <a:cs typeface="+mn-cs"/>
              </a:rPr>
              <a:t>: în continuare, se simte nevoia unor reglementări care să faciliteze implementarea proiectelor finanțate din FESI 2014-2020, ca de exemplu: facilitarea obținerii avizelor/ autorizațiilor/ certificatelor pentru lucrări de infrastructură mare, inter-operabilitatea la nivelul instituțiilor pentru accesul direct la documente și informații, reducerea poverii administrative a beneficiarilor prin simplificarea procedurilor și documentației necesare accesării și implementării proiectelor etc.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Lipsa predictibilității </a:t>
            </a:r>
            <a:r>
              <a:rPr lang="ro-RO" sz="1200" kern="1200" dirty="0">
                <a:solidFill>
                  <a:schemeClr val="tx1"/>
                </a:solidFill>
                <a:effectLst/>
                <a:latin typeface="+mn-lt"/>
                <a:ea typeface="+mn-ea"/>
                <a:cs typeface="+mn-cs"/>
              </a:rPr>
              <a:t>în ceea ce privește cadrul de implementare este o altă piedică în procesul de implementare a PO finanțate prin FESI. Se simte nevoia unei planificări strategice riguroase și a unor instrumente adecvate pentru a susține și accelera întregul proces, de la elaborarea strategiilor sectoriale care fundamentează PO, la elaborarea ghidurilor și lansarea spre consultare a acestora, la planificarea lansării apelurilor de proiecte și respectarea calendarelor de lansare, inclusiv respectarea termenelor de evaluare.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PROCEDURAL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La momentul actual, nu există factori interni majori care să împiedice implementarea PO finanțate prin FESI 2014-2020, autoritățile de management fiind acreditate, iar sistemul de proceduri stabilit și procedurile puse în practică. Au fost aplicate masuri care urmăresc simplificarea implementării proiectelor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INSTITUTIONAL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este remarcată existența unui nucleu de personal cu o bună expertiză, provenită din perioada anterioară de implementare, ceea ce a creat un cadru pentru îmbunătățirea permanentă a procedurilor de lucru și a documentației necesare accesării și implementării PO finanțate prin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Există perioade de timp în care încărcarea personalului depășește capacitatea existentă, personalul existent dovedindu-se insuficient. Procedura de angajare a personalului pe perioadă limitată de timp este greoaie și generează întârzieri în asigurarea disponibilității experților atunci când este nevoie în derularea activităților necesare (ex: procesul de evaluare a propunerilor de proiecte, verificare cereri de rambursare etc.).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COMUNICARE</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Una dintre cerințele Acordului de Parteneriat 2014-2020 a fost realizarea unui sistem unitar de comunicare FESI – beneficiari. Până la acest moment nu s-a realizat acest lucru, multiplele tentative de acordare a contractului au eșuat din diverse motive .</a:t>
            </a:r>
          </a:p>
          <a:p>
            <a:r>
              <a:rPr lang="ro-RO" sz="1200" kern="1200" dirty="0">
                <a:solidFill>
                  <a:schemeClr val="tx1"/>
                </a:solidFill>
                <a:effectLst/>
                <a:latin typeface="+mn-lt"/>
                <a:ea typeface="+mn-ea"/>
                <a:cs typeface="+mn-cs"/>
              </a:rPr>
              <a:t>Se simte nevoia unei organizări unitare a informației, astfel încât să se poată accesa cu ușurință informații similare pentru PO diferite.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Se remarcă, de asemenea, nevoia de a îmbunătăți comunicarea interinstituțională dintre AM-uri și ministerele de resort, pentru clarificarea aspectelor care țin de legislația specifică, inclusiv de aplicarea acesteia.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o-R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ro-RO"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27C956-B5DF-45E6-86C8-EDA1DF0809F5}" type="slidenum">
              <a:rPr lang="en-US" smtClean="0"/>
              <a:t>10</a:t>
            </a:fld>
            <a:endParaRPr lang="en-US" dirty="0"/>
          </a:p>
        </p:txBody>
      </p:sp>
      <p:sp>
        <p:nvSpPr>
          <p:cNvPr id="5" name="Date Placeholder 4"/>
          <p:cNvSpPr>
            <a:spLocks noGrp="1"/>
          </p:cNvSpPr>
          <p:nvPr>
            <p:ph type="dt" idx="11"/>
          </p:nvPr>
        </p:nvSpPr>
        <p:spPr/>
        <p:txBody>
          <a:bodyPr/>
          <a:lstStyle/>
          <a:p>
            <a:fld id="{9EE76BF7-D2DA-43F1-8136-52F00A12A1CC}" type="datetime1">
              <a:rPr lang="en-US" smtClean="0"/>
              <a:t>7/19/2019</a:t>
            </a:fld>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956096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1" dirty="0"/>
              <a:t>REGLEMENTARE</a:t>
            </a:r>
          </a:p>
          <a:p>
            <a:r>
              <a:rPr lang="ro-RO" b="1" dirty="0"/>
              <a:t>Cadrul legislativ</a:t>
            </a:r>
            <a:r>
              <a:rPr lang="ro-RO" dirty="0"/>
              <a:t>. </a:t>
            </a:r>
            <a:r>
              <a:rPr lang="ro-RO" sz="1200" kern="1200" dirty="0">
                <a:solidFill>
                  <a:schemeClr val="tx1"/>
                </a:solidFill>
                <a:effectLst/>
                <a:latin typeface="+mn-lt"/>
                <a:ea typeface="+mn-ea"/>
                <a:cs typeface="+mn-cs"/>
              </a:rPr>
              <a:t>Aspectele problematice privind cadrul legislativ existent se datorează faptului că legislația aplicabilă nu este suficient de clară, nu este completă sau este insuficient cunoscută la nivelul persoanelor implicate în implementarea programelor de finanțare (ex: personal AM/OI(R), solicitanți/beneficiari, consultanți etc).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În plus, frecventele modificări legislative, adesea efectuate fără studii de impact (ex: OUG nr. 114/2019), afectează negativ implementarea PO finanțate prin FESI 2014-2020, conduc la întârzieri în derularea proiectelor finanțate sau chiar rezilierea unor contracte de finanțare. </a:t>
            </a:r>
          </a:p>
          <a:p>
            <a:r>
              <a:rPr lang="ro-RO" sz="1200" b="1" kern="1200" dirty="0">
                <a:solidFill>
                  <a:schemeClr val="tx1"/>
                </a:solidFill>
                <a:effectLst/>
                <a:latin typeface="+mn-lt"/>
                <a:ea typeface="+mn-ea"/>
                <a:cs typeface="+mn-cs"/>
              </a:rPr>
              <a:t>Implementare greoaie a proiectelor</a:t>
            </a:r>
            <a:r>
              <a:rPr lang="ro-RO" sz="1200" kern="1200" dirty="0">
                <a:solidFill>
                  <a:schemeClr val="tx1"/>
                </a:solidFill>
                <a:effectLst/>
                <a:latin typeface="+mn-lt"/>
                <a:ea typeface="+mn-ea"/>
                <a:cs typeface="+mn-cs"/>
              </a:rPr>
              <a:t>: în continuare, se simte nevoia unor reglementări care să faciliteze implementarea proiectelor finanțate din FESI 2014-2020, ca de exemplu: facilitarea obținerii avizelor/ autorizațiilor/ certificatelor pentru lucrări de infrastructură mare, inter-operabilitatea la nivelul instituțiilor pentru accesul direct la documente și informații, reducerea poverii administrative a beneficiarilor prin simplificarea procedurilor și documentației necesare accesării și implementării proiectelor etc.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Lipsa predictibilității </a:t>
            </a:r>
            <a:r>
              <a:rPr lang="ro-RO" sz="1200" kern="1200" dirty="0">
                <a:solidFill>
                  <a:schemeClr val="tx1"/>
                </a:solidFill>
                <a:effectLst/>
                <a:latin typeface="+mn-lt"/>
                <a:ea typeface="+mn-ea"/>
                <a:cs typeface="+mn-cs"/>
              </a:rPr>
              <a:t>în ceea ce privește cadrul de implementare este o altă piedică în procesul de implementare a PO finanțate prin FESI. Se simte nevoia unei planificări strategice riguroase și a unor instrumente adecvate pentru a susține și accelera întregul proces, de la elaborarea strategiilor sectoriale care fundamentează PO, la elaborarea ghidurilor și lansarea spre consultare a acestora, la planificarea lansării apelurilor de proiecte și respectarea calendarelor de lansare, inclusiv respectarea termenelor de evaluare.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PROCEDURAL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La momentul actual, nu există factori interni majori care să împiedice implementarea PO finanțate prin FESI 2014-2020, autoritățile de management fiind acreditate, iar sistemul de proceduri stabilit și procedurile puse în practică. Au fost aplicate masuri care urmăresc simplificarea implementării proiectelor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INSTITUTIONAL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este remarcată existența unui nucleu de personal cu o bună expertiză, provenită din perioada anterioară de implementare, ceea ce a creat un cadru pentru îmbunătățirea permanentă a procedurilor de lucru și a documentației necesare accesării și implementării PO finanțate prin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Există perioade de timp în care încărcarea personalului depășește capacitatea existentă, personalul existent dovedindu-se insuficient. Procedura de angajare a personalului pe perioadă limitată de timp este greoaie și generează întârzieri în asigurarea disponibilității experților atunci când este nevoie în derularea activităților necesare (ex: procesul de evaluare a propunerilor de proiecte, verificare cereri de rambursare etc.).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COMUNICARE</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Una dintre cerințele Acordului de Parteneriat 2014-2020 a fost realizarea unui sistem unitar de comunicare FESI – beneficiari. Până la acest moment nu s-a realizat acest lucru, multiplele tentative de acordare a contractului au eșuat din diverse motive .</a:t>
            </a:r>
          </a:p>
          <a:p>
            <a:r>
              <a:rPr lang="ro-RO" sz="1200" kern="1200" dirty="0">
                <a:solidFill>
                  <a:schemeClr val="tx1"/>
                </a:solidFill>
                <a:effectLst/>
                <a:latin typeface="+mn-lt"/>
                <a:ea typeface="+mn-ea"/>
                <a:cs typeface="+mn-cs"/>
              </a:rPr>
              <a:t>Se simte nevoia unei organizări unitare a informației, astfel încât să se poată accesa cu ușurință informații similare pentru PO diferite.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Se remarcă, de asemenea, nevoia de a îmbunătăți comunicarea interinstituțională dintre AM-uri și ministerele de resort, pentru clarificarea aspectelor care țin de legislația specifică, inclusiv de aplicarea acesteia.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o-R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ro-RO"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27C956-B5DF-45E6-86C8-EDA1DF0809F5}" type="slidenum">
              <a:rPr lang="en-US" smtClean="0"/>
              <a:t>11</a:t>
            </a:fld>
            <a:endParaRPr lang="en-US" dirty="0"/>
          </a:p>
        </p:txBody>
      </p:sp>
      <p:sp>
        <p:nvSpPr>
          <p:cNvPr id="5" name="Date Placeholder 4"/>
          <p:cNvSpPr>
            <a:spLocks noGrp="1"/>
          </p:cNvSpPr>
          <p:nvPr>
            <p:ph type="dt" idx="11"/>
          </p:nvPr>
        </p:nvSpPr>
        <p:spPr/>
        <p:txBody>
          <a:bodyPr/>
          <a:lstStyle/>
          <a:p>
            <a:fld id="{9EE76BF7-D2DA-43F1-8136-52F00A12A1CC}" type="datetime1">
              <a:rPr lang="en-US" smtClean="0"/>
              <a:t>7/19/2019</a:t>
            </a:fld>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3246974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1" dirty="0"/>
              <a:t>REGLEMENTARE</a:t>
            </a:r>
          </a:p>
          <a:p>
            <a:r>
              <a:rPr lang="ro-RO" b="1" dirty="0"/>
              <a:t>Cadrul legislativ</a:t>
            </a:r>
            <a:r>
              <a:rPr lang="ro-RO" dirty="0"/>
              <a:t>. </a:t>
            </a:r>
            <a:r>
              <a:rPr lang="ro-RO" sz="1200" kern="1200" dirty="0">
                <a:solidFill>
                  <a:schemeClr val="tx1"/>
                </a:solidFill>
                <a:effectLst/>
                <a:latin typeface="+mn-lt"/>
                <a:ea typeface="+mn-ea"/>
                <a:cs typeface="+mn-cs"/>
              </a:rPr>
              <a:t>Aspectele problematice privind cadrul legislativ existent se datorează faptului că legislația aplicabilă nu este suficient de clară, nu este completă sau este insuficient cunoscută la nivelul persoanelor implicate în implementarea programelor de finanțare (ex: personal AM/OI(R), solicitanți/beneficiari, consultanți etc).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În plus, frecventele modificări legislative, adesea efectuate fără studii de impact (ex: OUG nr. 114/2019), afectează negativ implementarea PO finanțate prin FESI 2014-2020, conduc la întârzieri în derularea proiectelor finanțate sau chiar rezilierea unor contracte de finanțare. </a:t>
            </a:r>
          </a:p>
          <a:p>
            <a:r>
              <a:rPr lang="ro-RO" sz="1200" b="1" kern="1200" dirty="0">
                <a:solidFill>
                  <a:schemeClr val="tx1"/>
                </a:solidFill>
                <a:effectLst/>
                <a:latin typeface="+mn-lt"/>
                <a:ea typeface="+mn-ea"/>
                <a:cs typeface="+mn-cs"/>
              </a:rPr>
              <a:t>Implementare greoaie a proiectelor</a:t>
            </a:r>
            <a:r>
              <a:rPr lang="ro-RO" sz="1200" kern="1200" dirty="0">
                <a:solidFill>
                  <a:schemeClr val="tx1"/>
                </a:solidFill>
                <a:effectLst/>
                <a:latin typeface="+mn-lt"/>
                <a:ea typeface="+mn-ea"/>
                <a:cs typeface="+mn-cs"/>
              </a:rPr>
              <a:t>: în continuare, se simte nevoia unor reglementări care să faciliteze implementarea proiectelor finanțate din FESI 2014-2020, ca de exemplu: facilitarea obținerii avizelor/ autorizațiilor/ certificatelor pentru lucrări de infrastructură mare, inter-operabilitatea la nivelul instituțiilor pentru accesul direct la documente și informații, reducerea poverii administrative a beneficiarilor prin simplificarea procedurilor și documentației necesare accesării și implementării proiectelor etc.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Lipsa predictibilității </a:t>
            </a:r>
            <a:r>
              <a:rPr lang="ro-RO" sz="1200" kern="1200" dirty="0">
                <a:solidFill>
                  <a:schemeClr val="tx1"/>
                </a:solidFill>
                <a:effectLst/>
                <a:latin typeface="+mn-lt"/>
                <a:ea typeface="+mn-ea"/>
                <a:cs typeface="+mn-cs"/>
              </a:rPr>
              <a:t>în ceea ce privește cadrul de implementare este o altă piedică în procesul de implementare a PO finanțate prin FESI. Se simte nevoia unei planificări strategice riguroase și a unor instrumente adecvate pentru a susține și accelera întregul proces, de la elaborarea strategiilor sectoriale care fundamentează PO, la elaborarea ghidurilor și lansarea spre consultare a acestora, la planificarea lansării apelurilor de proiecte și respectarea calendarelor de lansare, inclusiv respectarea termenelor de evaluare.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PROCEDURAL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La momentul actual, nu există factori interni majori care să împiedice implementarea PO finanțate prin FESI 2014-2020, autoritățile de management fiind acreditate, iar sistemul de proceduri stabilit și procedurile puse în practică. Au fost aplicate masuri care urmăresc simplificarea implementării proiectelor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INSTITUTIONAL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este remarcată existența unui nucleu de personal cu o bună expertiză, provenită din perioada anterioară de implementare, ceea ce a creat un cadru pentru îmbunătățirea permanentă a procedurilor de lucru și a documentației necesare accesării și implementării PO finanțate prin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Există perioade de timp în care încărcarea personalului depășește capacitatea existentă, personalul existent dovedindu-se insuficient. Procedura de angajare a personalului pe perioadă limitată de timp este greoaie și generează întârzieri în asigurarea disponibilității experților atunci când este nevoie în derularea activităților necesare (ex: procesul de evaluare a propunerilor de proiecte, verificare cereri de rambursare etc.).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COMUNICARE</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Una dintre cerințele Acordului de Parteneriat 2014-2020 a fost realizarea unui sistem unitar de comunicare FESI – beneficiari. Până la acest moment nu s-a realizat acest lucru, multiplele tentative de acordare a contractului au eșuat din diverse motive .</a:t>
            </a:r>
          </a:p>
          <a:p>
            <a:r>
              <a:rPr lang="ro-RO" sz="1200" kern="1200" dirty="0">
                <a:solidFill>
                  <a:schemeClr val="tx1"/>
                </a:solidFill>
                <a:effectLst/>
                <a:latin typeface="+mn-lt"/>
                <a:ea typeface="+mn-ea"/>
                <a:cs typeface="+mn-cs"/>
              </a:rPr>
              <a:t>Se simte nevoia unei organizări unitare a informației, astfel încât să se poată accesa cu ușurință informații similare pentru PO diferite.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Se remarcă, de asemenea, nevoia de a îmbunătăți comunicarea interinstituțională dintre AM-uri și ministerele de resort, pentru clarificarea aspectelor care țin de legislația specifică, inclusiv de aplicarea acesteia.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o-R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ro-RO"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27C956-B5DF-45E6-86C8-EDA1DF0809F5}" type="slidenum">
              <a:rPr lang="en-US" smtClean="0"/>
              <a:t>12</a:t>
            </a:fld>
            <a:endParaRPr lang="en-US" dirty="0"/>
          </a:p>
        </p:txBody>
      </p:sp>
      <p:sp>
        <p:nvSpPr>
          <p:cNvPr id="5" name="Date Placeholder 4"/>
          <p:cNvSpPr>
            <a:spLocks noGrp="1"/>
          </p:cNvSpPr>
          <p:nvPr>
            <p:ph type="dt" idx="11"/>
          </p:nvPr>
        </p:nvSpPr>
        <p:spPr/>
        <p:txBody>
          <a:bodyPr/>
          <a:lstStyle/>
          <a:p>
            <a:fld id="{9EE76BF7-D2DA-43F1-8136-52F00A12A1CC}" type="datetime1">
              <a:rPr lang="en-US" smtClean="0"/>
              <a:t>7/19/2019</a:t>
            </a:fld>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2974490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1" dirty="0"/>
              <a:t>REGLEMENTARE</a:t>
            </a:r>
          </a:p>
          <a:p>
            <a:r>
              <a:rPr lang="ro-RO" b="1" dirty="0"/>
              <a:t>Cadrul legislativ</a:t>
            </a:r>
            <a:r>
              <a:rPr lang="ro-RO" dirty="0"/>
              <a:t>. </a:t>
            </a:r>
            <a:r>
              <a:rPr lang="ro-RO" sz="1200" kern="1200" dirty="0">
                <a:solidFill>
                  <a:schemeClr val="tx1"/>
                </a:solidFill>
                <a:effectLst/>
                <a:latin typeface="+mn-lt"/>
                <a:ea typeface="+mn-ea"/>
                <a:cs typeface="+mn-cs"/>
              </a:rPr>
              <a:t>Aspectele problematice privind cadrul legislativ existent se datorează faptului că legislația aplicabilă nu este suficient de clară, nu este completă sau este insuficient cunoscută la nivelul persoanelor implicate în implementarea programelor de finanțare (ex: personal AM/OI(R), solicitanți/beneficiari, consultanți etc).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În plus, frecventele modificări legislative, adesea efectuate fără studii de impact (ex: OUG nr. 114/2019), afectează negativ implementarea PO finanțate prin FESI 2014-2020, conduc la întârzieri în derularea proiectelor finanțate sau chiar rezilierea unor contracte de finanțare. </a:t>
            </a:r>
          </a:p>
          <a:p>
            <a:r>
              <a:rPr lang="ro-RO" sz="1200" b="1" kern="1200" dirty="0">
                <a:solidFill>
                  <a:schemeClr val="tx1"/>
                </a:solidFill>
                <a:effectLst/>
                <a:latin typeface="+mn-lt"/>
                <a:ea typeface="+mn-ea"/>
                <a:cs typeface="+mn-cs"/>
              </a:rPr>
              <a:t>Implementare greoaie a proiectelor</a:t>
            </a:r>
            <a:r>
              <a:rPr lang="ro-RO" sz="1200" kern="1200" dirty="0">
                <a:solidFill>
                  <a:schemeClr val="tx1"/>
                </a:solidFill>
                <a:effectLst/>
                <a:latin typeface="+mn-lt"/>
                <a:ea typeface="+mn-ea"/>
                <a:cs typeface="+mn-cs"/>
              </a:rPr>
              <a:t>: în continuare, se simte nevoia unor reglementări care să faciliteze implementarea proiectelor finanțate din FESI 2014-2020, ca de exemplu: facilitarea obținerii avizelor/ autorizațiilor/ certificatelor pentru lucrări de infrastructură mare, inter-operabilitatea la nivelul instituțiilor pentru accesul direct la documente și informații, reducerea poverii administrative a beneficiarilor prin simplificarea procedurilor și documentației necesare accesării și implementării proiectelor etc.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Lipsa predictibilității </a:t>
            </a:r>
            <a:r>
              <a:rPr lang="ro-RO" sz="1200" kern="1200" dirty="0">
                <a:solidFill>
                  <a:schemeClr val="tx1"/>
                </a:solidFill>
                <a:effectLst/>
                <a:latin typeface="+mn-lt"/>
                <a:ea typeface="+mn-ea"/>
                <a:cs typeface="+mn-cs"/>
              </a:rPr>
              <a:t>în ceea ce privește cadrul de implementare este o altă piedică în procesul de implementare a PO finanțate prin FESI. Se simte nevoia unei planificări strategice riguroase și a unor instrumente adecvate pentru a susține și accelera întregul proces, de la elaborarea strategiilor sectoriale care fundamentează PO, la elaborarea ghidurilor și lansarea spre consultare a acestora, la planificarea lansării apelurilor de proiecte și respectarea calendarelor de lansare, inclusiv respectarea termenelor de evaluare.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PROCEDURAL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La momentul actual, nu există factori interni majori care să împiedice implementarea PO finanțate prin FESI 2014-2020, autoritățile de management fiind acreditate, iar sistemul de proceduri stabilit și procedurile puse în practică. Au fost aplicate masuri care urmăresc simplificarea implementării proiectelor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INSTITUTIONAL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este remarcată existența unui nucleu de personal cu o bună expertiză, provenită din perioada anterioară de implementare, ceea ce a creat un cadru pentru îmbunătățirea permanentă a procedurilor de lucru și a documentației necesare accesării și implementării PO finanțate prin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Există perioade de timp în care încărcarea personalului depășește capacitatea existentă, personalul existent dovedindu-se insuficient. Procedura de angajare a personalului pe perioadă limitată de timp este greoaie și generează întârzieri în asigurarea disponibilității experților atunci când este nevoie în derularea activităților necesare (ex: procesul de evaluare a propunerilor de proiecte, verificare cereri de rambursare etc.).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COMUNICARE</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Una dintre cerințele Acordului de Parteneriat 2014-2020 a fost realizarea unui sistem unitar de comunicare FESI – beneficiari. Până la acest moment nu s-a realizat acest lucru, multiplele tentative de acordare a contractului au eșuat din diverse motive .</a:t>
            </a:r>
          </a:p>
          <a:p>
            <a:r>
              <a:rPr lang="ro-RO" sz="1200" kern="1200" dirty="0">
                <a:solidFill>
                  <a:schemeClr val="tx1"/>
                </a:solidFill>
                <a:effectLst/>
                <a:latin typeface="+mn-lt"/>
                <a:ea typeface="+mn-ea"/>
                <a:cs typeface="+mn-cs"/>
              </a:rPr>
              <a:t>Se simte nevoia unei organizări unitare a informației, astfel încât să se poată accesa cu ușurință informații similare pentru PO diferite.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Se remarcă, de asemenea, nevoia de a îmbunătăți comunicarea interinstituțională dintre AM-uri și ministerele de resort, pentru clarificarea aspectelor care țin de legislația specifică, inclusiv de aplicarea acesteia.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o-R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ro-RO"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27C956-B5DF-45E6-86C8-EDA1DF0809F5}" type="slidenum">
              <a:rPr lang="en-US" smtClean="0"/>
              <a:t>13</a:t>
            </a:fld>
            <a:endParaRPr lang="en-US" dirty="0"/>
          </a:p>
        </p:txBody>
      </p:sp>
      <p:sp>
        <p:nvSpPr>
          <p:cNvPr id="5" name="Date Placeholder 4"/>
          <p:cNvSpPr>
            <a:spLocks noGrp="1"/>
          </p:cNvSpPr>
          <p:nvPr>
            <p:ph type="dt" idx="11"/>
          </p:nvPr>
        </p:nvSpPr>
        <p:spPr/>
        <p:txBody>
          <a:bodyPr/>
          <a:lstStyle/>
          <a:p>
            <a:fld id="{9EE76BF7-D2DA-43F1-8136-52F00A12A1CC}" type="datetime1">
              <a:rPr lang="en-US" smtClean="0"/>
              <a:t>7/19/2019</a:t>
            </a:fld>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536959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ro-RO" sz="1200" kern="1200" dirty="0">
                <a:solidFill>
                  <a:schemeClr val="tx1"/>
                </a:solidFill>
                <a:effectLst/>
                <a:latin typeface="+mn-lt"/>
                <a:ea typeface="+mn-ea"/>
                <a:cs typeface="+mn-cs"/>
              </a:rPr>
              <a:t>Demersuri de simplificare administrativă, pentru care există experiență și </a:t>
            </a:r>
            <a:r>
              <a:rPr lang="ro-RO" sz="1200" b="1" kern="1200" dirty="0">
                <a:solidFill>
                  <a:schemeClr val="tx1"/>
                </a:solidFill>
                <a:effectLst/>
                <a:latin typeface="+mn-lt"/>
                <a:ea typeface="+mn-ea"/>
                <a:cs typeface="+mn-cs"/>
              </a:rPr>
              <a:t>care pot fi extinse </a:t>
            </a:r>
            <a:r>
              <a:rPr lang="ro-RO" sz="1200" kern="1200" dirty="0">
                <a:solidFill>
                  <a:schemeClr val="tx1"/>
                </a:solidFill>
                <a:effectLst/>
                <a:latin typeface="+mn-lt"/>
                <a:ea typeface="+mn-ea"/>
                <a:cs typeface="+mn-cs"/>
              </a:rPr>
              <a:t>la mai multe Programe Operaționale</a:t>
            </a:r>
          </a:p>
          <a:p>
            <a:pPr lvl="1"/>
            <a:r>
              <a:rPr lang="ro-RO" sz="1200" kern="1200" dirty="0">
                <a:solidFill>
                  <a:schemeClr val="tx1"/>
                </a:solidFill>
                <a:effectLst/>
                <a:latin typeface="+mn-lt"/>
                <a:ea typeface="+mn-ea"/>
                <a:cs typeface="+mn-cs"/>
              </a:rPr>
              <a:t>Decontarea cheltuielilor raportate la o unitate de referință pe baza unor “</a:t>
            </a:r>
            <a:r>
              <a:rPr lang="ro-RO" sz="1200" i="1" kern="1200" dirty="0">
                <a:solidFill>
                  <a:schemeClr val="tx1"/>
                </a:solidFill>
                <a:effectLst/>
                <a:latin typeface="+mn-lt"/>
                <a:ea typeface="+mn-ea"/>
                <a:cs typeface="+mn-cs"/>
              </a:rPr>
              <a:t>costuri standard</a:t>
            </a:r>
            <a:r>
              <a:rPr lang="ro-RO" sz="1200" kern="1200" dirty="0">
                <a:solidFill>
                  <a:schemeClr val="tx1"/>
                </a:solidFill>
                <a:effectLst/>
                <a:latin typeface="+mn-lt"/>
                <a:ea typeface="+mn-ea"/>
                <a:cs typeface="+mn-cs"/>
              </a:rPr>
              <a:t>” stabilite în prealabil, indiferent de valoarea plătită efectiv de beneficiar. Este necesară o cunoaștere aprofundată a costurilor aferente tipurilor de bunuri sau de lucrări pentru care se aplică astfel de costuri standard (PNDR, POCU);   </a:t>
            </a:r>
            <a:endParaRPr lang="en-US" sz="1100" kern="1200" dirty="0">
              <a:solidFill>
                <a:schemeClr val="tx1"/>
              </a:solidFill>
              <a:effectLst/>
              <a:latin typeface="+mn-lt"/>
              <a:ea typeface="+mn-ea"/>
              <a:cs typeface="+mn-cs"/>
            </a:endParaRPr>
          </a:p>
          <a:p>
            <a:pPr lvl="1"/>
            <a:r>
              <a:rPr lang="ro-RO" sz="1200" kern="1200" dirty="0">
                <a:solidFill>
                  <a:schemeClr val="tx1"/>
                </a:solidFill>
                <a:effectLst/>
                <a:latin typeface="+mn-lt"/>
                <a:ea typeface="+mn-ea"/>
                <a:cs typeface="+mn-cs"/>
              </a:rPr>
              <a:t>Crearea unei </a:t>
            </a:r>
            <a:r>
              <a:rPr lang="ro-RO" sz="1200" i="1" kern="1200" dirty="0">
                <a:solidFill>
                  <a:schemeClr val="tx1"/>
                </a:solidFill>
                <a:effectLst/>
                <a:latin typeface="+mn-lt"/>
                <a:ea typeface="+mn-ea"/>
                <a:cs typeface="+mn-cs"/>
              </a:rPr>
              <a:t>baze de date cu prețuri de referință</a:t>
            </a:r>
            <a:r>
              <a:rPr lang="ro-RO" sz="1200" kern="1200" dirty="0">
                <a:solidFill>
                  <a:schemeClr val="tx1"/>
                </a:solidFill>
                <a:effectLst/>
                <a:latin typeface="+mn-lt"/>
                <a:ea typeface="+mn-ea"/>
                <a:cs typeface="+mn-cs"/>
              </a:rPr>
              <a:t>, astfel încât achizionarea mașinilor, utilajelor și echipamentelor specializate să poată fi realizată fără parcurgerea vreunei alte proceduri de achiziție. Baza de date este creată pe baza informațiilor furnizate de producător / importator / dealer / reprezentanță (PNDR);  </a:t>
            </a:r>
            <a:endParaRPr lang="en-US" sz="1100" kern="1200" dirty="0">
              <a:solidFill>
                <a:schemeClr val="tx1"/>
              </a:solidFill>
              <a:effectLst/>
              <a:latin typeface="+mn-lt"/>
              <a:ea typeface="+mn-ea"/>
              <a:cs typeface="+mn-cs"/>
            </a:endParaRPr>
          </a:p>
          <a:p>
            <a:pPr lvl="1"/>
            <a:r>
              <a:rPr lang="ro-RO" sz="1200" kern="1200" dirty="0">
                <a:solidFill>
                  <a:schemeClr val="tx1"/>
                </a:solidFill>
                <a:effectLst/>
                <a:latin typeface="+mn-lt"/>
                <a:ea typeface="+mn-ea"/>
                <a:cs typeface="+mn-cs"/>
              </a:rPr>
              <a:t>Aplicarea unor </a:t>
            </a:r>
            <a:r>
              <a:rPr lang="ro-RO" sz="1200" i="1" kern="1200" dirty="0">
                <a:solidFill>
                  <a:schemeClr val="tx1"/>
                </a:solidFill>
                <a:effectLst/>
                <a:latin typeface="+mn-lt"/>
                <a:ea typeface="+mn-ea"/>
                <a:cs typeface="+mn-cs"/>
              </a:rPr>
              <a:t>costuri simplificate</a:t>
            </a:r>
            <a:r>
              <a:rPr lang="ro-RO" sz="1200" kern="1200" dirty="0">
                <a:solidFill>
                  <a:schemeClr val="tx1"/>
                </a:solidFill>
                <a:effectLst/>
                <a:latin typeface="+mn-lt"/>
                <a:ea typeface="+mn-ea"/>
                <a:cs typeface="+mn-cs"/>
              </a:rPr>
              <a:t> în limita unui procent stabilit în contractul de finanțare, pentru cheltuieli indirecte și/sau pentru salarii, pe baza unei proceduri agreată înainte de lansare, a căror decontare se realizează fără a se verifica niciun document (Cooperare Teritorială, POCU); </a:t>
            </a:r>
            <a:endParaRPr lang="en-US" sz="1100" kern="1200" dirty="0">
              <a:solidFill>
                <a:schemeClr val="tx1"/>
              </a:solidFill>
              <a:effectLst/>
              <a:latin typeface="+mn-lt"/>
              <a:ea typeface="+mn-ea"/>
              <a:cs typeface="+mn-cs"/>
            </a:endParaRPr>
          </a:p>
          <a:p>
            <a:pPr lvl="0"/>
            <a:endParaRPr lang="ro-RO" sz="1200" kern="1200" dirty="0">
              <a:solidFill>
                <a:schemeClr val="tx1"/>
              </a:solidFill>
              <a:effectLst/>
              <a:latin typeface="+mn-lt"/>
              <a:ea typeface="+mn-ea"/>
              <a:cs typeface="+mn-cs"/>
            </a:endParaRPr>
          </a:p>
          <a:p>
            <a:pPr lvl="0"/>
            <a:r>
              <a:rPr lang="ro-RO" sz="1200" kern="1200" dirty="0">
                <a:solidFill>
                  <a:schemeClr val="tx1"/>
                </a:solidFill>
                <a:effectLst/>
                <a:latin typeface="+mn-lt"/>
                <a:ea typeface="+mn-ea"/>
                <a:cs typeface="+mn-cs"/>
              </a:rPr>
              <a:t>Implementarea măsurilor pentru </a:t>
            </a:r>
            <a:r>
              <a:rPr lang="ro-RO" sz="1200" b="1" kern="1200" dirty="0">
                <a:solidFill>
                  <a:schemeClr val="tx1"/>
                </a:solidFill>
                <a:effectLst/>
                <a:latin typeface="+mn-lt"/>
                <a:ea typeface="+mn-ea"/>
                <a:cs typeface="+mn-cs"/>
              </a:rPr>
              <a:t>simplificarea</a:t>
            </a:r>
            <a:r>
              <a:rPr lang="ro-RO" sz="1200" kern="1200" dirty="0">
                <a:solidFill>
                  <a:schemeClr val="tx1"/>
                </a:solidFill>
                <a:effectLst/>
                <a:latin typeface="+mn-lt"/>
                <a:ea typeface="+mn-ea"/>
                <a:cs typeface="+mn-cs"/>
              </a:rPr>
              <a:t> implementării proiectelor finanțate prin FESI  </a:t>
            </a:r>
            <a:endParaRPr lang="en-US" sz="1100" kern="1200" dirty="0">
              <a:solidFill>
                <a:schemeClr val="tx1"/>
              </a:solidFill>
              <a:effectLst/>
              <a:latin typeface="+mn-lt"/>
              <a:ea typeface="+mn-ea"/>
              <a:cs typeface="+mn-cs"/>
            </a:endParaRPr>
          </a:p>
          <a:p>
            <a:pPr lvl="1"/>
            <a:r>
              <a:rPr lang="ro-RO" sz="1200" kern="1200" dirty="0">
                <a:solidFill>
                  <a:schemeClr val="tx1"/>
                </a:solidFill>
                <a:effectLst/>
                <a:latin typeface="+mn-lt"/>
                <a:ea typeface="+mn-ea"/>
                <a:cs typeface="+mn-cs"/>
              </a:rPr>
              <a:t>Creșterea inter-operabilității la nivelul instituțiilor pentru accesul direct la documente (ex. certificate privind lipsa datoriilor, extrase de carte funciară, acte juridice de înființare a organizațiilor neguvernamentale) și informații (îndeplinirea obligațiilor legale de funcționare precum autorizațiile de funcționare etc); </a:t>
            </a:r>
            <a:endParaRPr lang="en-US" sz="1100" kern="1200" dirty="0">
              <a:solidFill>
                <a:schemeClr val="tx1"/>
              </a:solidFill>
              <a:effectLst/>
              <a:latin typeface="+mn-lt"/>
              <a:ea typeface="+mn-ea"/>
              <a:cs typeface="+mn-cs"/>
            </a:endParaRPr>
          </a:p>
          <a:p>
            <a:pPr lvl="1"/>
            <a:r>
              <a:rPr lang="ro-RO" sz="1200" kern="1200" dirty="0">
                <a:solidFill>
                  <a:schemeClr val="tx1"/>
                </a:solidFill>
                <a:effectLst/>
                <a:latin typeface="+mn-lt"/>
                <a:ea typeface="+mn-ea"/>
                <a:cs typeface="+mn-cs"/>
              </a:rPr>
              <a:t>Simplificarea procedurilor pentru obținerea avizelor și autorizațiilor necesare pentru elaborarea și implementarea proiectelor finanțate prin FESI.</a:t>
            </a:r>
            <a:endParaRPr lang="en-US" sz="1100" kern="1200" dirty="0">
              <a:solidFill>
                <a:schemeClr val="tx1"/>
              </a:solidFill>
              <a:effectLst/>
              <a:latin typeface="+mn-lt"/>
              <a:ea typeface="+mn-ea"/>
              <a:cs typeface="+mn-cs"/>
            </a:endParaRPr>
          </a:p>
          <a:p>
            <a:pPr lvl="0"/>
            <a:r>
              <a:rPr lang="ro-RO" sz="1200" kern="1200" dirty="0">
                <a:solidFill>
                  <a:schemeClr val="tx1"/>
                </a:solidFill>
                <a:effectLst/>
                <a:latin typeface="+mn-lt"/>
                <a:ea typeface="+mn-ea"/>
                <a:cs typeface="+mn-cs"/>
              </a:rPr>
              <a:t>Identificarea și implementarea de măsuri pentru creșterea nivelului de </a:t>
            </a:r>
            <a:r>
              <a:rPr lang="ro-RO" sz="1200" b="1" kern="1200" dirty="0">
                <a:solidFill>
                  <a:schemeClr val="tx1"/>
                </a:solidFill>
                <a:effectLst/>
                <a:latin typeface="+mn-lt"/>
                <a:ea typeface="+mn-ea"/>
                <a:cs typeface="+mn-cs"/>
              </a:rPr>
              <a:t>stabilitate și predictibilitate </a:t>
            </a:r>
            <a:r>
              <a:rPr lang="ro-RO" sz="1200" kern="1200" dirty="0">
                <a:solidFill>
                  <a:schemeClr val="tx1"/>
                </a:solidFill>
                <a:effectLst/>
                <a:latin typeface="+mn-lt"/>
                <a:ea typeface="+mn-ea"/>
                <a:cs typeface="+mn-cs"/>
              </a:rPr>
              <a:t>a cadrului de implementare al Programelor Operaționale, cum ar fi:</a:t>
            </a:r>
            <a:endParaRPr lang="en-US" sz="1100" kern="1200" dirty="0">
              <a:solidFill>
                <a:schemeClr val="tx1"/>
              </a:solidFill>
              <a:effectLst/>
              <a:latin typeface="+mn-lt"/>
              <a:ea typeface="+mn-ea"/>
              <a:cs typeface="+mn-cs"/>
            </a:endParaRPr>
          </a:p>
          <a:p>
            <a:pPr lvl="1"/>
            <a:r>
              <a:rPr lang="ro-RO" sz="1200" kern="1200" dirty="0">
                <a:solidFill>
                  <a:schemeClr val="tx1"/>
                </a:solidFill>
                <a:effectLst/>
                <a:latin typeface="+mn-lt"/>
                <a:ea typeface="+mn-ea"/>
                <a:cs typeface="+mn-cs"/>
              </a:rPr>
              <a:t>Realizarea planificării lansării sesiunilor de proiecte pe un orizont de timp mediu (ex: min. 2 ani);</a:t>
            </a:r>
            <a:endParaRPr lang="en-US" sz="1100" kern="1200" dirty="0">
              <a:solidFill>
                <a:schemeClr val="tx1"/>
              </a:solidFill>
              <a:effectLst/>
              <a:latin typeface="+mn-lt"/>
              <a:ea typeface="+mn-ea"/>
              <a:cs typeface="+mn-cs"/>
            </a:endParaRPr>
          </a:p>
          <a:p>
            <a:pPr lvl="1"/>
            <a:r>
              <a:rPr lang="ro-RO" sz="1200" kern="1200" dirty="0">
                <a:solidFill>
                  <a:schemeClr val="tx1"/>
                </a:solidFill>
                <a:effectLst/>
                <a:latin typeface="+mn-lt"/>
                <a:ea typeface="+mn-ea"/>
                <a:cs typeface="+mn-cs"/>
              </a:rPr>
              <a:t>Păstrarea cerințelor și condițiilor de aplicare pentru accesarea finanțărilor disponibile constante de la un apel de proiecte la altul;</a:t>
            </a:r>
            <a:endParaRPr lang="en-US" sz="1100" kern="1200" dirty="0">
              <a:solidFill>
                <a:schemeClr val="tx1"/>
              </a:solidFill>
              <a:effectLst/>
              <a:latin typeface="+mn-lt"/>
              <a:ea typeface="+mn-ea"/>
              <a:cs typeface="+mn-cs"/>
            </a:endParaRPr>
          </a:p>
          <a:p>
            <a:pPr lvl="1"/>
            <a:r>
              <a:rPr lang="ro-RO" sz="1200" kern="1200" dirty="0">
                <a:solidFill>
                  <a:schemeClr val="tx1"/>
                </a:solidFill>
                <a:effectLst/>
                <a:latin typeface="+mn-lt"/>
                <a:ea typeface="+mn-ea"/>
                <a:cs typeface="+mn-cs"/>
              </a:rPr>
              <a:t>Crearea de modele/exemple de documentații specifice accesării și implementării proiectelor (ex: contracte standard pentru achizițiile, modele documentații de achiziții etc).</a:t>
            </a:r>
          </a:p>
          <a:p>
            <a:pPr lvl="1"/>
            <a:endParaRPr lang="ro-RO" sz="1200" kern="1200" dirty="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Utilizarea unor </a:t>
            </a:r>
            <a:r>
              <a:rPr lang="ro-RO" sz="1200" b="1" kern="1200" dirty="0">
                <a:solidFill>
                  <a:schemeClr val="tx1"/>
                </a:solidFill>
                <a:effectLst/>
                <a:latin typeface="+mn-lt"/>
                <a:ea typeface="+mn-ea"/>
                <a:cs typeface="+mn-cs"/>
              </a:rPr>
              <a:t>mecanisme eficiente de consultare cu părțile interesate relevante </a:t>
            </a:r>
            <a:r>
              <a:rPr lang="ro-RO" sz="1200" kern="1200" dirty="0">
                <a:solidFill>
                  <a:schemeClr val="tx1"/>
                </a:solidFill>
                <a:effectLst/>
                <a:latin typeface="+mn-lt"/>
                <a:ea typeface="+mn-ea"/>
                <a:cs typeface="+mn-cs"/>
              </a:rPr>
              <a:t>(ex: valorificarea oportunității de a discuta în cadrul grupurilor tehnice de lucru aferente Comitetului de Monitorizare pentru anticiparea impactului adus de modificările propuse în cadrul programelor de finanțare)</a:t>
            </a:r>
            <a:endParaRPr lang="en-US" sz="1200" kern="1200" dirty="0">
              <a:solidFill>
                <a:schemeClr val="tx1"/>
              </a:solidFill>
              <a:effectLst/>
              <a:latin typeface="+mn-lt"/>
              <a:ea typeface="+mn-ea"/>
              <a:cs typeface="+mn-cs"/>
            </a:endParaRPr>
          </a:p>
          <a:p>
            <a:pPr lvl="1"/>
            <a:endParaRPr lang="ro-RO"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27C956-B5DF-45E6-86C8-EDA1DF0809F5}" type="slidenum">
              <a:rPr lang="en-US" smtClean="0"/>
              <a:t>14</a:t>
            </a:fld>
            <a:endParaRPr lang="en-US" dirty="0"/>
          </a:p>
        </p:txBody>
      </p:sp>
      <p:sp>
        <p:nvSpPr>
          <p:cNvPr id="5" name="Date Placeholder 4"/>
          <p:cNvSpPr>
            <a:spLocks noGrp="1"/>
          </p:cNvSpPr>
          <p:nvPr>
            <p:ph type="dt" idx="11"/>
          </p:nvPr>
        </p:nvSpPr>
        <p:spPr/>
        <p:txBody>
          <a:bodyPr/>
          <a:lstStyle/>
          <a:p>
            <a:fld id="{9EE76BF7-D2DA-43F1-8136-52F00A12A1CC}" type="datetime1">
              <a:rPr lang="en-US" smtClean="0"/>
              <a:t>7/19/2019</a:t>
            </a:fld>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170968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ro-RO" sz="1200" kern="1200" dirty="0">
                <a:solidFill>
                  <a:schemeClr val="tx1"/>
                </a:solidFill>
                <a:effectLst/>
                <a:latin typeface="+mn-lt"/>
                <a:ea typeface="+mn-ea"/>
                <a:cs typeface="+mn-cs"/>
              </a:rPr>
              <a:t>Demersuri de simplificare administrativă, pentru care există experiență și </a:t>
            </a:r>
            <a:r>
              <a:rPr lang="ro-RO" sz="1200" b="1" kern="1200" dirty="0">
                <a:solidFill>
                  <a:schemeClr val="tx1"/>
                </a:solidFill>
                <a:effectLst/>
                <a:latin typeface="+mn-lt"/>
                <a:ea typeface="+mn-ea"/>
                <a:cs typeface="+mn-cs"/>
              </a:rPr>
              <a:t>care pot fi extinse </a:t>
            </a:r>
            <a:r>
              <a:rPr lang="ro-RO" sz="1200" kern="1200" dirty="0">
                <a:solidFill>
                  <a:schemeClr val="tx1"/>
                </a:solidFill>
                <a:effectLst/>
                <a:latin typeface="+mn-lt"/>
                <a:ea typeface="+mn-ea"/>
                <a:cs typeface="+mn-cs"/>
              </a:rPr>
              <a:t>la mai multe Programe Operaționale</a:t>
            </a:r>
          </a:p>
          <a:p>
            <a:pPr lvl="1"/>
            <a:r>
              <a:rPr lang="ro-RO" sz="1200" kern="1200" dirty="0">
                <a:solidFill>
                  <a:schemeClr val="tx1"/>
                </a:solidFill>
                <a:effectLst/>
                <a:latin typeface="+mn-lt"/>
                <a:ea typeface="+mn-ea"/>
                <a:cs typeface="+mn-cs"/>
              </a:rPr>
              <a:t>Decontarea cheltuielilor raportate la o unitate de referință pe baza unor “</a:t>
            </a:r>
            <a:r>
              <a:rPr lang="ro-RO" sz="1200" i="1" kern="1200" dirty="0">
                <a:solidFill>
                  <a:schemeClr val="tx1"/>
                </a:solidFill>
                <a:effectLst/>
                <a:latin typeface="+mn-lt"/>
                <a:ea typeface="+mn-ea"/>
                <a:cs typeface="+mn-cs"/>
              </a:rPr>
              <a:t>costuri standard</a:t>
            </a:r>
            <a:r>
              <a:rPr lang="ro-RO" sz="1200" kern="1200" dirty="0">
                <a:solidFill>
                  <a:schemeClr val="tx1"/>
                </a:solidFill>
                <a:effectLst/>
                <a:latin typeface="+mn-lt"/>
                <a:ea typeface="+mn-ea"/>
                <a:cs typeface="+mn-cs"/>
              </a:rPr>
              <a:t>” stabilite în prealabil, indiferent de valoarea plătită efectiv de beneficiar. Este necesară o cunoaștere aprofundată a costurilor aferente tipurilor de bunuri sau de lucrări pentru care se aplică astfel de costuri standard (PNDR, POCU);   </a:t>
            </a:r>
            <a:endParaRPr lang="en-US" sz="1100" kern="1200" dirty="0">
              <a:solidFill>
                <a:schemeClr val="tx1"/>
              </a:solidFill>
              <a:effectLst/>
              <a:latin typeface="+mn-lt"/>
              <a:ea typeface="+mn-ea"/>
              <a:cs typeface="+mn-cs"/>
            </a:endParaRPr>
          </a:p>
          <a:p>
            <a:pPr lvl="1"/>
            <a:r>
              <a:rPr lang="ro-RO" sz="1200" kern="1200" dirty="0">
                <a:solidFill>
                  <a:schemeClr val="tx1"/>
                </a:solidFill>
                <a:effectLst/>
                <a:latin typeface="+mn-lt"/>
                <a:ea typeface="+mn-ea"/>
                <a:cs typeface="+mn-cs"/>
              </a:rPr>
              <a:t>Crearea unei </a:t>
            </a:r>
            <a:r>
              <a:rPr lang="ro-RO" sz="1200" i="1" kern="1200" dirty="0">
                <a:solidFill>
                  <a:schemeClr val="tx1"/>
                </a:solidFill>
                <a:effectLst/>
                <a:latin typeface="+mn-lt"/>
                <a:ea typeface="+mn-ea"/>
                <a:cs typeface="+mn-cs"/>
              </a:rPr>
              <a:t>baze de date cu prețuri de referință</a:t>
            </a:r>
            <a:r>
              <a:rPr lang="ro-RO" sz="1200" kern="1200" dirty="0">
                <a:solidFill>
                  <a:schemeClr val="tx1"/>
                </a:solidFill>
                <a:effectLst/>
                <a:latin typeface="+mn-lt"/>
                <a:ea typeface="+mn-ea"/>
                <a:cs typeface="+mn-cs"/>
              </a:rPr>
              <a:t>, astfel încât achizionarea mașinilor, utilajelor și echipamentelor specializate să poată fi realizată fără parcurgerea vreunei alte proceduri de achiziție. Baza de date este creată pe baza informațiilor furnizate de producător / importator / dealer / reprezentanță (PNDR);  </a:t>
            </a:r>
            <a:endParaRPr lang="en-US" sz="1100" kern="1200" dirty="0">
              <a:solidFill>
                <a:schemeClr val="tx1"/>
              </a:solidFill>
              <a:effectLst/>
              <a:latin typeface="+mn-lt"/>
              <a:ea typeface="+mn-ea"/>
              <a:cs typeface="+mn-cs"/>
            </a:endParaRPr>
          </a:p>
          <a:p>
            <a:pPr lvl="1"/>
            <a:r>
              <a:rPr lang="ro-RO" sz="1200" kern="1200" dirty="0">
                <a:solidFill>
                  <a:schemeClr val="tx1"/>
                </a:solidFill>
                <a:effectLst/>
                <a:latin typeface="+mn-lt"/>
                <a:ea typeface="+mn-ea"/>
                <a:cs typeface="+mn-cs"/>
              </a:rPr>
              <a:t>Aplicarea unor </a:t>
            </a:r>
            <a:r>
              <a:rPr lang="ro-RO" sz="1200" i="1" kern="1200" dirty="0">
                <a:solidFill>
                  <a:schemeClr val="tx1"/>
                </a:solidFill>
                <a:effectLst/>
                <a:latin typeface="+mn-lt"/>
                <a:ea typeface="+mn-ea"/>
                <a:cs typeface="+mn-cs"/>
              </a:rPr>
              <a:t>costuri simplificate</a:t>
            </a:r>
            <a:r>
              <a:rPr lang="ro-RO" sz="1200" kern="1200" dirty="0">
                <a:solidFill>
                  <a:schemeClr val="tx1"/>
                </a:solidFill>
                <a:effectLst/>
                <a:latin typeface="+mn-lt"/>
                <a:ea typeface="+mn-ea"/>
                <a:cs typeface="+mn-cs"/>
              </a:rPr>
              <a:t> în limita unui procent stabilit în contractul de finanțare, pentru cheltuieli indirecte și/sau pentru salarii, pe baza unei proceduri agreată înainte de lansare, a căror decontare se realizează fără a se verifica niciun document (Cooperare Teritorială, POCU); </a:t>
            </a:r>
            <a:endParaRPr lang="en-US" sz="1100" kern="1200" dirty="0">
              <a:solidFill>
                <a:schemeClr val="tx1"/>
              </a:solidFill>
              <a:effectLst/>
              <a:latin typeface="+mn-lt"/>
              <a:ea typeface="+mn-ea"/>
              <a:cs typeface="+mn-cs"/>
            </a:endParaRPr>
          </a:p>
          <a:p>
            <a:pPr lvl="0"/>
            <a:endParaRPr lang="ro-RO" sz="1200" kern="1200" dirty="0">
              <a:solidFill>
                <a:schemeClr val="tx1"/>
              </a:solidFill>
              <a:effectLst/>
              <a:latin typeface="+mn-lt"/>
              <a:ea typeface="+mn-ea"/>
              <a:cs typeface="+mn-cs"/>
            </a:endParaRPr>
          </a:p>
          <a:p>
            <a:pPr lvl="0"/>
            <a:r>
              <a:rPr lang="ro-RO" sz="1200" kern="1200" dirty="0">
                <a:solidFill>
                  <a:schemeClr val="tx1"/>
                </a:solidFill>
                <a:effectLst/>
                <a:latin typeface="+mn-lt"/>
                <a:ea typeface="+mn-ea"/>
                <a:cs typeface="+mn-cs"/>
              </a:rPr>
              <a:t>Implementarea măsurilor pentru </a:t>
            </a:r>
            <a:r>
              <a:rPr lang="ro-RO" sz="1200" b="1" kern="1200" dirty="0">
                <a:solidFill>
                  <a:schemeClr val="tx1"/>
                </a:solidFill>
                <a:effectLst/>
                <a:latin typeface="+mn-lt"/>
                <a:ea typeface="+mn-ea"/>
                <a:cs typeface="+mn-cs"/>
              </a:rPr>
              <a:t>simplificarea</a:t>
            </a:r>
            <a:r>
              <a:rPr lang="ro-RO" sz="1200" kern="1200" dirty="0">
                <a:solidFill>
                  <a:schemeClr val="tx1"/>
                </a:solidFill>
                <a:effectLst/>
                <a:latin typeface="+mn-lt"/>
                <a:ea typeface="+mn-ea"/>
                <a:cs typeface="+mn-cs"/>
              </a:rPr>
              <a:t> implementării proiectelor finanțate prin FESI  </a:t>
            </a:r>
            <a:endParaRPr lang="en-US" sz="1100" kern="1200" dirty="0">
              <a:solidFill>
                <a:schemeClr val="tx1"/>
              </a:solidFill>
              <a:effectLst/>
              <a:latin typeface="+mn-lt"/>
              <a:ea typeface="+mn-ea"/>
              <a:cs typeface="+mn-cs"/>
            </a:endParaRPr>
          </a:p>
          <a:p>
            <a:pPr lvl="1"/>
            <a:r>
              <a:rPr lang="ro-RO" sz="1200" kern="1200" dirty="0">
                <a:solidFill>
                  <a:schemeClr val="tx1"/>
                </a:solidFill>
                <a:effectLst/>
                <a:latin typeface="+mn-lt"/>
                <a:ea typeface="+mn-ea"/>
                <a:cs typeface="+mn-cs"/>
              </a:rPr>
              <a:t>Creșterea inter-operabilității la nivelul instituțiilor pentru accesul direct la documente (ex. certificate privind lipsa datoriilor, extrase de carte funciară, acte juridice de înființare a organizațiilor neguvernamentale) și informații (îndeplinirea obligațiilor legale de funcționare precum autorizațiile de funcționare etc); </a:t>
            </a:r>
            <a:endParaRPr lang="en-US" sz="1100" kern="1200" dirty="0">
              <a:solidFill>
                <a:schemeClr val="tx1"/>
              </a:solidFill>
              <a:effectLst/>
              <a:latin typeface="+mn-lt"/>
              <a:ea typeface="+mn-ea"/>
              <a:cs typeface="+mn-cs"/>
            </a:endParaRPr>
          </a:p>
          <a:p>
            <a:pPr lvl="1"/>
            <a:r>
              <a:rPr lang="ro-RO" sz="1200" kern="1200" dirty="0">
                <a:solidFill>
                  <a:schemeClr val="tx1"/>
                </a:solidFill>
                <a:effectLst/>
                <a:latin typeface="+mn-lt"/>
                <a:ea typeface="+mn-ea"/>
                <a:cs typeface="+mn-cs"/>
              </a:rPr>
              <a:t>Simplificarea procedurilor pentru obținerea avizelor și autorizațiilor necesare pentru elaborarea și implementarea proiectelor finanțate prin FESI.</a:t>
            </a:r>
            <a:endParaRPr lang="en-US" sz="1100" kern="1200" dirty="0">
              <a:solidFill>
                <a:schemeClr val="tx1"/>
              </a:solidFill>
              <a:effectLst/>
              <a:latin typeface="+mn-lt"/>
              <a:ea typeface="+mn-ea"/>
              <a:cs typeface="+mn-cs"/>
            </a:endParaRPr>
          </a:p>
          <a:p>
            <a:pPr lvl="0"/>
            <a:r>
              <a:rPr lang="ro-RO" sz="1200" kern="1200" dirty="0">
                <a:solidFill>
                  <a:schemeClr val="tx1"/>
                </a:solidFill>
                <a:effectLst/>
                <a:latin typeface="+mn-lt"/>
                <a:ea typeface="+mn-ea"/>
                <a:cs typeface="+mn-cs"/>
              </a:rPr>
              <a:t>Identificarea și implementarea de măsuri pentru creșterea nivelului de </a:t>
            </a:r>
            <a:r>
              <a:rPr lang="ro-RO" sz="1200" b="1" kern="1200" dirty="0">
                <a:solidFill>
                  <a:schemeClr val="tx1"/>
                </a:solidFill>
                <a:effectLst/>
                <a:latin typeface="+mn-lt"/>
                <a:ea typeface="+mn-ea"/>
                <a:cs typeface="+mn-cs"/>
              </a:rPr>
              <a:t>stabilitate și predictibilitate </a:t>
            </a:r>
            <a:r>
              <a:rPr lang="ro-RO" sz="1200" kern="1200" dirty="0">
                <a:solidFill>
                  <a:schemeClr val="tx1"/>
                </a:solidFill>
                <a:effectLst/>
                <a:latin typeface="+mn-lt"/>
                <a:ea typeface="+mn-ea"/>
                <a:cs typeface="+mn-cs"/>
              </a:rPr>
              <a:t>a cadrului de implementare al Programelor Operaționale, cum ar fi:</a:t>
            </a:r>
            <a:endParaRPr lang="en-US" sz="1100" kern="1200" dirty="0">
              <a:solidFill>
                <a:schemeClr val="tx1"/>
              </a:solidFill>
              <a:effectLst/>
              <a:latin typeface="+mn-lt"/>
              <a:ea typeface="+mn-ea"/>
              <a:cs typeface="+mn-cs"/>
            </a:endParaRPr>
          </a:p>
          <a:p>
            <a:pPr lvl="1"/>
            <a:r>
              <a:rPr lang="ro-RO" sz="1200" kern="1200" dirty="0">
                <a:solidFill>
                  <a:schemeClr val="tx1"/>
                </a:solidFill>
                <a:effectLst/>
                <a:latin typeface="+mn-lt"/>
                <a:ea typeface="+mn-ea"/>
                <a:cs typeface="+mn-cs"/>
              </a:rPr>
              <a:t>Realizarea planificării lansării sesiunilor de proiecte pe un orizont de timp mediu (ex: min. 2 ani);</a:t>
            </a:r>
            <a:endParaRPr lang="en-US" sz="1100" kern="1200" dirty="0">
              <a:solidFill>
                <a:schemeClr val="tx1"/>
              </a:solidFill>
              <a:effectLst/>
              <a:latin typeface="+mn-lt"/>
              <a:ea typeface="+mn-ea"/>
              <a:cs typeface="+mn-cs"/>
            </a:endParaRPr>
          </a:p>
          <a:p>
            <a:pPr lvl="1"/>
            <a:r>
              <a:rPr lang="ro-RO" sz="1200" kern="1200" dirty="0">
                <a:solidFill>
                  <a:schemeClr val="tx1"/>
                </a:solidFill>
                <a:effectLst/>
                <a:latin typeface="+mn-lt"/>
                <a:ea typeface="+mn-ea"/>
                <a:cs typeface="+mn-cs"/>
              </a:rPr>
              <a:t>Păstrarea cerințelor și condițiilor de aplicare pentru accesarea finanțărilor disponibile constante de la un apel de proiecte la altul;</a:t>
            </a:r>
            <a:endParaRPr lang="en-US" sz="1100" kern="1200" dirty="0">
              <a:solidFill>
                <a:schemeClr val="tx1"/>
              </a:solidFill>
              <a:effectLst/>
              <a:latin typeface="+mn-lt"/>
              <a:ea typeface="+mn-ea"/>
              <a:cs typeface="+mn-cs"/>
            </a:endParaRPr>
          </a:p>
          <a:p>
            <a:pPr lvl="1"/>
            <a:r>
              <a:rPr lang="ro-RO" sz="1200" kern="1200" dirty="0">
                <a:solidFill>
                  <a:schemeClr val="tx1"/>
                </a:solidFill>
                <a:effectLst/>
                <a:latin typeface="+mn-lt"/>
                <a:ea typeface="+mn-ea"/>
                <a:cs typeface="+mn-cs"/>
              </a:rPr>
              <a:t>Crearea de modele/exemple de documentații specifice accesării și implementării proiectelor (ex: contracte standard pentru achizițiile, modele documentații de achiziții etc).</a:t>
            </a:r>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27C956-B5DF-45E6-86C8-EDA1DF0809F5}" type="slidenum">
              <a:rPr lang="en-US" smtClean="0"/>
              <a:t>15</a:t>
            </a:fld>
            <a:endParaRPr lang="en-US" dirty="0"/>
          </a:p>
        </p:txBody>
      </p:sp>
      <p:sp>
        <p:nvSpPr>
          <p:cNvPr id="5" name="Date Placeholder 4"/>
          <p:cNvSpPr>
            <a:spLocks noGrp="1"/>
          </p:cNvSpPr>
          <p:nvPr>
            <p:ph type="dt" idx="11"/>
          </p:nvPr>
        </p:nvSpPr>
        <p:spPr/>
        <p:txBody>
          <a:bodyPr/>
          <a:lstStyle/>
          <a:p>
            <a:fld id="{9EE76BF7-D2DA-43F1-8136-52F00A12A1CC}" type="datetime1">
              <a:rPr lang="en-US" smtClean="0"/>
              <a:t>7/19/2019</a:t>
            </a:fld>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34450647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F27C956-B5DF-45E6-86C8-EDA1DF0809F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E76BF7-D2DA-43F1-8136-52F00A12A1CC}"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7/19/2019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Header Placeholder 5"/>
          <p:cNvSpPr>
            <a:spLocks noGrp="1"/>
          </p:cNvSpPr>
          <p:nvPr>
            <p:ph type="hdr"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6441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5710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ro-RO" sz="2000" b="0" i="0" u="none" strike="noStrike" kern="1200" cap="none" spc="0" normalizeH="0" baseline="0" noProof="0" dirty="0">
                <a:ln>
                  <a:noFill/>
                </a:ln>
                <a:solidFill>
                  <a:prstClr val="black"/>
                </a:solidFill>
                <a:effectLst/>
                <a:uLnTx/>
                <a:uFillTx/>
                <a:latin typeface="Trebuchet MS" panose="020B0603020202020204"/>
                <a:ea typeface="+mn-ea"/>
                <a:cs typeface="+mn-cs"/>
              </a:rPr>
              <a:t>Analiza documentara a vizat: </a:t>
            </a:r>
          </a:p>
          <a:p>
            <a:pPr marL="9000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err="1">
                <a:ln>
                  <a:noFill/>
                </a:ln>
                <a:solidFill>
                  <a:prstClr val="black"/>
                </a:solidFill>
                <a:effectLst/>
                <a:uLnTx/>
                <a:uFillTx/>
                <a:latin typeface="Trebuchet MS" panose="020B0603020202020204"/>
                <a:ea typeface="+mn-ea"/>
                <a:cs typeface="+mn-cs"/>
              </a:rPr>
              <a:t>acte</a:t>
            </a: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 legislative care </a:t>
            </a:r>
            <a:r>
              <a:rPr kumimoji="0" lang="en-US" sz="2000" b="0" i="0" u="none" strike="noStrike" kern="1200" cap="none" spc="0" normalizeH="0" baseline="0" noProof="0" dirty="0" err="1">
                <a:ln>
                  <a:noFill/>
                </a:ln>
                <a:solidFill>
                  <a:prstClr val="black"/>
                </a:solidFill>
                <a:effectLst/>
                <a:uLnTx/>
                <a:uFillTx/>
                <a:latin typeface="Trebuchet MS" panose="020B0603020202020204"/>
                <a:ea typeface="+mn-ea"/>
                <a:cs typeface="+mn-cs"/>
              </a:rPr>
              <a:t>guvernează</a:t>
            </a: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000" b="0" i="0" u="none" strike="noStrike" kern="1200" cap="none" spc="0" normalizeH="0" baseline="0" noProof="0" dirty="0" err="1">
                <a:ln>
                  <a:noFill/>
                </a:ln>
                <a:solidFill>
                  <a:prstClr val="black"/>
                </a:solidFill>
                <a:effectLst/>
                <a:uLnTx/>
                <a:uFillTx/>
                <a:latin typeface="Trebuchet MS" panose="020B0603020202020204"/>
                <a:ea typeface="+mn-ea"/>
                <a:cs typeface="+mn-cs"/>
              </a:rPr>
              <a:t>managementul</a:t>
            </a: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000" b="0" i="0" u="none" strike="noStrike" kern="1200" cap="none" spc="0" normalizeH="0" baseline="0" noProof="0" dirty="0" err="1">
                <a:ln>
                  <a:noFill/>
                </a:ln>
                <a:solidFill>
                  <a:prstClr val="black"/>
                </a:solidFill>
                <a:effectLst/>
                <a:uLnTx/>
                <a:uFillTx/>
                <a:latin typeface="Trebuchet MS" panose="020B0603020202020204"/>
                <a:ea typeface="+mn-ea"/>
                <a:cs typeface="+mn-cs"/>
              </a:rPr>
              <a:t>instrumentelor</a:t>
            </a: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000" b="0" i="0" u="none" strike="noStrike" kern="1200" cap="none" spc="0" normalizeH="0" baseline="0" noProof="0" dirty="0" err="1">
                <a:ln>
                  <a:noFill/>
                </a:ln>
                <a:solidFill>
                  <a:prstClr val="black"/>
                </a:solidFill>
                <a:effectLst/>
                <a:uLnTx/>
                <a:uFillTx/>
                <a:latin typeface="Trebuchet MS" panose="020B0603020202020204"/>
                <a:ea typeface="+mn-ea"/>
                <a:cs typeface="+mn-cs"/>
              </a:rPr>
              <a:t>structurale</a:t>
            </a: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000" b="0" i="0" u="none" strike="noStrike" kern="1200" cap="none" spc="0" normalizeH="0" baseline="0" noProof="0" dirty="0" err="1">
                <a:ln>
                  <a:noFill/>
                </a:ln>
                <a:solidFill>
                  <a:prstClr val="black"/>
                </a:solidFill>
                <a:effectLst/>
                <a:uLnTx/>
                <a:uFillTx/>
                <a:latin typeface="Trebuchet MS" panose="020B0603020202020204"/>
                <a:ea typeface="+mn-ea"/>
                <a:cs typeface="+mn-cs"/>
              </a:rPr>
              <a:t>și</a:t>
            </a: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 </a:t>
            </a:r>
            <a:endParaRPr kumimoji="0" lang="ro-RO" sz="20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9000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err="1">
                <a:ln>
                  <a:noFill/>
                </a:ln>
                <a:solidFill>
                  <a:prstClr val="black"/>
                </a:solidFill>
                <a:effectLst/>
                <a:uLnTx/>
                <a:uFillTx/>
                <a:latin typeface="Trebuchet MS" panose="020B0603020202020204"/>
                <a:ea typeface="+mn-ea"/>
                <a:cs typeface="+mn-cs"/>
              </a:rPr>
              <a:t>prevederil</a:t>
            </a:r>
            <a:r>
              <a:rPr kumimoji="0" lang="ro-RO" sz="2000" b="0" i="0" u="none" strike="noStrike" kern="1200" cap="none" spc="0" normalizeH="0" baseline="0" noProof="0" dirty="0">
                <a:ln>
                  <a:noFill/>
                </a:ln>
                <a:solidFill>
                  <a:prstClr val="black"/>
                </a:solidFill>
                <a:effectLst/>
                <a:uLnTx/>
                <a:uFillTx/>
                <a:latin typeface="Trebuchet MS" panose="020B0603020202020204"/>
                <a:ea typeface="+mn-ea"/>
                <a:cs typeface="+mn-cs"/>
              </a:rPr>
              <a:t>e</a:t>
            </a: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000" b="0" i="0" u="none" strike="noStrike" kern="1200" cap="none" spc="0" normalizeH="0" baseline="0" noProof="0" dirty="0" err="1">
                <a:ln>
                  <a:noFill/>
                </a:ln>
                <a:solidFill>
                  <a:prstClr val="black"/>
                </a:solidFill>
                <a:effectLst/>
                <a:uLnTx/>
                <a:uFillTx/>
                <a:latin typeface="Trebuchet MS" panose="020B0603020202020204"/>
                <a:ea typeface="+mn-ea"/>
                <a:cs typeface="+mn-cs"/>
              </a:rPr>
              <a:t>strategiil</a:t>
            </a:r>
            <a:r>
              <a:rPr kumimoji="0" lang="ro-RO" sz="2000" b="0" i="0" u="none" strike="noStrike" kern="1200" cap="none" spc="0" normalizeH="0" baseline="0" noProof="0" dirty="0">
                <a:ln>
                  <a:noFill/>
                </a:ln>
                <a:solidFill>
                  <a:prstClr val="black"/>
                </a:solidFill>
                <a:effectLst/>
                <a:uLnTx/>
                <a:uFillTx/>
                <a:latin typeface="Trebuchet MS" panose="020B0603020202020204"/>
                <a:ea typeface="+mn-ea"/>
                <a:cs typeface="+mn-cs"/>
              </a:rPr>
              <a:t>or</a:t>
            </a: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 din </a:t>
            </a:r>
            <a:r>
              <a:rPr kumimoji="0" lang="en-US" sz="2000" b="0" i="0" u="none" strike="noStrike" kern="1200" cap="none" spc="0" normalizeH="0" baseline="0" noProof="0" dirty="0" err="1">
                <a:ln>
                  <a:noFill/>
                </a:ln>
                <a:solidFill>
                  <a:prstClr val="black"/>
                </a:solidFill>
                <a:effectLst/>
                <a:uLnTx/>
                <a:uFillTx/>
                <a:latin typeface="Trebuchet MS" panose="020B0603020202020204"/>
                <a:ea typeface="+mn-ea"/>
                <a:cs typeface="+mn-cs"/>
              </a:rPr>
              <a:t>domeniu</a:t>
            </a: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000" b="0" i="0" u="none" strike="noStrike" kern="1200" cap="none" spc="0" normalizeH="0" baseline="0" noProof="0" dirty="0" err="1">
                <a:ln>
                  <a:noFill/>
                </a:ln>
                <a:solidFill>
                  <a:prstClr val="black"/>
                </a:solidFill>
                <a:effectLst/>
                <a:uLnTx/>
                <a:uFillTx/>
                <a:latin typeface="Trebuchet MS" panose="020B0603020202020204"/>
                <a:ea typeface="+mn-ea"/>
                <a:cs typeface="+mn-cs"/>
              </a:rPr>
              <a:t>și</a:t>
            </a: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000" b="0" i="0" u="none" strike="noStrike" kern="1200" cap="none" spc="0" normalizeH="0" baseline="0" noProof="0" dirty="0" err="1">
                <a:ln>
                  <a:noFill/>
                </a:ln>
                <a:solidFill>
                  <a:prstClr val="black"/>
                </a:solidFill>
                <a:effectLst/>
                <a:uLnTx/>
                <a:uFillTx/>
                <a:latin typeface="Trebuchet MS" panose="020B0603020202020204"/>
                <a:ea typeface="+mn-ea"/>
                <a:cs typeface="+mn-cs"/>
              </a:rPr>
              <a:t>planurile</a:t>
            </a: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 de </a:t>
            </a:r>
            <a:r>
              <a:rPr kumimoji="0" lang="en-US" sz="2000" b="0" i="0" u="none" strike="noStrike" kern="1200" cap="none" spc="0" normalizeH="0" baseline="0" noProof="0" dirty="0" err="1">
                <a:ln>
                  <a:noFill/>
                </a:ln>
                <a:solidFill>
                  <a:prstClr val="black"/>
                </a:solidFill>
                <a:effectLst/>
                <a:uLnTx/>
                <a:uFillTx/>
                <a:latin typeface="Trebuchet MS" panose="020B0603020202020204"/>
                <a:ea typeface="+mn-ea"/>
                <a:cs typeface="+mn-cs"/>
              </a:rPr>
              <a:t>acțiune</a:t>
            </a:r>
            <a:r>
              <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000" b="0" i="0" u="none" strike="noStrike" kern="1200" cap="none" spc="0" normalizeH="0" baseline="0" noProof="0" dirty="0" err="1">
                <a:ln>
                  <a:noFill/>
                </a:ln>
                <a:solidFill>
                  <a:prstClr val="black"/>
                </a:solidFill>
                <a:effectLst/>
                <a:uLnTx/>
                <a:uFillTx/>
                <a:latin typeface="Trebuchet MS" panose="020B0603020202020204"/>
                <a:ea typeface="+mn-ea"/>
                <a:cs typeface="+mn-cs"/>
              </a:rPr>
              <a:t>aferente</a:t>
            </a:r>
            <a:r>
              <a:rPr kumimoji="0" lang="ro-RO" sz="2000" b="0" i="0" u="none" strike="noStrike" kern="1200" cap="none" spc="0" normalizeH="0" baseline="0" noProof="0" dirty="0">
                <a:ln>
                  <a:noFill/>
                </a:ln>
                <a:solidFill>
                  <a:prstClr val="black"/>
                </a:solidFill>
                <a:effectLst/>
                <a:uLnTx/>
                <a:uFillTx/>
                <a:latin typeface="Trebuchet MS" panose="020B0603020202020204"/>
                <a:ea typeface="+mn-ea"/>
                <a:cs typeface="+mn-cs"/>
              </a:rPr>
              <a:t> care susțin îmbunătățirea managementului și implementării fondurilor structurale și de investiții și simplificarea procedurilor și a actului administrativ legat de fondurile ESI 2014-2020 </a:t>
            </a:r>
          </a:p>
          <a:p>
            <a:pPr marL="9000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o-RO" sz="2000" b="0" i="0" u="none" strike="noStrike" kern="1200" cap="none" spc="0" normalizeH="0" baseline="0" noProof="0" dirty="0">
                <a:ln>
                  <a:noFill/>
                </a:ln>
                <a:solidFill>
                  <a:prstClr val="black"/>
                </a:solidFill>
                <a:effectLst/>
                <a:uLnTx/>
                <a:uFillTx/>
                <a:latin typeface="Trebuchet MS" panose="020B0603020202020204"/>
                <a:ea typeface="+mn-ea"/>
                <a:cs typeface="+mn-cs"/>
              </a:rPr>
              <a:t>procedurile de la nivelul fiecărei AM şi legislaţia aferentă</a:t>
            </a:r>
          </a:p>
          <a:p>
            <a:endParaRPr lang="en-US" dirty="0"/>
          </a:p>
        </p:txBody>
      </p:sp>
      <p:sp>
        <p:nvSpPr>
          <p:cNvPr id="4" name="Slide Number Placeholder 3"/>
          <p:cNvSpPr>
            <a:spLocks noGrp="1"/>
          </p:cNvSpPr>
          <p:nvPr>
            <p:ph type="sldNum" sz="quarter" idx="10"/>
          </p:nvPr>
        </p:nvSpPr>
        <p:spPr/>
        <p:txBody>
          <a:bodyPr/>
          <a:lstStyle/>
          <a:p>
            <a:fld id="{DF27C956-B5DF-45E6-86C8-EDA1DF0809F5}" type="slidenum">
              <a:rPr lang="en-US" smtClean="0"/>
              <a:t>2</a:t>
            </a:fld>
            <a:endParaRPr lang="en-US" dirty="0"/>
          </a:p>
        </p:txBody>
      </p:sp>
      <p:sp>
        <p:nvSpPr>
          <p:cNvPr id="5" name="Date Placeholder 4"/>
          <p:cNvSpPr>
            <a:spLocks noGrp="1"/>
          </p:cNvSpPr>
          <p:nvPr>
            <p:ph type="dt" idx="11"/>
          </p:nvPr>
        </p:nvSpPr>
        <p:spPr/>
        <p:txBody>
          <a:bodyPr/>
          <a:lstStyle/>
          <a:p>
            <a:fld id="{9EE76BF7-D2DA-43F1-8136-52F00A12A1CC}" type="datetime1">
              <a:rPr lang="en-US" smtClean="0"/>
              <a:t>7/19/2019</a:t>
            </a:fld>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3606667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1" dirty="0"/>
              <a:t>REGLEMENTARE</a:t>
            </a:r>
          </a:p>
          <a:p>
            <a:r>
              <a:rPr lang="ro-RO" b="1" dirty="0"/>
              <a:t>Cadrul legislativ</a:t>
            </a:r>
            <a:r>
              <a:rPr lang="ro-RO" dirty="0"/>
              <a:t>. </a:t>
            </a:r>
            <a:r>
              <a:rPr lang="ro-RO" sz="1200" kern="1200" dirty="0">
                <a:solidFill>
                  <a:schemeClr val="tx1"/>
                </a:solidFill>
                <a:effectLst/>
                <a:latin typeface="+mn-lt"/>
                <a:ea typeface="+mn-ea"/>
                <a:cs typeface="+mn-cs"/>
              </a:rPr>
              <a:t>Aspectele problematice privind cadrul legislativ existent se datorează faptului că legislația aplicabilă nu este suficient de clară, nu este completă sau este insuficient cunoscută la nivelul persoanelor implicate în implementarea programelor de finanțare (ex: personal AM/OI(R), solicitanți/beneficiari, consultanți etc).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În plus, frecventele modificări legislative, adesea efectuate fără studii de impact (ex: OUG nr. 114/2019), afectează negativ implementarea PO finanțate prin FESI 2014-2020, conduc la întârzieri în derularea proiectelor finanțate sau chiar rezilierea unor contracte de finanțare. </a:t>
            </a:r>
          </a:p>
          <a:p>
            <a:r>
              <a:rPr lang="ro-RO" sz="1200" b="1" kern="1200" dirty="0">
                <a:solidFill>
                  <a:schemeClr val="tx1"/>
                </a:solidFill>
                <a:effectLst/>
                <a:latin typeface="+mn-lt"/>
                <a:ea typeface="+mn-ea"/>
                <a:cs typeface="+mn-cs"/>
              </a:rPr>
              <a:t>Implementare greoaie a proiectelor</a:t>
            </a:r>
            <a:r>
              <a:rPr lang="ro-RO" sz="1200" kern="1200" dirty="0">
                <a:solidFill>
                  <a:schemeClr val="tx1"/>
                </a:solidFill>
                <a:effectLst/>
                <a:latin typeface="+mn-lt"/>
                <a:ea typeface="+mn-ea"/>
                <a:cs typeface="+mn-cs"/>
              </a:rPr>
              <a:t>: în continuare, se simte nevoia unor reglementări care să faciliteze implementarea proiectelor finanțate din FESI 2014-2020, ca de exemplu: facilitarea obținerii avizelor/ autorizațiilor/ certificatelor pentru lucrări de infrastructură mare, inter-operabilitatea la nivelul instituțiilor pentru accesul direct la documente și informații, reducerea poverii administrative a beneficiarilor prin simplificarea procedurilor și documentației necesare accesării și implementării proiectelor etc.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Lipsa predictibilității </a:t>
            </a:r>
            <a:r>
              <a:rPr lang="ro-RO" sz="1200" kern="1200" dirty="0">
                <a:solidFill>
                  <a:schemeClr val="tx1"/>
                </a:solidFill>
                <a:effectLst/>
                <a:latin typeface="+mn-lt"/>
                <a:ea typeface="+mn-ea"/>
                <a:cs typeface="+mn-cs"/>
              </a:rPr>
              <a:t>în ceea ce privește cadrul de implementare este o altă piedică în procesul de implementare a PO finanțate prin FESI. Se simte nevoia unei planificări strategice riguroase și a unor instrumente adecvate pentru a susține și accelera întregul proces, de la elaborarea strategiilor sectoriale care fundamentează PO, la elaborarea ghidurilor și lansarea spre consultare a acestora, la planificarea lansării apelurilor de proiecte și respectarea calendarelor de lansare, inclusiv respectarea termenelor de evaluare.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PROCEDURAL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La momentul actual, nu există factori interni majori care să împiedice implementarea PO finanțate prin FESI 2014-2020, autoritățile de management fiind acreditate, iar sistemul de proceduri stabilit și procedurile puse în practică. Au fost aplicate masuri care urmăresc simplificarea implementării proiectelor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INSTITUTIONAL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este remarcată existența unui nucleu de personal cu o bună expertiză, provenită din perioada anterioară de implementare, ceea ce a creat un cadru pentru îmbunătățirea permanentă a procedurilor de lucru și a documentației necesare accesării și implementării PO finanțate prin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Există perioade de timp în care încărcarea personalului depășește capacitatea existentă, personalul existent dovedindu-se insuficient. Procedura de angajare a personalului pe perioadă limitată de timp este greoaie și generează întârzieri în asigurarea disponibilității experților atunci când este nevoie în derularea activităților necesare (ex: procesul de evaluare a propunerilor de proiecte, verificare cereri de rambursare etc.).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COMUNICARE</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Una dintre cerințele Acordului de Parteneriat 2014-2020 a fost realizarea unui sistem unitar de comunicare FESI – beneficiari. Până la acest moment nu s-a realizat acest lucru, multiplele tentative de acordare a contractului au eșuat din diverse motive .</a:t>
            </a:r>
          </a:p>
          <a:p>
            <a:r>
              <a:rPr lang="ro-RO" sz="1200" kern="1200" dirty="0">
                <a:solidFill>
                  <a:schemeClr val="tx1"/>
                </a:solidFill>
                <a:effectLst/>
                <a:latin typeface="+mn-lt"/>
                <a:ea typeface="+mn-ea"/>
                <a:cs typeface="+mn-cs"/>
              </a:rPr>
              <a:t>Se simte nevoia unei organizări unitare a informației, astfel încât să se poată accesa cu ușurință informații similare pentru PO diferite.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Se remarcă, de asemenea, nevoia de a îmbunătăți comunicarea interinstituțională dintre AM-uri și ministerele de resort, pentru clarificarea aspectelor care țin de legislația specifică, inclusiv de aplicarea acesteia.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o-R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ro-RO"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27C956-B5DF-45E6-86C8-EDA1DF0809F5}" type="slidenum">
              <a:rPr lang="en-US" smtClean="0"/>
              <a:t>3</a:t>
            </a:fld>
            <a:endParaRPr lang="en-US" dirty="0"/>
          </a:p>
        </p:txBody>
      </p:sp>
      <p:sp>
        <p:nvSpPr>
          <p:cNvPr id="5" name="Date Placeholder 4"/>
          <p:cNvSpPr>
            <a:spLocks noGrp="1"/>
          </p:cNvSpPr>
          <p:nvPr>
            <p:ph type="dt" idx="11"/>
          </p:nvPr>
        </p:nvSpPr>
        <p:spPr/>
        <p:txBody>
          <a:bodyPr/>
          <a:lstStyle/>
          <a:p>
            <a:fld id="{9EE76BF7-D2DA-43F1-8136-52F00A12A1CC}" type="datetime1">
              <a:rPr lang="en-US" smtClean="0"/>
              <a:t>7/19/2019</a:t>
            </a:fld>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2945420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1" dirty="0"/>
              <a:t>REGLEMENTARE</a:t>
            </a:r>
          </a:p>
          <a:p>
            <a:r>
              <a:rPr lang="ro-RO" b="1" dirty="0"/>
              <a:t>Cadrul legislativ</a:t>
            </a:r>
            <a:r>
              <a:rPr lang="ro-RO" dirty="0"/>
              <a:t>. </a:t>
            </a:r>
            <a:r>
              <a:rPr lang="ro-RO" sz="1200" kern="1200" dirty="0">
                <a:solidFill>
                  <a:schemeClr val="tx1"/>
                </a:solidFill>
                <a:effectLst/>
                <a:latin typeface="+mn-lt"/>
                <a:ea typeface="+mn-ea"/>
                <a:cs typeface="+mn-cs"/>
              </a:rPr>
              <a:t>Aspectele problematice privind cadrul legislativ existent se datorează faptului că legislația aplicabilă nu este suficient de clară, nu este completă sau este insuficient cunoscută la nivelul persoanelor implicate în implementarea programelor de finanțare (ex: personal AM/OI(R), solicitanți/beneficiari, consultanți etc).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În plus, frecventele modificări legislative, adesea efectuate fără studii de impact (ex: OUG nr. 114/2019), afectează negativ implementarea PO finanțate prin FESI 2014-2020, conduc la întârzieri în derularea proiectelor finanțate sau chiar rezilierea unor contracte de finanțare. </a:t>
            </a:r>
          </a:p>
          <a:p>
            <a:r>
              <a:rPr lang="ro-RO" sz="1200" b="1" kern="1200" dirty="0">
                <a:solidFill>
                  <a:schemeClr val="tx1"/>
                </a:solidFill>
                <a:effectLst/>
                <a:latin typeface="+mn-lt"/>
                <a:ea typeface="+mn-ea"/>
                <a:cs typeface="+mn-cs"/>
              </a:rPr>
              <a:t>Implementare greoaie a proiectelor</a:t>
            </a:r>
            <a:r>
              <a:rPr lang="ro-RO" sz="1200" kern="1200" dirty="0">
                <a:solidFill>
                  <a:schemeClr val="tx1"/>
                </a:solidFill>
                <a:effectLst/>
                <a:latin typeface="+mn-lt"/>
                <a:ea typeface="+mn-ea"/>
                <a:cs typeface="+mn-cs"/>
              </a:rPr>
              <a:t>: în continuare, se simte nevoia unor reglementări care să faciliteze implementarea proiectelor finanțate din FESI 2014-2020, ca de exemplu: facilitarea obținerii avizelor/ autorizațiilor/ certificatelor pentru lucrări de infrastructură mare, inter-operabilitatea la nivelul instituțiilor pentru accesul direct la documente și informații, reducerea poverii administrative a beneficiarilor prin simplificarea procedurilor și documentației necesare accesării și implementării proiectelor etc.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Lipsa predictibilității </a:t>
            </a:r>
            <a:r>
              <a:rPr lang="ro-RO" sz="1200" kern="1200" dirty="0">
                <a:solidFill>
                  <a:schemeClr val="tx1"/>
                </a:solidFill>
                <a:effectLst/>
                <a:latin typeface="+mn-lt"/>
                <a:ea typeface="+mn-ea"/>
                <a:cs typeface="+mn-cs"/>
              </a:rPr>
              <a:t>în ceea ce privește cadrul de implementare este o altă piedică în procesul de implementare a PO finanțate prin FESI. Se simte nevoia unei planificări strategice riguroase și a unor instrumente adecvate pentru a susține și accelera întregul proces, de la elaborarea strategiilor sectoriale care fundamentează PO, la elaborarea ghidurilor și lansarea spre consultare a acestora, la planificarea lansării apelurilor de proiecte și respectarea calendarelor de lansare, inclusiv respectarea termenelor de evaluare.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PROCEDURAL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La momentul actual, nu există factori interni majori care să împiedice implementarea PO finanțate prin FESI 2014-2020, autoritățile de management fiind acreditate, iar sistemul de proceduri stabilit și procedurile puse în practică. Au fost aplicate masuri care urmăresc simplificarea implementării proiectelor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INSTITUTIONAL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este remarcată existența unui nucleu de personal cu o bună expertiză, provenită din perioada anterioară de implementare, ceea ce a creat un cadru pentru îmbunătățirea permanentă a procedurilor de lucru și a documentației necesare accesării și implementării PO finanțate prin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Există perioade de timp în care încărcarea personalului depășește capacitatea existentă, personalul existent dovedindu-se insuficient. Procedura de angajare a personalului pe perioadă limitată de timp este greoaie și generează întârzieri în asigurarea disponibilității experților atunci când este nevoie în derularea activităților necesare (ex: procesul de evaluare a propunerilor de proiecte, verificare cereri de rambursare etc.).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COMUNICARE</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Una dintre cerințele Acordului de Parteneriat 2014-2020 a fost realizarea unui sistem unitar de comunicare FESI – beneficiari. Până la acest moment nu s-a realizat acest lucru, multiplele tentative de acordare a contractului au eșuat din diverse motive .</a:t>
            </a:r>
          </a:p>
          <a:p>
            <a:r>
              <a:rPr lang="ro-RO" sz="1200" kern="1200" dirty="0">
                <a:solidFill>
                  <a:schemeClr val="tx1"/>
                </a:solidFill>
                <a:effectLst/>
                <a:latin typeface="+mn-lt"/>
                <a:ea typeface="+mn-ea"/>
                <a:cs typeface="+mn-cs"/>
              </a:rPr>
              <a:t>Se simte nevoia unei organizări unitare a informației, astfel încât să se poată accesa cu ușurință informații similare pentru PO diferite.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Se remarcă, de asemenea, nevoia de a îmbunătăți comunicarea interinstituțională dintre AM-uri și ministerele de resort, pentru clarificarea aspectelor care țin de legislația specifică, inclusiv de aplicarea acesteia.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o-R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ro-RO"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27C956-B5DF-45E6-86C8-EDA1DF0809F5}" type="slidenum">
              <a:rPr lang="en-US" smtClean="0"/>
              <a:t>4</a:t>
            </a:fld>
            <a:endParaRPr lang="en-US" dirty="0"/>
          </a:p>
        </p:txBody>
      </p:sp>
      <p:sp>
        <p:nvSpPr>
          <p:cNvPr id="5" name="Date Placeholder 4"/>
          <p:cNvSpPr>
            <a:spLocks noGrp="1"/>
          </p:cNvSpPr>
          <p:nvPr>
            <p:ph type="dt" idx="11"/>
          </p:nvPr>
        </p:nvSpPr>
        <p:spPr/>
        <p:txBody>
          <a:bodyPr/>
          <a:lstStyle/>
          <a:p>
            <a:fld id="{9EE76BF7-D2DA-43F1-8136-52F00A12A1CC}" type="datetime1">
              <a:rPr lang="en-US" smtClean="0"/>
              <a:t>7/19/2019</a:t>
            </a:fld>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1630349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1" dirty="0"/>
              <a:t>REGLEMENTARE</a:t>
            </a:r>
          </a:p>
          <a:p>
            <a:r>
              <a:rPr lang="ro-RO" b="1" dirty="0"/>
              <a:t>Cadrul legislativ</a:t>
            </a:r>
            <a:r>
              <a:rPr lang="ro-RO" dirty="0"/>
              <a:t>. </a:t>
            </a:r>
            <a:r>
              <a:rPr lang="ro-RO" sz="1200" kern="1200" dirty="0">
                <a:solidFill>
                  <a:schemeClr val="tx1"/>
                </a:solidFill>
                <a:effectLst/>
                <a:latin typeface="+mn-lt"/>
                <a:ea typeface="+mn-ea"/>
                <a:cs typeface="+mn-cs"/>
              </a:rPr>
              <a:t>Aspectele problematice privind cadrul legislativ existent se datorează faptului că legislația aplicabilă nu este suficient de clară, nu este completă sau este insuficient cunoscută la nivelul persoanelor implicate în implementarea programelor de finanțare (ex: personal AM/OI(R), solicitanți/beneficiari, consultanți etc).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În plus, frecventele modificări legislative, adesea efectuate fără studii de impact (ex: OUG nr. 114/2019), afectează negativ implementarea PO finanțate prin FESI 2014-2020, conduc la întârzieri în derularea proiectelor finanțate sau chiar rezilierea unor contracte de finanțare. </a:t>
            </a:r>
          </a:p>
          <a:p>
            <a:r>
              <a:rPr lang="ro-RO" sz="1200" b="1" kern="1200" dirty="0">
                <a:solidFill>
                  <a:schemeClr val="tx1"/>
                </a:solidFill>
                <a:effectLst/>
                <a:latin typeface="+mn-lt"/>
                <a:ea typeface="+mn-ea"/>
                <a:cs typeface="+mn-cs"/>
              </a:rPr>
              <a:t>Implementare greoaie a proiectelor</a:t>
            </a:r>
            <a:r>
              <a:rPr lang="ro-RO" sz="1200" kern="1200" dirty="0">
                <a:solidFill>
                  <a:schemeClr val="tx1"/>
                </a:solidFill>
                <a:effectLst/>
                <a:latin typeface="+mn-lt"/>
                <a:ea typeface="+mn-ea"/>
                <a:cs typeface="+mn-cs"/>
              </a:rPr>
              <a:t>: în continuare, se simte nevoia unor reglementări care să faciliteze implementarea proiectelor finanțate din FESI 2014-2020, ca de exemplu: facilitarea obținerii avizelor/ autorizațiilor/ certificatelor pentru lucrări de infrastructură mare, inter-operabilitatea la nivelul instituțiilor pentru accesul direct la documente și informații, reducerea poverii administrative a beneficiarilor prin simplificarea procedurilor și documentației necesare accesării și implementării proiectelor etc.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Lipsa predictibilității </a:t>
            </a:r>
            <a:r>
              <a:rPr lang="ro-RO" sz="1200" kern="1200" dirty="0">
                <a:solidFill>
                  <a:schemeClr val="tx1"/>
                </a:solidFill>
                <a:effectLst/>
                <a:latin typeface="+mn-lt"/>
                <a:ea typeface="+mn-ea"/>
                <a:cs typeface="+mn-cs"/>
              </a:rPr>
              <a:t>în ceea ce privește cadrul de implementare este o altă piedică în procesul de implementare a PO finanțate prin FESI. Se simte nevoia unei planificări strategice riguroase și a unor instrumente adecvate pentru a susține și accelera întregul proces, de la elaborarea strategiilor sectoriale care fundamentează PO, la elaborarea ghidurilor și lansarea spre consultare a acestora, la planificarea lansării apelurilor de proiecte și respectarea calendarelor de lansare, inclusiv respectarea termenelor de evaluare.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PROCEDURAL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La momentul actual, nu există factori interni majori care să împiedice implementarea PO finanțate prin FESI 2014-2020, autoritățile de management fiind acreditate, iar sistemul de proceduri stabilit și procedurile puse în practică. Au fost aplicate masuri care urmăresc simplificarea implementării proiectelor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INSTITUTIONAL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este remarcată existența unui nucleu de personal cu o bună expertiză, provenită din perioada anterioară de implementare, ceea ce a creat un cadru pentru îmbunătățirea permanentă a procedurilor de lucru și a documentației necesare accesării și implementării PO finanțate prin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Există perioade de timp în care încărcarea personalului depășește capacitatea existentă, personalul existent dovedindu-se insuficient. Procedura de angajare a personalului pe perioadă limitată de timp este greoaie și generează întârzieri în asigurarea disponibilității experților atunci când este nevoie în derularea activităților necesare (ex: procesul de evaluare a propunerilor de proiecte, verificare cereri de rambursare etc.).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COMUNICARE</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Una dintre cerințele Acordului de Parteneriat 2014-2020 a fost realizarea unui sistem unitar de comunicare FESI – beneficiari. Până la acest moment nu s-a realizat acest lucru, multiplele tentative de acordare a contractului au eșuat din diverse motive .</a:t>
            </a:r>
          </a:p>
          <a:p>
            <a:r>
              <a:rPr lang="ro-RO" sz="1200" kern="1200" dirty="0">
                <a:solidFill>
                  <a:schemeClr val="tx1"/>
                </a:solidFill>
                <a:effectLst/>
                <a:latin typeface="+mn-lt"/>
                <a:ea typeface="+mn-ea"/>
                <a:cs typeface="+mn-cs"/>
              </a:rPr>
              <a:t>Se simte nevoia unei organizări unitare a informației, astfel încât să se poată accesa cu ușurință informații similare pentru PO diferite.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Se remarcă, de asemenea, nevoia de a îmbunătăți comunicarea interinstituțională dintre AM-uri și ministerele de resort, pentru clarificarea aspectelor care țin de legislația specifică, inclusiv de aplicarea acesteia.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o-R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ro-RO"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27C956-B5DF-45E6-86C8-EDA1DF0809F5}" type="slidenum">
              <a:rPr lang="en-US" smtClean="0"/>
              <a:t>5</a:t>
            </a:fld>
            <a:endParaRPr lang="en-US" dirty="0"/>
          </a:p>
        </p:txBody>
      </p:sp>
      <p:sp>
        <p:nvSpPr>
          <p:cNvPr id="5" name="Date Placeholder 4"/>
          <p:cNvSpPr>
            <a:spLocks noGrp="1"/>
          </p:cNvSpPr>
          <p:nvPr>
            <p:ph type="dt" idx="11"/>
          </p:nvPr>
        </p:nvSpPr>
        <p:spPr/>
        <p:txBody>
          <a:bodyPr/>
          <a:lstStyle/>
          <a:p>
            <a:fld id="{9EE76BF7-D2DA-43F1-8136-52F00A12A1CC}" type="datetime1">
              <a:rPr lang="en-US" smtClean="0"/>
              <a:t>7/19/2019</a:t>
            </a:fld>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1445169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1" dirty="0"/>
              <a:t>REGLEMENTARE</a:t>
            </a:r>
          </a:p>
          <a:p>
            <a:r>
              <a:rPr lang="ro-RO" b="1" dirty="0"/>
              <a:t>Cadrul legislativ</a:t>
            </a:r>
            <a:r>
              <a:rPr lang="ro-RO" dirty="0"/>
              <a:t>. </a:t>
            </a:r>
            <a:r>
              <a:rPr lang="ro-RO" sz="1200" kern="1200" dirty="0">
                <a:solidFill>
                  <a:schemeClr val="tx1"/>
                </a:solidFill>
                <a:effectLst/>
                <a:latin typeface="+mn-lt"/>
                <a:ea typeface="+mn-ea"/>
                <a:cs typeface="+mn-cs"/>
              </a:rPr>
              <a:t>Aspectele problematice privind cadrul legislativ existent se datorează faptului că legislația aplicabilă nu este suficient de clară, nu este completă sau este insuficient cunoscută la nivelul persoanelor implicate în implementarea programelor de finanțare (ex: personal AM/OI(R), solicitanți/beneficiari, consultanți etc).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În plus, frecventele modificări legislative, adesea efectuate fără studii de impact (ex: OUG nr. 114/2019), afectează negativ implementarea PO finanțate prin FESI 2014-2020, conduc la întârzieri în derularea proiectelor finanțate sau chiar rezilierea unor contracte de finanțare. </a:t>
            </a:r>
          </a:p>
          <a:p>
            <a:r>
              <a:rPr lang="ro-RO" sz="1200" b="1" kern="1200" dirty="0">
                <a:solidFill>
                  <a:schemeClr val="tx1"/>
                </a:solidFill>
                <a:effectLst/>
                <a:latin typeface="+mn-lt"/>
                <a:ea typeface="+mn-ea"/>
                <a:cs typeface="+mn-cs"/>
              </a:rPr>
              <a:t>Implementare greoaie a proiectelor</a:t>
            </a:r>
            <a:r>
              <a:rPr lang="ro-RO" sz="1200" kern="1200" dirty="0">
                <a:solidFill>
                  <a:schemeClr val="tx1"/>
                </a:solidFill>
                <a:effectLst/>
                <a:latin typeface="+mn-lt"/>
                <a:ea typeface="+mn-ea"/>
                <a:cs typeface="+mn-cs"/>
              </a:rPr>
              <a:t>: în continuare, se simte nevoia unor reglementări care să faciliteze implementarea proiectelor finanțate din FESI 2014-2020, ca de exemplu: facilitarea obținerii avizelor/ autorizațiilor/ certificatelor pentru lucrări de infrastructură mare, inter-operabilitatea la nivelul instituțiilor pentru accesul direct la documente și informații, reducerea poverii administrative a beneficiarilor prin simplificarea procedurilor și documentației necesare accesării și implementării proiectelor etc.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Lipsa predictibilității </a:t>
            </a:r>
            <a:r>
              <a:rPr lang="ro-RO" sz="1200" kern="1200" dirty="0">
                <a:solidFill>
                  <a:schemeClr val="tx1"/>
                </a:solidFill>
                <a:effectLst/>
                <a:latin typeface="+mn-lt"/>
                <a:ea typeface="+mn-ea"/>
                <a:cs typeface="+mn-cs"/>
              </a:rPr>
              <a:t>în ceea ce privește cadrul de implementare este o altă piedică în procesul de implementare a PO finanțate prin FESI. Se simte nevoia unei planificări strategice riguroase și a unor instrumente adecvate pentru a susține și accelera întregul proces, de la elaborarea strategiilor sectoriale care fundamentează PO, la elaborarea ghidurilor și lansarea spre consultare a acestora, la planificarea lansării apelurilor de proiecte și respectarea calendarelor de lansare, inclusiv respectarea termenelor de evaluare.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PROCEDURAL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La momentul actual, nu există factori interni majori care să împiedice implementarea PO finanțate prin FESI 2014-2020, autoritățile de management fiind acreditate, iar sistemul de proceduri stabilit și procedurile puse în practică. Au fost aplicate masuri care urmăresc simplificarea implementării proiectelor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INSTITUTIONAL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este remarcată existența unui nucleu de personal cu o bună expertiză, provenită din perioada anterioară de implementare, ceea ce a creat un cadru pentru îmbunătățirea permanentă a procedurilor de lucru și a documentației necesare accesării și implementării PO finanțate prin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Există perioade de timp în care încărcarea personalului depășește capacitatea existentă, personalul existent dovedindu-se insuficient. Procedura de angajare a personalului pe perioadă limitată de timp este greoaie și generează întârzieri în asigurarea disponibilității experților atunci când este nevoie în derularea activităților necesare (ex: procesul de evaluare a propunerilor de proiecte, verificare cereri de rambursare etc.).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COMUNICARE</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Una dintre cerințele Acordului de Parteneriat 2014-2020 a fost realizarea unui sistem unitar de comunicare FESI – beneficiari. Până la acest moment nu s-a realizat acest lucru, multiplele tentative de acordare a contractului au eșuat din diverse motive .</a:t>
            </a:r>
          </a:p>
          <a:p>
            <a:r>
              <a:rPr lang="ro-RO" sz="1200" kern="1200" dirty="0">
                <a:solidFill>
                  <a:schemeClr val="tx1"/>
                </a:solidFill>
                <a:effectLst/>
                <a:latin typeface="+mn-lt"/>
                <a:ea typeface="+mn-ea"/>
                <a:cs typeface="+mn-cs"/>
              </a:rPr>
              <a:t>Se simte nevoia unei organizări unitare a informației, astfel încât să se poată accesa cu ușurință informații similare pentru PO diferite.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Se remarcă, de asemenea, nevoia de a îmbunătăți comunicarea interinstituțională dintre AM-uri și ministerele de resort, pentru clarificarea aspectelor care țin de legislația specifică, inclusiv de aplicarea acesteia.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o-R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ro-RO"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27C956-B5DF-45E6-86C8-EDA1DF0809F5}" type="slidenum">
              <a:rPr lang="en-US" smtClean="0"/>
              <a:t>6</a:t>
            </a:fld>
            <a:endParaRPr lang="en-US" dirty="0"/>
          </a:p>
        </p:txBody>
      </p:sp>
      <p:sp>
        <p:nvSpPr>
          <p:cNvPr id="5" name="Date Placeholder 4"/>
          <p:cNvSpPr>
            <a:spLocks noGrp="1"/>
          </p:cNvSpPr>
          <p:nvPr>
            <p:ph type="dt" idx="11"/>
          </p:nvPr>
        </p:nvSpPr>
        <p:spPr/>
        <p:txBody>
          <a:bodyPr/>
          <a:lstStyle/>
          <a:p>
            <a:fld id="{9EE76BF7-D2DA-43F1-8136-52F00A12A1CC}" type="datetime1">
              <a:rPr lang="en-US" smtClean="0"/>
              <a:t>7/19/2019</a:t>
            </a:fld>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584687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1" dirty="0"/>
              <a:t>REGLEMENTARE</a:t>
            </a:r>
          </a:p>
          <a:p>
            <a:r>
              <a:rPr lang="ro-RO" b="1" dirty="0"/>
              <a:t>Cadrul legislativ</a:t>
            </a:r>
            <a:r>
              <a:rPr lang="ro-RO" dirty="0"/>
              <a:t>. </a:t>
            </a:r>
            <a:r>
              <a:rPr lang="ro-RO" sz="1200" kern="1200" dirty="0">
                <a:solidFill>
                  <a:schemeClr val="tx1"/>
                </a:solidFill>
                <a:effectLst/>
                <a:latin typeface="+mn-lt"/>
                <a:ea typeface="+mn-ea"/>
                <a:cs typeface="+mn-cs"/>
              </a:rPr>
              <a:t>Aspectele problematice privind cadrul legislativ existent se datorează faptului că legislația aplicabilă nu este suficient de clară, nu este completă sau este insuficient cunoscută la nivelul persoanelor implicate în implementarea programelor de finanțare (ex: personal AM/OI(R), solicitanți/beneficiari, consultanți etc).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În plus, frecventele modificări legislative, adesea efectuate fără studii de impact (ex: OUG nr. 114/2019), afectează negativ implementarea PO finanțate prin FESI 2014-2020, conduc la întârzieri în derularea proiectelor finanțate sau chiar rezilierea unor contracte de finanțare. </a:t>
            </a:r>
          </a:p>
          <a:p>
            <a:r>
              <a:rPr lang="ro-RO" sz="1200" b="1" kern="1200" dirty="0">
                <a:solidFill>
                  <a:schemeClr val="tx1"/>
                </a:solidFill>
                <a:effectLst/>
                <a:latin typeface="+mn-lt"/>
                <a:ea typeface="+mn-ea"/>
                <a:cs typeface="+mn-cs"/>
              </a:rPr>
              <a:t>Implementare greoaie a proiectelor</a:t>
            </a:r>
            <a:r>
              <a:rPr lang="ro-RO" sz="1200" kern="1200" dirty="0">
                <a:solidFill>
                  <a:schemeClr val="tx1"/>
                </a:solidFill>
                <a:effectLst/>
                <a:latin typeface="+mn-lt"/>
                <a:ea typeface="+mn-ea"/>
                <a:cs typeface="+mn-cs"/>
              </a:rPr>
              <a:t>: în continuare, se simte nevoia unor reglementări care să faciliteze implementarea proiectelor finanțate din FESI 2014-2020, ca de exemplu: facilitarea obținerii avizelor/ autorizațiilor/ certificatelor pentru lucrări de infrastructură mare, inter-operabilitatea la nivelul instituțiilor pentru accesul direct la documente și informații, reducerea poverii administrative a beneficiarilor prin simplificarea procedurilor și documentației necesare accesării și implementării proiectelor etc.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Lipsa predictibilității </a:t>
            </a:r>
            <a:r>
              <a:rPr lang="ro-RO" sz="1200" kern="1200" dirty="0">
                <a:solidFill>
                  <a:schemeClr val="tx1"/>
                </a:solidFill>
                <a:effectLst/>
                <a:latin typeface="+mn-lt"/>
                <a:ea typeface="+mn-ea"/>
                <a:cs typeface="+mn-cs"/>
              </a:rPr>
              <a:t>în ceea ce privește cadrul de implementare este o altă piedică în procesul de implementare a PO finanțate prin FESI. Se simte nevoia unei planificări strategice riguroase și a unor instrumente adecvate pentru a susține și accelera întregul proces, de la elaborarea strategiilor sectoriale care fundamentează PO, la elaborarea ghidurilor și lansarea spre consultare a acestora, la planificarea lansării apelurilor de proiecte și respectarea calendarelor de lansare, inclusiv respectarea termenelor de evaluare.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PROCEDURAL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La momentul actual, nu există factori interni majori care să împiedice implementarea PO finanțate prin FESI 2014-2020, autoritățile de management fiind acreditate, iar sistemul de proceduri stabilit și procedurile puse în practică. Au fost aplicate masuri care urmăresc simplificarea implementării proiectelor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INSTITUTIONAL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este remarcată existența unui nucleu de personal cu o bună expertiză, provenită din perioada anterioară de implementare, ceea ce a creat un cadru pentru îmbunătățirea permanentă a procedurilor de lucru și a documentației necesare accesării și implementării PO finanțate prin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Există perioade de timp în care încărcarea personalului depășește capacitatea existentă, personalul existent dovedindu-se insuficient. Procedura de angajare a personalului pe perioadă limitată de timp este greoaie și generează întârzieri în asigurarea disponibilității experților atunci când este nevoie în derularea activităților necesare (ex: procesul de evaluare a propunerilor de proiecte, verificare cereri de rambursare etc.).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COMUNICARE</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Una dintre cerințele Acordului de Parteneriat 2014-2020 a fost realizarea unui sistem unitar de comunicare FESI – beneficiari. Până la acest moment nu s-a realizat acest lucru, multiplele tentative de acordare a contractului au eșuat din diverse motive .</a:t>
            </a:r>
          </a:p>
          <a:p>
            <a:r>
              <a:rPr lang="ro-RO" sz="1200" kern="1200" dirty="0">
                <a:solidFill>
                  <a:schemeClr val="tx1"/>
                </a:solidFill>
                <a:effectLst/>
                <a:latin typeface="+mn-lt"/>
                <a:ea typeface="+mn-ea"/>
                <a:cs typeface="+mn-cs"/>
              </a:rPr>
              <a:t>Se simte nevoia unei organizări unitare a informației, astfel încât să se poată accesa cu ușurință informații similare pentru PO diferite.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Se remarcă, de asemenea, nevoia de a îmbunătăți comunicarea interinstituțională dintre AM-uri și ministerele de resort, pentru clarificarea aspectelor care țin de legislația specifică, inclusiv de aplicarea acesteia.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o-R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ro-RO"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27C956-B5DF-45E6-86C8-EDA1DF0809F5}" type="slidenum">
              <a:rPr lang="en-US" smtClean="0"/>
              <a:t>7</a:t>
            </a:fld>
            <a:endParaRPr lang="en-US" dirty="0"/>
          </a:p>
        </p:txBody>
      </p:sp>
      <p:sp>
        <p:nvSpPr>
          <p:cNvPr id="5" name="Date Placeholder 4"/>
          <p:cNvSpPr>
            <a:spLocks noGrp="1"/>
          </p:cNvSpPr>
          <p:nvPr>
            <p:ph type="dt" idx="11"/>
          </p:nvPr>
        </p:nvSpPr>
        <p:spPr/>
        <p:txBody>
          <a:bodyPr/>
          <a:lstStyle/>
          <a:p>
            <a:fld id="{9EE76BF7-D2DA-43F1-8136-52F00A12A1CC}" type="datetime1">
              <a:rPr lang="en-US" smtClean="0"/>
              <a:t>7/19/2019</a:t>
            </a:fld>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217238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1" dirty="0"/>
              <a:t>REGLEMENTARE</a:t>
            </a:r>
          </a:p>
          <a:p>
            <a:r>
              <a:rPr lang="ro-RO" b="1" dirty="0"/>
              <a:t>Cadrul legislativ</a:t>
            </a:r>
            <a:r>
              <a:rPr lang="ro-RO" dirty="0"/>
              <a:t>. </a:t>
            </a:r>
            <a:r>
              <a:rPr lang="ro-RO" sz="1200" kern="1200" dirty="0">
                <a:solidFill>
                  <a:schemeClr val="tx1"/>
                </a:solidFill>
                <a:effectLst/>
                <a:latin typeface="+mn-lt"/>
                <a:ea typeface="+mn-ea"/>
                <a:cs typeface="+mn-cs"/>
              </a:rPr>
              <a:t>Aspectele problematice privind cadrul legislativ existent se datorează faptului că legislația aplicabilă nu este suficient de clară, nu este completă sau este insuficient cunoscută la nivelul persoanelor implicate în implementarea programelor de finanțare (ex: personal AM/OI(R), solicitanți/beneficiari, consultanți etc).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În plus, frecventele modificări legislative, adesea efectuate fără studii de impact (ex: OUG nr. 114/2019), afectează negativ implementarea PO finanțate prin FESI 2014-2020, conduc la întârzieri în derularea proiectelor finanțate sau chiar rezilierea unor contracte de finanțare. </a:t>
            </a:r>
          </a:p>
          <a:p>
            <a:r>
              <a:rPr lang="ro-RO" sz="1200" b="1" kern="1200" dirty="0">
                <a:solidFill>
                  <a:schemeClr val="tx1"/>
                </a:solidFill>
                <a:effectLst/>
                <a:latin typeface="+mn-lt"/>
                <a:ea typeface="+mn-ea"/>
                <a:cs typeface="+mn-cs"/>
              </a:rPr>
              <a:t>Implementare greoaie a proiectelor</a:t>
            </a:r>
            <a:r>
              <a:rPr lang="ro-RO" sz="1200" kern="1200" dirty="0">
                <a:solidFill>
                  <a:schemeClr val="tx1"/>
                </a:solidFill>
                <a:effectLst/>
                <a:latin typeface="+mn-lt"/>
                <a:ea typeface="+mn-ea"/>
                <a:cs typeface="+mn-cs"/>
              </a:rPr>
              <a:t>: în continuare, se simte nevoia unor reglementări care să faciliteze implementarea proiectelor finanțate din FESI 2014-2020, ca de exemplu: facilitarea obținerii avizelor/ autorizațiilor/ certificatelor pentru lucrări de infrastructură mare, inter-operabilitatea la nivelul instituțiilor pentru accesul direct la documente și informații, reducerea poverii administrative a beneficiarilor prin simplificarea procedurilor și documentației necesare accesării și implementării proiectelor etc.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Lipsa predictibilității </a:t>
            </a:r>
            <a:r>
              <a:rPr lang="ro-RO" sz="1200" kern="1200" dirty="0">
                <a:solidFill>
                  <a:schemeClr val="tx1"/>
                </a:solidFill>
                <a:effectLst/>
                <a:latin typeface="+mn-lt"/>
                <a:ea typeface="+mn-ea"/>
                <a:cs typeface="+mn-cs"/>
              </a:rPr>
              <a:t>în ceea ce privește cadrul de implementare este o altă piedică în procesul de implementare a PO finanțate prin FESI. Se simte nevoia unei planificări strategice riguroase și a unor instrumente adecvate pentru a susține și accelera întregul proces, de la elaborarea strategiilor sectoriale care fundamentează PO, la elaborarea ghidurilor și lansarea spre consultare a acestora, la planificarea lansării apelurilor de proiecte și respectarea calendarelor de lansare, inclusiv respectarea termenelor de evaluare.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PROCEDURAL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La momentul actual, nu există factori interni majori care să împiedice implementarea PO finanțate prin FESI 2014-2020, autoritățile de management fiind acreditate, iar sistemul de proceduri stabilit și procedurile puse în practică. Au fost aplicate masuri care urmăresc simplificarea implementării proiectelor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INSTITUTIONAL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este remarcată existența unui nucleu de personal cu o bună expertiză, provenită din perioada anterioară de implementare, ceea ce a creat un cadru pentru îmbunătățirea permanentă a procedurilor de lucru și a documentației necesare accesării și implementării PO finanțate prin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Există perioade de timp în care încărcarea personalului depășește capacitatea existentă, personalul existent dovedindu-se insuficient. Procedura de angajare a personalului pe perioadă limitată de timp este greoaie și generează întârzieri în asigurarea disponibilității experților atunci când este nevoie în derularea activităților necesare (ex: procesul de evaluare a propunerilor de proiecte, verificare cereri de rambursare etc.).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COMUNICARE</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Una dintre cerințele Acordului de Parteneriat 2014-2020 a fost realizarea unui sistem unitar de comunicare FESI – beneficiari. Până la acest moment nu s-a realizat acest lucru, multiplele tentative de acordare a contractului au eșuat din diverse motive .</a:t>
            </a:r>
          </a:p>
          <a:p>
            <a:r>
              <a:rPr lang="ro-RO" sz="1200" kern="1200" dirty="0">
                <a:solidFill>
                  <a:schemeClr val="tx1"/>
                </a:solidFill>
                <a:effectLst/>
                <a:latin typeface="+mn-lt"/>
                <a:ea typeface="+mn-ea"/>
                <a:cs typeface="+mn-cs"/>
              </a:rPr>
              <a:t>Se simte nevoia unei organizări unitare a informației, astfel încât să se poată accesa cu ușurință informații similare pentru PO diferite.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Se remarcă, de asemenea, nevoia de a îmbunătăți comunicarea interinstituțională dintre AM-uri și ministerele de resort, pentru clarificarea aspectelor care țin de legislația specifică, inclusiv de aplicarea acesteia.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o-R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ro-RO"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27C956-B5DF-45E6-86C8-EDA1DF0809F5}" type="slidenum">
              <a:rPr lang="en-US" smtClean="0"/>
              <a:t>8</a:t>
            </a:fld>
            <a:endParaRPr lang="en-US" dirty="0"/>
          </a:p>
        </p:txBody>
      </p:sp>
      <p:sp>
        <p:nvSpPr>
          <p:cNvPr id="5" name="Date Placeholder 4"/>
          <p:cNvSpPr>
            <a:spLocks noGrp="1"/>
          </p:cNvSpPr>
          <p:nvPr>
            <p:ph type="dt" idx="11"/>
          </p:nvPr>
        </p:nvSpPr>
        <p:spPr/>
        <p:txBody>
          <a:bodyPr/>
          <a:lstStyle/>
          <a:p>
            <a:fld id="{9EE76BF7-D2DA-43F1-8136-52F00A12A1CC}" type="datetime1">
              <a:rPr lang="en-US" smtClean="0"/>
              <a:t>7/19/2019</a:t>
            </a:fld>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3003526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1" dirty="0"/>
              <a:t>REGLEMENTARE</a:t>
            </a:r>
          </a:p>
          <a:p>
            <a:r>
              <a:rPr lang="ro-RO" b="1" dirty="0"/>
              <a:t>Cadrul legislativ</a:t>
            </a:r>
            <a:r>
              <a:rPr lang="ro-RO" dirty="0"/>
              <a:t>. </a:t>
            </a:r>
            <a:r>
              <a:rPr lang="ro-RO" sz="1200" kern="1200" dirty="0">
                <a:solidFill>
                  <a:schemeClr val="tx1"/>
                </a:solidFill>
                <a:effectLst/>
                <a:latin typeface="+mn-lt"/>
                <a:ea typeface="+mn-ea"/>
                <a:cs typeface="+mn-cs"/>
              </a:rPr>
              <a:t>Aspectele problematice privind cadrul legislativ existent se datorează faptului că legislația aplicabilă nu este suficient de clară, nu este completă sau este insuficient cunoscută la nivelul persoanelor implicate în implementarea programelor de finanțare (ex: personal AM/OI(R), solicitanți/beneficiari, consultanți etc).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În plus, frecventele modificări legislative, adesea efectuate fără studii de impact (ex: OUG nr. 114/2019), afectează negativ implementarea PO finanțate prin FESI 2014-2020, conduc la întârzieri în derularea proiectelor finanțate sau chiar rezilierea unor contracte de finanțare. </a:t>
            </a:r>
          </a:p>
          <a:p>
            <a:r>
              <a:rPr lang="ro-RO" sz="1200" b="1" kern="1200" dirty="0">
                <a:solidFill>
                  <a:schemeClr val="tx1"/>
                </a:solidFill>
                <a:effectLst/>
                <a:latin typeface="+mn-lt"/>
                <a:ea typeface="+mn-ea"/>
                <a:cs typeface="+mn-cs"/>
              </a:rPr>
              <a:t>Implementare greoaie a proiectelor</a:t>
            </a:r>
            <a:r>
              <a:rPr lang="ro-RO" sz="1200" kern="1200" dirty="0">
                <a:solidFill>
                  <a:schemeClr val="tx1"/>
                </a:solidFill>
                <a:effectLst/>
                <a:latin typeface="+mn-lt"/>
                <a:ea typeface="+mn-ea"/>
                <a:cs typeface="+mn-cs"/>
              </a:rPr>
              <a:t>: în continuare, se simte nevoia unor reglementări care să faciliteze implementarea proiectelor finanțate din FESI 2014-2020, ca de exemplu: facilitarea obținerii avizelor/ autorizațiilor/ certificatelor pentru lucrări de infrastructură mare, inter-operabilitatea la nivelul instituțiilor pentru accesul direct la documente și informații, reducerea poverii administrative a beneficiarilor prin simplificarea procedurilor și documentației necesare accesării și implementării proiectelor etc.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Lipsa predictibilității </a:t>
            </a:r>
            <a:r>
              <a:rPr lang="ro-RO" sz="1200" kern="1200" dirty="0">
                <a:solidFill>
                  <a:schemeClr val="tx1"/>
                </a:solidFill>
                <a:effectLst/>
                <a:latin typeface="+mn-lt"/>
                <a:ea typeface="+mn-ea"/>
                <a:cs typeface="+mn-cs"/>
              </a:rPr>
              <a:t>în ceea ce privește cadrul de implementare este o altă piedică în procesul de implementare a PO finanțate prin FESI. Se simte nevoia unei planificări strategice riguroase și a unor instrumente adecvate pentru a susține și accelera întregul proces, de la elaborarea strategiilor sectoriale care fundamentează PO, la elaborarea ghidurilor și lansarea spre consultare a acestora, la planificarea lansării apelurilor de proiecte și respectarea calendarelor de lansare, inclusiv respectarea termenelor de evaluare.   </a:t>
            </a:r>
            <a:endParaRPr lang="en-US" sz="1200" kern="1200" dirty="0">
              <a:solidFill>
                <a:schemeClr val="tx1"/>
              </a:solidFill>
              <a:effectLst/>
              <a:latin typeface="+mn-lt"/>
              <a:ea typeface="+mn-ea"/>
              <a:cs typeface="+mn-cs"/>
            </a:endParaRPr>
          </a:p>
          <a:p>
            <a:r>
              <a:rPr lang="ro-RO" sz="1200" b="1" kern="1200" dirty="0">
                <a:solidFill>
                  <a:schemeClr val="tx1"/>
                </a:solidFill>
                <a:effectLst/>
                <a:latin typeface="+mn-lt"/>
                <a:ea typeface="+mn-ea"/>
                <a:cs typeface="+mn-cs"/>
              </a:rPr>
              <a:t>PROCEDURAL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La momentul actual, nu există factori interni majori care să împiedice implementarea PO finanțate prin FESI 2014-2020, autoritățile de management fiind acreditate, iar sistemul de proceduri stabilit și procedurile puse în practică. Au fost aplicate masuri care urmăresc simplificarea implementării proiectelor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INSTITUTIONAL</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este remarcată existența unui nucleu de personal cu o bună expertiză, provenită din perioada anterioară de implementare, ceea ce a creat un cadru pentru îmbunătățirea permanentă a procedurilor de lucru și a documentației necesare accesării și implementării PO finanțate prin FESI 2014-2020</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Există perioade de timp în care încărcarea personalului depășește capacitatea existentă, personalul existent dovedindu-se insuficient. Procedura de angajare a personalului pe perioadă limitată de timp este greoaie și generează întârzieri în asigurarea disponibilității experților atunci când este nevoie în derularea activităților necesare (ex: procesul de evaluare a propunerilor de proiecte, verificare cereri de rambursare etc.).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a:solidFill>
                  <a:schemeClr val="tx1"/>
                </a:solidFill>
                <a:effectLst/>
                <a:latin typeface="+mn-lt"/>
                <a:ea typeface="+mn-ea"/>
                <a:cs typeface="+mn-cs"/>
              </a:rPr>
              <a:t>COMUNICARE</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Una dintre cerințele Acordului de Parteneriat 2014-2020 a fost realizarea unui sistem unitar de comunicare FESI – beneficiari. Până la acest moment nu s-a realizat acest lucru, multiplele tentative de acordare a contractului au eșuat din diverse motive .</a:t>
            </a:r>
          </a:p>
          <a:p>
            <a:r>
              <a:rPr lang="ro-RO" sz="1200" kern="1200" dirty="0">
                <a:solidFill>
                  <a:schemeClr val="tx1"/>
                </a:solidFill>
                <a:effectLst/>
                <a:latin typeface="+mn-lt"/>
                <a:ea typeface="+mn-ea"/>
                <a:cs typeface="+mn-cs"/>
              </a:rPr>
              <a:t>Se simte nevoia unei organizări unitare a informației, astfel încât să se poată accesa cu ușurință informații similare pentru PO diferite. </a:t>
            </a:r>
            <a:endParaRPr lang="en-US" sz="1200" kern="1200" dirty="0">
              <a:solidFill>
                <a:schemeClr val="tx1"/>
              </a:solidFill>
              <a:effectLst/>
              <a:latin typeface="+mn-lt"/>
              <a:ea typeface="+mn-ea"/>
              <a:cs typeface="+mn-cs"/>
            </a:endParaRPr>
          </a:p>
          <a:p>
            <a:r>
              <a:rPr lang="ro-RO" sz="1200" kern="1200" dirty="0">
                <a:solidFill>
                  <a:schemeClr val="tx1"/>
                </a:solidFill>
                <a:effectLst/>
                <a:latin typeface="+mn-lt"/>
                <a:ea typeface="+mn-ea"/>
                <a:cs typeface="+mn-cs"/>
              </a:rPr>
              <a:t>Se remarcă, de asemenea, nevoia de a îmbunătăți comunicarea interinstituțională dintre AM-uri și ministerele de resort, pentru clarificarea aspectelor care țin de legislația specifică, inclusiv de aplicarea acesteia.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o-R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ro-RO"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27C956-B5DF-45E6-86C8-EDA1DF0809F5}" type="slidenum">
              <a:rPr lang="en-US" smtClean="0"/>
              <a:t>9</a:t>
            </a:fld>
            <a:endParaRPr lang="en-US" dirty="0"/>
          </a:p>
        </p:txBody>
      </p:sp>
      <p:sp>
        <p:nvSpPr>
          <p:cNvPr id="5" name="Date Placeholder 4"/>
          <p:cNvSpPr>
            <a:spLocks noGrp="1"/>
          </p:cNvSpPr>
          <p:nvPr>
            <p:ph type="dt" idx="11"/>
          </p:nvPr>
        </p:nvSpPr>
        <p:spPr/>
        <p:txBody>
          <a:bodyPr/>
          <a:lstStyle/>
          <a:p>
            <a:fld id="{9EE76BF7-D2DA-43F1-8136-52F00A12A1CC}" type="datetime1">
              <a:rPr lang="en-US" smtClean="0"/>
              <a:t>7/19/2019</a:t>
            </a:fld>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3142912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92E2E3-E50F-4620-B4BF-C649F077CE3A}" type="datetime1">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D20BC-B8C3-4FFC-8B0C-C7FCD57BA6AB}" type="slidenum">
              <a:rPr lang="en-US" smtClean="0"/>
              <a:t>‹#›</a:t>
            </a:fld>
            <a:endParaRPr lang="en-US"/>
          </a:p>
        </p:txBody>
      </p:sp>
      <p:pic>
        <p:nvPicPr>
          <p:cNvPr id="19" name="Content Placeholder 10">
            <a:extLst>
              <a:ext uri="{FF2B5EF4-FFF2-40B4-BE49-F238E27FC236}">
                <a16:creationId xmlns:a16="http://schemas.microsoft.com/office/drawing/2014/main" id="{CE681C59-56FE-4289-9026-44D24F1FFC2E}"/>
              </a:ext>
            </a:extLst>
          </p:cNvPr>
          <p:cNvPicPr>
            <a:picLocks noChangeAspect="1"/>
          </p:cNvPicPr>
          <p:nvPr userDrawn="1"/>
        </p:nvPicPr>
        <p:blipFill>
          <a:blip r:embed="rId2">
            <a:extLst>
              <a:ext uri="{28A0092B-C50C-407E-A947-70E740481C1C}">
                <a14:useLocalDpi xmlns:a14="http://schemas.microsoft.com/office/drawing/2010/main" val="0"/>
              </a:ext>
            </a:extLst>
          </a:blip>
          <a:srcRect r="67325"/>
          <a:stretch>
            <a:fillRect/>
          </a:stretch>
        </p:blipFill>
        <p:spPr bwMode="auto">
          <a:xfrm>
            <a:off x="650875" y="260350"/>
            <a:ext cx="1871663"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6">
            <a:extLst>
              <a:ext uri="{FF2B5EF4-FFF2-40B4-BE49-F238E27FC236}">
                <a16:creationId xmlns:a16="http://schemas.microsoft.com/office/drawing/2014/main" id="{BA502042-F3C0-44C0-9026-8C8632ECDA93}"/>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484938" y="260350"/>
            <a:ext cx="1635125"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1178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15DB6F-52DA-480D-ACDE-DAAC532834B0}" type="datetime1">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D20BC-B8C3-4FFC-8B0C-C7FCD57BA6AB}" type="slidenum">
              <a:rPr lang="en-US" smtClean="0"/>
              <a:t>‹#›</a:t>
            </a:fld>
            <a:endParaRPr lang="en-US"/>
          </a:p>
        </p:txBody>
      </p:sp>
    </p:spTree>
    <p:extLst>
      <p:ext uri="{BB962C8B-B14F-4D97-AF65-F5344CB8AC3E}">
        <p14:creationId xmlns:p14="http://schemas.microsoft.com/office/powerpoint/2010/main" val="138298627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15DB6F-52DA-480D-ACDE-DAAC532834B0}" type="datetime1">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D20BC-B8C3-4FFC-8B0C-C7FCD57BA6AB}"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4595487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15DB6F-52DA-480D-ACDE-DAAC532834B0}" type="datetime1">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D20BC-B8C3-4FFC-8B0C-C7FCD57BA6AB}" type="slidenum">
              <a:rPr lang="en-US" smtClean="0"/>
              <a:t>‹#›</a:t>
            </a:fld>
            <a:endParaRPr lang="en-US"/>
          </a:p>
        </p:txBody>
      </p:sp>
    </p:spTree>
    <p:extLst>
      <p:ext uri="{BB962C8B-B14F-4D97-AF65-F5344CB8AC3E}">
        <p14:creationId xmlns:p14="http://schemas.microsoft.com/office/powerpoint/2010/main" val="16517867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15DB6F-52DA-480D-ACDE-DAAC532834B0}" type="datetime1">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D20BC-B8C3-4FFC-8B0C-C7FCD57BA6AB}"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10170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15DB6F-52DA-480D-ACDE-DAAC532834B0}" type="datetime1">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D20BC-B8C3-4FFC-8B0C-C7FCD57BA6AB}" type="slidenum">
              <a:rPr lang="en-US" smtClean="0"/>
              <a:t>‹#›</a:t>
            </a:fld>
            <a:endParaRPr lang="en-US"/>
          </a:p>
        </p:txBody>
      </p:sp>
    </p:spTree>
    <p:extLst>
      <p:ext uri="{BB962C8B-B14F-4D97-AF65-F5344CB8AC3E}">
        <p14:creationId xmlns:p14="http://schemas.microsoft.com/office/powerpoint/2010/main" val="382061094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18344-7DFA-4E77-A141-B7393803530F}" type="datetime1">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D20BC-B8C3-4FFC-8B0C-C7FCD57BA6AB}" type="slidenum">
              <a:rPr lang="en-US" smtClean="0"/>
              <a:t>‹#›</a:t>
            </a:fld>
            <a:endParaRPr lang="en-US"/>
          </a:p>
        </p:txBody>
      </p:sp>
    </p:spTree>
    <p:extLst>
      <p:ext uri="{BB962C8B-B14F-4D97-AF65-F5344CB8AC3E}">
        <p14:creationId xmlns:p14="http://schemas.microsoft.com/office/powerpoint/2010/main" val="988719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98C425-4151-49BD-8E85-A089756F88CB}" type="datetime1">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D20BC-B8C3-4FFC-8B0C-C7FCD57BA6AB}" type="slidenum">
              <a:rPr lang="en-US" smtClean="0"/>
              <a:t>‹#›</a:t>
            </a:fld>
            <a:endParaRPr lang="en-US"/>
          </a:p>
        </p:txBody>
      </p:sp>
    </p:spTree>
    <p:extLst>
      <p:ext uri="{BB962C8B-B14F-4D97-AF65-F5344CB8AC3E}">
        <p14:creationId xmlns:p14="http://schemas.microsoft.com/office/powerpoint/2010/main" val="127316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3A89B-AC35-4FE7-B6D4-75862FB45901}" type="datetime1">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D20BC-B8C3-4FFC-8B0C-C7FCD57BA6AB}" type="slidenum">
              <a:rPr lang="en-US" smtClean="0"/>
              <a:t>‹#›</a:t>
            </a:fld>
            <a:endParaRPr lang="en-US"/>
          </a:p>
        </p:txBody>
      </p:sp>
      <p:pic>
        <p:nvPicPr>
          <p:cNvPr id="7" name="Content Placeholder 10">
            <a:extLst>
              <a:ext uri="{FF2B5EF4-FFF2-40B4-BE49-F238E27FC236}">
                <a16:creationId xmlns:a16="http://schemas.microsoft.com/office/drawing/2014/main" id="{85006B7A-8E49-4DF6-9186-89D1DB0C02DE}"/>
              </a:ext>
            </a:extLst>
          </p:cNvPr>
          <p:cNvPicPr>
            <a:picLocks noChangeAspect="1"/>
          </p:cNvPicPr>
          <p:nvPr userDrawn="1"/>
        </p:nvPicPr>
        <p:blipFill>
          <a:blip r:embed="rId2">
            <a:extLst>
              <a:ext uri="{28A0092B-C50C-407E-A947-70E740481C1C}">
                <a14:useLocalDpi xmlns:a14="http://schemas.microsoft.com/office/drawing/2010/main" val="0"/>
              </a:ext>
            </a:extLst>
          </a:blip>
          <a:srcRect l="60378"/>
          <a:stretch>
            <a:fillRect/>
          </a:stretch>
        </p:blipFill>
        <p:spPr bwMode="auto">
          <a:xfrm>
            <a:off x="5154613" y="115888"/>
            <a:ext cx="31623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1761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60058D-E1E3-425D-B8AB-A3823BC37AC1}" type="datetime1">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D20BC-B8C3-4FFC-8B0C-C7FCD57BA6AB}" type="slidenum">
              <a:rPr lang="en-US" smtClean="0"/>
              <a:t>‹#›</a:t>
            </a:fld>
            <a:endParaRPr lang="en-US"/>
          </a:p>
        </p:txBody>
      </p:sp>
    </p:spTree>
    <p:extLst>
      <p:ext uri="{BB962C8B-B14F-4D97-AF65-F5344CB8AC3E}">
        <p14:creationId xmlns:p14="http://schemas.microsoft.com/office/powerpoint/2010/main" val="3012941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B0DFC4-3CCC-40F6-AD12-6CC104E47007}" type="datetime1">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D20BC-B8C3-4FFC-8B0C-C7FCD57BA6AB}" type="slidenum">
              <a:rPr lang="en-US" smtClean="0"/>
              <a:t>‹#›</a:t>
            </a:fld>
            <a:endParaRPr lang="en-US"/>
          </a:p>
        </p:txBody>
      </p:sp>
    </p:spTree>
    <p:extLst>
      <p:ext uri="{BB962C8B-B14F-4D97-AF65-F5344CB8AC3E}">
        <p14:creationId xmlns:p14="http://schemas.microsoft.com/office/powerpoint/2010/main" val="348859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9FCB59-B2AC-4C09-89B9-65EB99714665}" type="datetime1">
              <a:rPr lang="en-US" smtClean="0"/>
              <a:t>7/19/2019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AD20BC-B8C3-4FFC-8B0C-C7FCD57BA6AB}" type="slidenum">
              <a:rPr lang="en-US" smtClean="0"/>
              <a:t>‹#›</a:t>
            </a:fld>
            <a:endParaRPr lang="en-US"/>
          </a:p>
        </p:txBody>
      </p:sp>
    </p:spTree>
    <p:extLst>
      <p:ext uri="{BB962C8B-B14F-4D97-AF65-F5344CB8AC3E}">
        <p14:creationId xmlns:p14="http://schemas.microsoft.com/office/powerpoint/2010/main" val="440115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558DEB-3015-4AE4-B4EE-B7735B6612DE}" type="datetime1">
              <a:rPr lang="en-US" smtClean="0"/>
              <a:t>7/19/2019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AD20BC-B8C3-4FFC-8B0C-C7FCD57BA6AB}" type="slidenum">
              <a:rPr lang="en-US" smtClean="0"/>
              <a:t>‹#›</a:t>
            </a:fld>
            <a:endParaRPr lang="en-US"/>
          </a:p>
        </p:txBody>
      </p:sp>
    </p:spTree>
    <p:extLst>
      <p:ext uri="{BB962C8B-B14F-4D97-AF65-F5344CB8AC3E}">
        <p14:creationId xmlns:p14="http://schemas.microsoft.com/office/powerpoint/2010/main" val="1229783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2F2504-E8CF-40EA-9637-7BE8A2214A70}" type="datetime1">
              <a:rPr lang="en-US" smtClean="0"/>
              <a:t>7/19/2019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AD20BC-B8C3-4FFC-8B0C-C7FCD57BA6AB}" type="slidenum">
              <a:rPr lang="en-US" smtClean="0"/>
              <a:t>‹#›</a:t>
            </a:fld>
            <a:endParaRPr lang="en-US"/>
          </a:p>
        </p:txBody>
      </p:sp>
    </p:spTree>
    <p:extLst>
      <p:ext uri="{BB962C8B-B14F-4D97-AF65-F5344CB8AC3E}">
        <p14:creationId xmlns:p14="http://schemas.microsoft.com/office/powerpoint/2010/main" val="3280038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C97B156-2EB2-486F-BAA7-E697632716A9}" type="datetime1">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D20BC-B8C3-4FFC-8B0C-C7FCD57BA6AB}" type="slidenum">
              <a:rPr lang="en-US" smtClean="0"/>
              <a:t>‹#›</a:t>
            </a:fld>
            <a:endParaRPr lang="en-US"/>
          </a:p>
        </p:txBody>
      </p:sp>
    </p:spTree>
    <p:extLst>
      <p:ext uri="{BB962C8B-B14F-4D97-AF65-F5344CB8AC3E}">
        <p14:creationId xmlns:p14="http://schemas.microsoft.com/office/powerpoint/2010/main" val="1444289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0B477C2-9B7A-4887-9D87-9C0DBDB86F32}" type="datetime1">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D20BC-B8C3-4FFC-8B0C-C7FCD57BA6AB}" type="slidenum">
              <a:rPr lang="en-US" smtClean="0"/>
              <a:t>‹#›</a:t>
            </a:fld>
            <a:endParaRPr lang="en-US"/>
          </a:p>
        </p:txBody>
      </p:sp>
    </p:spTree>
    <p:extLst>
      <p:ext uri="{BB962C8B-B14F-4D97-AF65-F5344CB8AC3E}">
        <p14:creationId xmlns:p14="http://schemas.microsoft.com/office/powerpoint/2010/main" val="75435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215DB6F-52DA-480D-ACDE-DAAC532834B0}" type="datetime1">
              <a:rPr lang="en-US" smtClean="0"/>
              <a:t>7/19/2019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3AD20BC-B8C3-4FFC-8B0C-C7FCD57BA6AB}" type="slidenum">
              <a:rPr lang="en-US" smtClean="0"/>
              <a:t>‹#›</a:t>
            </a:fld>
            <a:endParaRPr lang="en-US"/>
          </a:p>
        </p:txBody>
      </p:sp>
    </p:spTree>
    <p:extLst>
      <p:ext uri="{BB962C8B-B14F-4D97-AF65-F5344CB8AC3E}">
        <p14:creationId xmlns:p14="http://schemas.microsoft.com/office/powerpoint/2010/main" val="1712197634"/>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png"/><Relationship Id="rId7" Type="http://schemas.openxmlformats.org/officeDocument/2006/relationships/diagramQuickStyle" Target="../diagrams/quickStyle1.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5.png"/><Relationship Id="rId9" Type="http://schemas.microsoft.com/office/2007/relationships/diagramDrawing" Target="../diagrams/drawing1.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4.png"/><Relationship Id="rId7" Type="http://schemas.openxmlformats.org/officeDocument/2006/relationships/diagramQuickStyle" Target="../diagrams/quickStyle2.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5.png"/><Relationship Id="rId9" Type="http://schemas.microsoft.com/office/2007/relationships/diagramDrawing" Target="../diagrams/drawing2.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4.png"/><Relationship Id="rId7" Type="http://schemas.openxmlformats.org/officeDocument/2006/relationships/diagramQuickStyle" Target="../diagrams/quickStyle3.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5.png"/><Relationship Id="rId9" Type="http://schemas.microsoft.com/office/2007/relationships/diagramDrawing" Target="../diagrams/drawing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847" y="4021848"/>
            <a:ext cx="6629134" cy="660400"/>
          </a:xfrm>
        </p:spPr>
        <p:txBody>
          <a:bodyPr>
            <a:normAutofit/>
          </a:bodyPr>
          <a:lstStyle/>
          <a:p>
            <a:pPr algn="ctr">
              <a:lnSpc>
                <a:spcPct val="80000"/>
              </a:lnSpc>
            </a:pPr>
            <a:r>
              <a:rPr lang="ro-RO" sz="2000" b="1" dirty="0">
                <a:solidFill>
                  <a:schemeClr val="tx1"/>
                </a:solidFill>
                <a:latin typeface="+mn-lt"/>
              </a:rPr>
              <a:t>CLUJ NAPOCA</a:t>
            </a:r>
            <a:br>
              <a:rPr lang="ro-RO" sz="2000" b="1" cap="none" dirty="0">
                <a:solidFill>
                  <a:schemeClr val="tx1"/>
                </a:solidFill>
                <a:latin typeface="+mn-lt"/>
              </a:rPr>
            </a:br>
            <a:r>
              <a:rPr lang="ro-RO" sz="2000" b="1" dirty="0">
                <a:solidFill>
                  <a:schemeClr val="tx1"/>
                </a:solidFill>
                <a:latin typeface="+mn-lt"/>
              </a:rPr>
              <a:t>24 iulie</a:t>
            </a:r>
            <a:r>
              <a:rPr lang="en-US" sz="2000" b="1" dirty="0">
                <a:solidFill>
                  <a:schemeClr val="tx1"/>
                </a:solidFill>
                <a:latin typeface="+mn-lt"/>
              </a:rPr>
              <a:t> 201</a:t>
            </a:r>
            <a:r>
              <a:rPr lang="ro-RO" sz="2000" b="1" dirty="0">
                <a:solidFill>
                  <a:schemeClr val="tx1"/>
                </a:solidFill>
                <a:latin typeface="+mn-lt"/>
              </a:rPr>
              <a:t>9</a:t>
            </a:r>
          </a:p>
        </p:txBody>
      </p:sp>
      <p:sp>
        <p:nvSpPr>
          <p:cNvPr id="11" name="Rectangle 8">
            <a:extLst>
              <a:ext uri="{FF2B5EF4-FFF2-40B4-BE49-F238E27FC236}">
                <a16:creationId xmlns:a16="http://schemas.microsoft.com/office/drawing/2014/main" id="{0114E8DE-923B-4C2A-895C-DD26C3E043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9" name="Picture 8" descr="Header A4 Portrait.png">
            <a:extLst>
              <a:ext uri="{FF2B5EF4-FFF2-40B4-BE49-F238E27FC236}">
                <a16:creationId xmlns:a16="http://schemas.microsoft.com/office/drawing/2014/main" id="{D2346F43-0DF5-4EFA-8578-99FE605B4834}"/>
              </a:ext>
            </a:extLst>
          </p:cNvPr>
          <p:cNvPicPr/>
          <p:nvPr/>
        </p:nvPicPr>
        <p:blipFill>
          <a:blip r:embed="rId3"/>
          <a:stretch>
            <a:fillRect/>
          </a:stretch>
        </p:blipFill>
        <p:spPr>
          <a:xfrm>
            <a:off x="960120" y="325422"/>
            <a:ext cx="6004560" cy="627380"/>
          </a:xfrm>
          <a:prstGeom prst="rect">
            <a:avLst/>
          </a:prstGeom>
        </p:spPr>
      </p:pic>
      <p:pic>
        <p:nvPicPr>
          <p:cNvPr id="4" name="Picture 3">
            <a:extLst>
              <a:ext uri="{FF2B5EF4-FFF2-40B4-BE49-F238E27FC236}">
                <a16:creationId xmlns:a16="http://schemas.microsoft.com/office/drawing/2014/main" id="{24D2A933-A5B9-4E17-925F-6C4F63A09F6C}"/>
              </a:ext>
            </a:extLst>
          </p:cNvPr>
          <p:cNvPicPr>
            <a:picLocks noChangeAspect="1"/>
          </p:cNvPicPr>
          <p:nvPr/>
        </p:nvPicPr>
        <p:blipFill>
          <a:blip r:embed="rId4"/>
          <a:stretch>
            <a:fillRect/>
          </a:stretch>
        </p:blipFill>
        <p:spPr>
          <a:xfrm>
            <a:off x="381267" y="5784754"/>
            <a:ext cx="6629133" cy="1021861"/>
          </a:xfrm>
          <a:prstGeom prst="rect">
            <a:avLst/>
          </a:prstGeom>
        </p:spPr>
      </p:pic>
      <p:sp>
        <p:nvSpPr>
          <p:cNvPr id="3" name="TextBox 2">
            <a:extLst>
              <a:ext uri="{FF2B5EF4-FFF2-40B4-BE49-F238E27FC236}">
                <a16:creationId xmlns:a16="http://schemas.microsoft.com/office/drawing/2014/main" id="{9643C319-EEA7-4D3A-92E5-A9AB7BCE3D67}"/>
              </a:ext>
            </a:extLst>
          </p:cNvPr>
          <p:cNvSpPr txBox="1"/>
          <p:nvPr/>
        </p:nvSpPr>
        <p:spPr>
          <a:xfrm>
            <a:off x="381267" y="2001917"/>
            <a:ext cx="7078713" cy="1631216"/>
          </a:xfrm>
          <a:prstGeom prst="rect">
            <a:avLst/>
          </a:prstGeom>
          <a:noFill/>
        </p:spPr>
        <p:txBody>
          <a:bodyPr wrap="square" rtlCol="0">
            <a:spAutoFit/>
          </a:bodyPr>
          <a:lstStyle/>
          <a:p>
            <a:pPr algn="ctr"/>
            <a:r>
              <a:rPr lang="ro-RO" sz="2500" b="1" i="1" dirty="0">
                <a:solidFill>
                  <a:srgbClr val="00B0F0"/>
                </a:solidFill>
              </a:rPr>
              <a:t>CONFERINȚA REGIONALĂ </a:t>
            </a:r>
          </a:p>
          <a:p>
            <a:pPr algn="ctr"/>
            <a:r>
              <a:rPr lang="ro-RO" sz="2500" b="1" i="1" dirty="0">
                <a:solidFill>
                  <a:srgbClr val="00B0F0"/>
                </a:solidFill>
              </a:rPr>
              <a:t>OPTIMIZAREA PROCESULUI DE  IMPLEMENTARE A  FONDURILOR</a:t>
            </a:r>
          </a:p>
          <a:p>
            <a:pPr algn="ctr"/>
            <a:r>
              <a:rPr lang="ro-RO" sz="2500" b="1" i="1" dirty="0">
                <a:solidFill>
                  <a:srgbClr val="00B0F0"/>
                </a:solidFill>
              </a:rPr>
              <a:t> EUROPENE  </a:t>
            </a:r>
            <a:endParaRPr lang="en-US" sz="2500" b="1" i="1" dirty="0">
              <a:solidFill>
                <a:srgbClr val="00B0F0"/>
              </a:solidFill>
            </a:endParaRPr>
          </a:p>
        </p:txBody>
      </p:sp>
    </p:spTree>
    <p:extLst>
      <p:ext uri="{BB962C8B-B14F-4D97-AF65-F5344CB8AC3E}">
        <p14:creationId xmlns:p14="http://schemas.microsoft.com/office/powerpoint/2010/main" val="1672658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114E8DE-923B-4C2A-895C-DD26C3E043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Header A4 Portrait.png">
            <a:extLst>
              <a:ext uri="{FF2B5EF4-FFF2-40B4-BE49-F238E27FC236}">
                <a16:creationId xmlns:a16="http://schemas.microsoft.com/office/drawing/2014/main" id="{DFFAB46E-4C33-485C-B1D5-BEF85C68993A}"/>
              </a:ext>
            </a:extLst>
          </p:cNvPr>
          <p:cNvPicPr/>
          <p:nvPr/>
        </p:nvPicPr>
        <p:blipFill>
          <a:blip r:embed="rId3"/>
          <a:stretch>
            <a:fillRect/>
          </a:stretch>
        </p:blipFill>
        <p:spPr>
          <a:xfrm>
            <a:off x="960120" y="325422"/>
            <a:ext cx="6004560" cy="627380"/>
          </a:xfrm>
          <a:prstGeom prst="rect">
            <a:avLst/>
          </a:prstGeom>
        </p:spPr>
      </p:pic>
      <p:pic>
        <p:nvPicPr>
          <p:cNvPr id="13" name="Picture 12">
            <a:extLst>
              <a:ext uri="{FF2B5EF4-FFF2-40B4-BE49-F238E27FC236}">
                <a16:creationId xmlns:a16="http://schemas.microsoft.com/office/drawing/2014/main" id="{9B69DEDF-3F85-489E-A672-31883DA69A83}"/>
              </a:ext>
            </a:extLst>
          </p:cNvPr>
          <p:cNvPicPr>
            <a:picLocks noChangeAspect="1"/>
          </p:cNvPicPr>
          <p:nvPr/>
        </p:nvPicPr>
        <p:blipFill>
          <a:blip r:embed="rId4"/>
          <a:stretch>
            <a:fillRect/>
          </a:stretch>
        </p:blipFill>
        <p:spPr>
          <a:xfrm>
            <a:off x="381267" y="5784754"/>
            <a:ext cx="6629133" cy="1021861"/>
          </a:xfrm>
          <a:prstGeom prst="rect">
            <a:avLst/>
          </a:prstGeom>
        </p:spPr>
      </p:pic>
      <p:sp>
        <p:nvSpPr>
          <p:cNvPr id="2" name="Rectangle 1">
            <a:extLst>
              <a:ext uri="{FF2B5EF4-FFF2-40B4-BE49-F238E27FC236}">
                <a16:creationId xmlns:a16="http://schemas.microsoft.com/office/drawing/2014/main" id="{7E9DB593-D810-45F9-9A1C-CDB17E3FAF5B}"/>
              </a:ext>
            </a:extLst>
          </p:cNvPr>
          <p:cNvSpPr/>
          <p:nvPr/>
        </p:nvSpPr>
        <p:spPr>
          <a:xfrm>
            <a:off x="533400" y="1799035"/>
            <a:ext cx="7239000" cy="3962623"/>
          </a:xfrm>
          <a:prstGeom prst="rect">
            <a:avLst/>
          </a:prstGeom>
        </p:spPr>
        <p:txBody>
          <a:bodyPr wrap="square">
            <a:spAutoFit/>
          </a:bodyPr>
          <a:lstStyle/>
          <a:p>
            <a:pPr marL="285750" indent="-285750" algn="just">
              <a:buFont typeface="Wingdings" panose="05000000000000000000" pitchFamily="2" charset="2"/>
              <a:buChar char="Ø"/>
            </a:pPr>
            <a:r>
              <a:rPr lang="ro-RO" dirty="0"/>
              <a:t>Pe parcursul implementării proiectelor, de regulă, fiecărui proiect îi este alocat un ofițer / expert care gestionează notificările și solicitările de acte adiționale, precum și un ofițer/ expert care asigură monitorizarea implementării proiectului, verifică și gestionează cererile de rambursare/ plată aferente proiectelor. Nu toate PO au adoptat această modalitate și de ceea MFE chiar a identificat acest neajuns și are în plan introducerea în structurile AM/OI a funcţiei de ofițer de monitorizare pentru fiecare proiect.</a:t>
            </a:r>
            <a:endParaRPr lang="en-GB" sz="1500" dirty="0"/>
          </a:p>
          <a:p>
            <a:endParaRPr lang="en-GB" dirty="0"/>
          </a:p>
          <a:p>
            <a:pPr marL="285750" indent="-285750" algn="just">
              <a:buFont typeface="Wingdings" panose="05000000000000000000" pitchFamily="2" charset="2"/>
              <a:buChar char="Ø"/>
            </a:pPr>
            <a:r>
              <a:rPr lang="ro-RO" dirty="0"/>
              <a:t>Termenele de soluționare ale cererilor de plată/rambursare variază între 30 și 90 de zile. </a:t>
            </a:r>
            <a:endParaRPr lang="en-GB" dirty="0"/>
          </a:p>
          <a:p>
            <a:endParaRPr lang="en-GB" dirty="0"/>
          </a:p>
          <a:p>
            <a:pPr algn="just"/>
            <a:endParaRPr lang="ro-RO" sz="1750" b="1" dirty="0"/>
          </a:p>
        </p:txBody>
      </p:sp>
      <p:sp>
        <p:nvSpPr>
          <p:cNvPr id="7" name="Title 2">
            <a:extLst>
              <a:ext uri="{FF2B5EF4-FFF2-40B4-BE49-F238E27FC236}">
                <a16:creationId xmlns:a16="http://schemas.microsoft.com/office/drawing/2014/main" id="{AD0403E3-CF69-4A37-9480-8ACB9CFE0FE0}"/>
              </a:ext>
            </a:extLst>
          </p:cNvPr>
          <p:cNvSpPr>
            <a:spLocks noGrp="1"/>
          </p:cNvSpPr>
          <p:nvPr>
            <p:ph type="title"/>
          </p:nvPr>
        </p:nvSpPr>
        <p:spPr>
          <a:xfrm>
            <a:off x="518160" y="1062228"/>
            <a:ext cx="6924602" cy="627381"/>
          </a:xfrm>
        </p:spPr>
        <p:txBody>
          <a:bodyPr>
            <a:noAutofit/>
          </a:bodyPr>
          <a:lstStyle/>
          <a:p>
            <a:pPr lvl="2"/>
            <a:r>
              <a:rPr lang="ro-RO" sz="2500" b="1" kern="1200" dirty="0">
                <a:solidFill>
                  <a:schemeClr val="tx1"/>
                </a:solidFill>
                <a:latin typeface="+mj-lt"/>
                <a:ea typeface="+mj-ea"/>
                <a:cs typeface="+mj-cs"/>
              </a:rPr>
              <a:t>Analiza privind implementarea, monitorizarea și controlul proiectelor </a:t>
            </a:r>
            <a:endParaRPr lang="en-GB" sz="2500" b="1" kern="1200" dirty="0">
              <a:solidFill>
                <a:schemeClr val="tx1"/>
              </a:solidFill>
              <a:latin typeface="+mj-lt"/>
              <a:ea typeface="+mj-ea"/>
              <a:cs typeface="+mj-cs"/>
            </a:endParaRPr>
          </a:p>
        </p:txBody>
      </p:sp>
    </p:spTree>
    <p:extLst>
      <p:ext uri="{BB962C8B-B14F-4D97-AF65-F5344CB8AC3E}">
        <p14:creationId xmlns:p14="http://schemas.microsoft.com/office/powerpoint/2010/main" val="561821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114E8DE-923B-4C2A-895C-DD26C3E043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Header A4 Portrait.png">
            <a:extLst>
              <a:ext uri="{FF2B5EF4-FFF2-40B4-BE49-F238E27FC236}">
                <a16:creationId xmlns:a16="http://schemas.microsoft.com/office/drawing/2014/main" id="{DFFAB46E-4C33-485C-B1D5-BEF85C68993A}"/>
              </a:ext>
            </a:extLst>
          </p:cNvPr>
          <p:cNvPicPr/>
          <p:nvPr/>
        </p:nvPicPr>
        <p:blipFill>
          <a:blip r:embed="rId3"/>
          <a:stretch>
            <a:fillRect/>
          </a:stretch>
        </p:blipFill>
        <p:spPr>
          <a:xfrm>
            <a:off x="960120" y="325422"/>
            <a:ext cx="6004560" cy="627380"/>
          </a:xfrm>
          <a:prstGeom prst="rect">
            <a:avLst/>
          </a:prstGeom>
        </p:spPr>
      </p:pic>
      <p:pic>
        <p:nvPicPr>
          <p:cNvPr id="13" name="Picture 12">
            <a:extLst>
              <a:ext uri="{FF2B5EF4-FFF2-40B4-BE49-F238E27FC236}">
                <a16:creationId xmlns:a16="http://schemas.microsoft.com/office/drawing/2014/main" id="{9B69DEDF-3F85-489E-A672-31883DA69A83}"/>
              </a:ext>
            </a:extLst>
          </p:cNvPr>
          <p:cNvPicPr>
            <a:picLocks noChangeAspect="1"/>
          </p:cNvPicPr>
          <p:nvPr/>
        </p:nvPicPr>
        <p:blipFill>
          <a:blip r:embed="rId4"/>
          <a:stretch>
            <a:fillRect/>
          </a:stretch>
        </p:blipFill>
        <p:spPr>
          <a:xfrm>
            <a:off x="381267" y="5784754"/>
            <a:ext cx="6629133" cy="1021861"/>
          </a:xfrm>
          <a:prstGeom prst="rect">
            <a:avLst/>
          </a:prstGeom>
        </p:spPr>
      </p:pic>
      <p:sp>
        <p:nvSpPr>
          <p:cNvPr id="2" name="Rectangle 1">
            <a:extLst>
              <a:ext uri="{FF2B5EF4-FFF2-40B4-BE49-F238E27FC236}">
                <a16:creationId xmlns:a16="http://schemas.microsoft.com/office/drawing/2014/main" id="{7E9DB593-D810-45F9-9A1C-CDB17E3FAF5B}"/>
              </a:ext>
            </a:extLst>
          </p:cNvPr>
          <p:cNvSpPr/>
          <p:nvPr/>
        </p:nvSpPr>
        <p:spPr>
          <a:xfrm>
            <a:off x="533400" y="1799035"/>
            <a:ext cx="7239000" cy="4578176"/>
          </a:xfrm>
          <a:prstGeom prst="rect">
            <a:avLst/>
          </a:prstGeom>
        </p:spPr>
        <p:txBody>
          <a:bodyPr wrap="square">
            <a:spAutoFit/>
          </a:bodyPr>
          <a:lstStyle/>
          <a:p>
            <a:pPr algn="just"/>
            <a:r>
              <a:rPr lang="ro-RO" sz="1600" b="1" u="sng" dirty="0">
                <a:solidFill>
                  <a:srgbClr val="C00000"/>
                </a:solidFill>
              </a:rPr>
              <a:t>Principalele </a:t>
            </a:r>
            <a:r>
              <a:rPr lang="ro-RO" sz="1600" b="1" i="1" u="sng" dirty="0">
                <a:solidFill>
                  <a:srgbClr val="C00000"/>
                </a:solidFill>
              </a:rPr>
              <a:t>dificultăți</a:t>
            </a:r>
            <a:r>
              <a:rPr lang="ro-RO" sz="1600" b="1" u="sng" dirty="0">
                <a:solidFill>
                  <a:srgbClr val="C00000"/>
                </a:solidFill>
              </a:rPr>
              <a:t> </a:t>
            </a:r>
            <a:r>
              <a:rPr lang="ro-RO" sz="1600" b="1" i="1" u="sng" dirty="0">
                <a:solidFill>
                  <a:srgbClr val="C00000"/>
                </a:solidFill>
              </a:rPr>
              <a:t>întâmpinate de beneficiari</a:t>
            </a:r>
            <a:r>
              <a:rPr lang="ro-RO" sz="1600" b="1" u="sng" dirty="0">
                <a:solidFill>
                  <a:srgbClr val="C00000"/>
                </a:solidFill>
              </a:rPr>
              <a:t> </a:t>
            </a:r>
            <a:r>
              <a:rPr lang="ro-RO" sz="1600" dirty="0"/>
              <a:t>pe parcursul implementării proiectelor se împart, după sursa care le generează, în două categorii: </a:t>
            </a:r>
            <a:endParaRPr lang="en-GB" sz="1600" dirty="0"/>
          </a:p>
          <a:p>
            <a:pPr lvl="0" algn="just"/>
            <a:r>
              <a:rPr lang="ro-RO" sz="1600" b="1" u="sng" dirty="0"/>
              <a:t>CAUZE INTERNE</a:t>
            </a:r>
            <a:r>
              <a:rPr lang="ro-RO" sz="1600" dirty="0"/>
              <a:t>, care țin de beneficiar și de capacitate acestuia de implementare a proiectului:</a:t>
            </a:r>
            <a:endParaRPr lang="en-GB" sz="1600" dirty="0"/>
          </a:p>
          <a:p>
            <a:pPr marL="742950" lvl="1" indent="-285750" algn="just">
              <a:buFont typeface="Arial" panose="020B0604020202020204" pitchFamily="34" charset="0"/>
              <a:buChar char="•"/>
            </a:pPr>
            <a:r>
              <a:rPr lang="ro-RO" sz="1600" dirty="0"/>
              <a:t>lipsa capacității de (co)-finanțare sau de cash-flow pentru implementarea proiectului;</a:t>
            </a:r>
            <a:endParaRPr lang="en-GB" sz="1600" dirty="0"/>
          </a:p>
          <a:p>
            <a:pPr marL="742950" lvl="1" indent="-285750" algn="just">
              <a:buFont typeface="Arial" panose="020B0604020202020204" pitchFamily="34" charset="0"/>
              <a:buChar char="•"/>
            </a:pPr>
            <a:r>
              <a:rPr lang="ro-RO" sz="1600" dirty="0"/>
              <a:t>resurse umane insuficiente sau insuficient pregătite în raport cu necesarul și tipul proiectului;</a:t>
            </a:r>
            <a:endParaRPr lang="en-GB" sz="1600" dirty="0"/>
          </a:p>
          <a:p>
            <a:pPr marL="742950" lvl="1" indent="-285750" algn="just">
              <a:buFont typeface="Arial" panose="020B0604020202020204" pitchFamily="34" charset="0"/>
              <a:buChar char="•"/>
            </a:pPr>
            <a:r>
              <a:rPr lang="ro-RO" sz="1600" dirty="0"/>
              <a:t>capacitate managerială scăzută; </a:t>
            </a:r>
            <a:endParaRPr lang="en-GB" sz="1600" dirty="0"/>
          </a:p>
          <a:p>
            <a:pPr marL="742950" lvl="1" indent="-285750" algn="just">
              <a:buFont typeface="Arial" panose="020B0604020202020204" pitchFamily="34" charset="0"/>
              <a:buChar char="•"/>
            </a:pPr>
            <a:r>
              <a:rPr lang="ro-RO" sz="1600" dirty="0"/>
              <a:t>parteneriate slabe;  </a:t>
            </a:r>
            <a:endParaRPr lang="en-GB" sz="1600" dirty="0"/>
          </a:p>
          <a:p>
            <a:pPr marL="742950" lvl="1" indent="-285750" algn="just">
              <a:buFont typeface="Arial" panose="020B0604020202020204" pitchFamily="34" charset="0"/>
              <a:buChar char="•"/>
            </a:pPr>
            <a:r>
              <a:rPr lang="ro-RO" sz="1600" dirty="0"/>
              <a:t>dificultăți în derularea procedurilor de achiziții; </a:t>
            </a:r>
            <a:endParaRPr lang="en-GB" sz="1600" dirty="0"/>
          </a:p>
          <a:p>
            <a:pPr marL="742950" lvl="1" indent="-285750" algn="just">
              <a:buFont typeface="Arial" panose="020B0604020202020204" pitchFamily="34" charset="0"/>
              <a:buChar char="•"/>
            </a:pPr>
            <a:r>
              <a:rPr lang="ro-RO" sz="1600" dirty="0"/>
              <a:t>numărul mare de notificări / solicitări de modificare/acte adiționale care trebuie depuse pentru a corela proiectul inițial cu realitatea din momentul implementării;</a:t>
            </a:r>
            <a:endParaRPr lang="en-GB" sz="1600" dirty="0"/>
          </a:p>
          <a:p>
            <a:pPr marL="742950" lvl="1" indent="-285750" algn="just">
              <a:buFont typeface="Arial" panose="020B0604020202020204" pitchFamily="34" charset="0"/>
              <a:buChar char="•"/>
            </a:pPr>
            <a:r>
              <a:rPr lang="ro-RO" sz="1600" dirty="0"/>
              <a:t>lipsa de interes a conducătorului instituției pentru proiect.</a:t>
            </a:r>
            <a:endParaRPr lang="en-GB" sz="1600" dirty="0"/>
          </a:p>
          <a:p>
            <a:endParaRPr lang="en-GB" dirty="0"/>
          </a:p>
          <a:p>
            <a:pPr algn="just"/>
            <a:endParaRPr lang="ro-RO" sz="1750" b="1" dirty="0"/>
          </a:p>
        </p:txBody>
      </p:sp>
      <p:sp>
        <p:nvSpPr>
          <p:cNvPr id="7" name="Title 2">
            <a:extLst>
              <a:ext uri="{FF2B5EF4-FFF2-40B4-BE49-F238E27FC236}">
                <a16:creationId xmlns:a16="http://schemas.microsoft.com/office/drawing/2014/main" id="{AD0403E3-CF69-4A37-9480-8ACB9CFE0FE0}"/>
              </a:ext>
            </a:extLst>
          </p:cNvPr>
          <p:cNvSpPr>
            <a:spLocks noGrp="1"/>
          </p:cNvSpPr>
          <p:nvPr>
            <p:ph type="title"/>
          </p:nvPr>
        </p:nvSpPr>
        <p:spPr>
          <a:xfrm>
            <a:off x="518160" y="1062228"/>
            <a:ext cx="6924602" cy="627381"/>
          </a:xfrm>
        </p:spPr>
        <p:txBody>
          <a:bodyPr>
            <a:noAutofit/>
          </a:bodyPr>
          <a:lstStyle/>
          <a:p>
            <a:pPr lvl="2"/>
            <a:r>
              <a:rPr lang="ro-RO" sz="2500" b="1" kern="1200" dirty="0">
                <a:solidFill>
                  <a:schemeClr val="tx1"/>
                </a:solidFill>
                <a:latin typeface="+mj-lt"/>
                <a:ea typeface="+mj-ea"/>
                <a:cs typeface="+mj-cs"/>
              </a:rPr>
              <a:t>Analiza privind implementarea, monitorizarea și controlul proiectelor </a:t>
            </a:r>
            <a:endParaRPr lang="en-GB" sz="2500" b="1" kern="1200" dirty="0">
              <a:solidFill>
                <a:schemeClr val="tx1"/>
              </a:solidFill>
              <a:latin typeface="+mj-lt"/>
              <a:ea typeface="+mj-ea"/>
              <a:cs typeface="+mj-cs"/>
            </a:endParaRPr>
          </a:p>
        </p:txBody>
      </p:sp>
    </p:spTree>
    <p:extLst>
      <p:ext uri="{BB962C8B-B14F-4D97-AF65-F5344CB8AC3E}">
        <p14:creationId xmlns:p14="http://schemas.microsoft.com/office/powerpoint/2010/main" val="808057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114E8DE-923B-4C2A-895C-DD26C3E043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Header A4 Portrait.png">
            <a:extLst>
              <a:ext uri="{FF2B5EF4-FFF2-40B4-BE49-F238E27FC236}">
                <a16:creationId xmlns:a16="http://schemas.microsoft.com/office/drawing/2014/main" id="{DFFAB46E-4C33-485C-B1D5-BEF85C68993A}"/>
              </a:ext>
            </a:extLst>
          </p:cNvPr>
          <p:cNvPicPr/>
          <p:nvPr/>
        </p:nvPicPr>
        <p:blipFill>
          <a:blip r:embed="rId3"/>
          <a:stretch>
            <a:fillRect/>
          </a:stretch>
        </p:blipFill>
        <p:spPr>
          <a:xfrm>
            <a:off x="960120" y="325422"/>
            <a:ext cx="6004560" cy="627380"/>
          </a:xfrm>
          <a:prstGeom prst="rect">
            <a:avLst/>
          </a:prstGeom>
        </p:spPr>
      </p:pic>
      <p:pic>
        <p:nvPicPr>
          <p:cNvPr id="13" name="Picture 12">
            <a:extLst>
              <a:ext uri="{FF2B5EF4-FFF2-40B4-BE49-F238E27FC236}">
                <a16:creationId xmlns:a16="http://schemas.microsoft.com/office/drawing/2014/main" id="{9B69DEDF-3F85-489E-A672-31883DA69A83}"/>
              </a:ext>
            </a:extLst>
          </p:cNvPr>
          <p:cNvPicPr>
            <a:picLocks noChangeAspect="1"/>
          </p:cNvPicPr>
          <p:nvPr/>
        </p:nvPicPr>
        <p:blipFill>
          <a:blip r:embed="rId4"/>
          <a:stretch>
            <a:fillRect/>
          </a:stretch>
        </p:blipFill>
        <p:spPr>
          <a:xfrm>
            <a:off x="381267" y="5784754"/>
            <a:ext cx="6629133" cy="1021861"/>
          </a:xfrm>
          <a:prstGeom prst="rect">
            <a:avLst/>
          </a:prstGeom>
        </p:spPr>
      </p:pic>
      <p:sp>
        <p:nvSpPr>
          <p:cNvPr id="2" name="Rectangle 1">
            <a:extLst>
              <a:ext uri="{FF2B5EF4-FFF2-40B4-BE49-F238E27FC236}">
                <a16:creationId xmlns:a16="http://schemas.microsoft.com/office/drawing/2014/main" id="{7E9DB593-D810-45F9-9A1C-CDB17E3FAF5B}"/>
              </a:ext>
            </a:extLst>
          </p:cNvPr>
          <p:cNvSpPr/>
          <p:nvPr/>
        </p:nvSpPr>
        <p:spPr>
          <a:xfrm>
            <a:off x="533400" y="1799035"/>
            <a:ext cx="7239000" cy="3931846"/>
          </a:xfrm>
          <a:prstGeom prst="rect">
            <a:avLst/>
          </a:prstGeom>
        </p:spPr>
        <p:txBody>
          <a:bodyPr wrap="square">
            <a:spAutoFit/>
          </a:bodyPr>
          <a:lstStyle/>
          <a:p>
            <a:pPr lvl="0" algn="just"/>
            <a:r>
              <a:rPr lang="ro-RO" sz="1600" b="1" u="sng" dirty="0">
                <a:solidFill>
                  <a:srgbClr val="C00000"/>
                </a:solidFill>
              </a:rPr>
              <a:t>Principalele </a:t>
            </a:r>
            <a:r>
              <a:rPr lang="ro-RO" sz="1600" b="1" i="1" u="sng" dirty="0">
                <a:solidFill>
                  <a:srgbClr val="C00000"/>
                </a:solidFill>
              </a:rPr>
              <a:t>dificultăți</a:t>
            </a:r>
            <a:r>
              <a:rPr lang="ro-RO" sz="1600" b="1" u="sng" dirty="0">
                <a:solidFill>
                  <a:srgbClr val="C00000"/>
                </a:solidFill>
              </a:rPr>
              <a:t> </a:t>
            </a:r>
            <a:r>
              <a:rPr lang="ro-RO" sz="1600" b="1" i="1" u="sng" dirty="0">
                <a:solidFill>
                  <a:srgbClr val="C00000"/>
                </a:solidFill>
              </a:rPr>
              <a:t>întâmpinate de beneficiari</a:t>
            </a:r>
            <a:endParaRPr lang="ro-RO" sz="1600" b="1" u="sng" dirty="0"/>
          </a:p>
          <a:p>
            <a:pPr lvl="0" algn="just"/>
            <a:r>
              <a:rPr lang="ro-RO" sz="1600" b="1" u="sng" dirty="0"/>
              <a:t>CAUZE EXTERNE</a:t>
            </a:r>
            <a:r>
              <a:rPr lang="ro-RO" sz="1600" dirty="0"/>
              <a:t>, </a:t>
            </a:r>
            <a:r>
              <a:rPr lang="ro-RO" dirty="0"/>
              <a:t>care nu țin de beneficiar:  </a:t>
            </a:r>
            <a:endParaRPr lang="en-GB" sz="1600" dirty="0"/>
          </a:p>
          <a:p>
            <a:pPr marL="742950" lvl="1" indent="-285750" algn="just">
              <a:buFont typeface="Arial" panose="020B0604020202020204" pitchFamily="34" charset="0"/>
              <a:buChar char="•"/>
            </a:pPr>
            <a:r>
              <a:rPr lang="ro-RO" dirty="0"/>
              <a:t>dificultăți în obținerea diverselor avize/acorduri/autorizații de construire etc;</a:t>
            </a:r>
            <a:endParaRPr lang="en-GB" sz="1600" dirty="0"/>
          </a:p>
          <a:p>
            <a:pPr marL="742950" lvl="1" indent="-285750" algn="just">
              <a:buFont typeface="Arial" panose="020B0604020202020204" pitchFamily="34" charset="0"/>
              <a:buChar char="•"/>
            </a:pPr>
            <a:r>
              <a:rPr lang="ro-RO" dirty="0"/>
              <a:t>schimbări ale regulilor față de cele aplicabile la momentul depunerii proiectului; </a:t>
            </a:r>
            <a:endParaRPr lang="en-GB" sz="1600" dirty="0"/>
          </a:p>
          <a:p>
            <a:pPr marL="742950" lvl="1" indent="-285750" algn="just">
              <a:buFont typeface="Arial" panose="020B0604020202020204" pitchFamily="34" charset="0"/>
              <a:buChar char="•"/>
            </a:pPr>
            <a:r>
              <a:rPr lang="ro-RO" dirty="0"/>
              <a:t>necesitatea de a emite notificări de modificare/acte adiționale pentru aproape orice schimbare necesară de-a lungul implementării proiectului;</a:t>
            </a:r>
            <a:endParaRPr lang="en-GB" sz="1600" dirty="0"/>
          </a:p>
          <a:p>
            <a:pPr marL="742950" lvl="1" indent="-285750" algn="just">
              <a:buFont typeface="Arial" panose="020B0604020202020204" pitchFamily="34" charset="0"/>
              <a:buChar char="•"/>
            </a:pPr>
            <a:r>
              <a:rPr lang="ro-RO" dirty="0"/>
              <a:t>modificări cu caracter administrativ în managementul FESI;</a:t>
            </a:r>
            <a:endParaRPr lang="en-GB" sz="1600" dirty="0"/>
          </a:p>
          <a:p>
            <a:pPr marL="742950" lvl="1" indent="-285750" algn="just">
              <a:buFont typeface="Arial" panose="020B0604020202020204" pitchFamily="34" charset="0"/>
              <a:buChar char="•"/>
            </a:pPr>
            <a:r>
              <a:rPr lang="ro-RO" dirty="0"/>
              <a:t>schimbări ale cadrului legislativ național;</a:t>
            </a:r>
            <a:endParaRPr lang="en-GB" sz="1600" dirty="0"/>
          </a:p>
          <a:p>
            <a:pPr marL="742950" lvl="1" indent="-285750" algn="just">
              <a:buFont typeface="Arial" panose="020B0604020202020204" pitchFamily="34" charset="0"/>
              <a:buChar char="•"/>
            </a:pPr>
            <a:r>
              <a:rPr lang="ro-RO" dirty="0"/>
              <a:t>schimbări cu caracter economico-financiar.  </a:t>
            </a:r>
            <a:endParaRPr lang="en-GB" sz="1600" dirty="0"/>
          </a:p>
          <a:p>
            <a:endParaRPr lang="en-GB" dirty="0"/>
          </a:p>
          <a:p>
            <a:pPr algn="just"/>
            <a:endParaRPr lang="ro-RO" sz="1750" b="1" dirty="0"/>
          </a:p>
        </p:txBody>
      </p:sp>
      <p:sp>
        <p:nvSpPr>
          <p:cNvPr id="7" name="Title 2">
            <a:extLst>
              <a:ext uri="{FF2B5EF4-FFF2-40B4-BE49-F238E27FC236}">
                <a16:creationId xmlns:a16="http://schemas.microsoft.com/office/drawing/2014/main" id="{AD0403E3-CF69-4A37-9480-8ACB9CFE0FE0}"/>
              </a:ext>
            </a:extLst>
          </p:cNvPr>
          <p:cNvSpPr>
            <a:spLocks noGrp="1"/>
          </p:cNvSpPr>
          <p:nvPr>
            <p:ph type="title"/>
          </p:nvPr>
        </p:nvSpPr>
        <p:spPr>
          <a:xfrm>
            <a:off x="518160" y="1062228"/>
            <a:ext cx="6924602" cy="627381"/>
          </a:xfrm>
        </p:spPr>
        <p:txBody>
          <a:bodyPr>
            <a:noAutofit/>
          </a:bodyPr>
          <a:lstStyle/>
          <a:p>
            <a:pPr lvl="2"/>
            <a:r>
              <a:rPr lang="ro-RO" sz="2500" b="1" kern="1200" dirty="0">
                <a:solidFill>
                  <a:schemeClr val="tx1"/>
                </a:solidFill>
                <a:latin typeface="+mj-lt"/>
                <a:ea typeface="+mj-ea"/>
                <a:cs typeface="+mj-cs"/>
              </a:rPr>
              <a:t>Analiza privind implementarea, monitorizarea și controlul proiectelor </a:t>
            </a:r>
            <a:endParaRPr lang="en-GB" sz="2500" b="1" kern="1200" dirty="0">
              <a:solidFill>
                <a:schemeClr val="tx1"/>
              </a:solidFill>
              <a:latin typeface="+mj-lt"/>
              <a:ea typeface="+mj-ea"/>
              <a:cs typeface="+mj-cs"/>
            </a:endParaRPr>
          </a:p>
        </p:txBody>
      </p:sp>
    </p:spTree>
    <p:extLst>
      <p:ext uri="{BB962C8B-B14F-4D97-AF65-F5344CB8AC3E}">
        <p14:creationId xmlns:p14="http://schemas.microsoft.com/office/powerpoint/2010/main" val="2975641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114E8DE-923B-4C2A-895C-DD26C3E043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Header A4 Portrait.png">
            <a:extLst>
              <a:ext uri="{FF2B5EF4-FFF2-40B4-BE49-F238E27FC236}">
                <a16:creationId xmlns:a16="http://schemas.microsoft.com/office/drawing/2014/main" id="{DFFAB46E-4C33-485C-B1D5-BEF85C68993A}"/>
              </a:ext>
            </a:extLst>
          </p:cNvPr>
          <p:cNvPicPr/>
          <p:nvPr/>
        </p:nvPicPr>
        <p:blipFill>
          <a:blip r:embed="rId3"/>
          <a:stretch>
            <a:fillRect/>
          </a:stretch>
        </p:blipFill>
        <p:spPr>
          <a:xfrm>
            <a:off x="960120" y="325422"/>
            <a:ext cx="6004560" cy="627380"/>
          </a:xfrm>
          <a:prstGeom prst="rect">
            <a:avLst/>
          </a:prstGeom>
        </p:spPr>
      </p:pic>
      <p:sp>
        <p:nvSpPr>
          <p:cNvPr id="12" name="Title 2">
            <a:extLst>
              <a:ext uri="{FF2B5EF4-FFF2-40B4-BE49-F238E27FC236}">
                <a16:creationId xmlns:a16="http://schemas.microsoft.com/office/drawing/2014/main" id="{9022E6AF-0A18-449A-90F6-A1964C3866EC}"/>
              </a:ext>
            </a:extLst>
          </p:cNvPr>
          <p:cNvSpPr>
            <a:spLocks noGrp="1"/>
          </p:cNvSpPr>
          <p:nvPr>
            <p:ph type="title"/>
          </p:nvPr>
        </p:nvSpPr>
        <p:spPr>
          <a:xfrm>
            <a:off x="390598" y="1066801"/>
            <a:ext cx="6347714" cy="457200"/>
          </a:xfrm>
        </p:spPr>
        <p:txBody>
          <a:bodyPr>
            <a:normAutofit fontScale="90000"/>
          </a:bodyPr>
          <a:lstStyle/>
          <a:p>
            <a:r>
              <a:rPr lang="ro-RO" sz="3000" b="1" dirty="0">
                <a:solidFill>
                  <a:schemeClr val="tx1"/>
                </a:solidFill>
                <a:effectLst>
                  <a:outerShdw blurRad="38100" dist="38100" dir="2700000" algn="tl">
                    <a:srgbClr val="000000">
                      <a:alpha val="43137"/>
                    </a:srgbClr>
                  </a:outerShdw>
                </a:effectLst>
              </a:rPr>
              <a:t>CONCLUZII</a:t>
            </a:r>
            <a:endParaRPr lang="en-US" sz="2200" b="1" dirty="0">
              <a:solidFill>
                <a:schemeClr val="accent2">
                  <a:lumMod val="50000"/>
                </a:schemeClr>
              </a:solidFill>
              <a:effectLst>
                <a:outerShdw blurRad="38100" dist="38100" dir="2700000" algn="tl">
                  <a:srgbClr val="000000">
                    <a:alpha val="43137"/>
                  </a:srgbClr>
                </a:outerShdw>
              </a:effectLst>
            </a:endParaRPr>
          </a:p>
        </p:txBody>
      </p:sp>
      <p:pic>
        <p:nvPicPr>
          <p:cNvPr id="13" name="Picture 12">
            <a:extLst>
              <a:ext uri="{FF2B5EF4-FFF2-40B4-BE49-F238E27FC236}">
                <a16:creationId xmlns:a16="http://schemas.microsoft.com/office/drawing/2014/main" id="{9B69DEDF-3F85-489E-A672-31883DA69A83}"/>
              </a:ext>
            </a:extLst>
          </p:cNvPr>
          <p:cNvPicPr>
            <a:picLocks noChangeAspect="1"/>
          </p:cNvPicPr>
          <p:nvPr/>
        </p:nvPicPr>
        <p:blipFill>
          <a:blip r:embed="rId4"/>
          <a:stretch>
            <a:fillRect/>
          </a:stretch>
        </p:blipFill>
        <p:spPr>
          <a:xfrm>
            <a:off x="381267" y="5784754"/>
            <a:ext cx="6629133" cy="1021861"/>
          </a:xfrm>
          <a:prstGeom prst="rect">
            <a:avLst/>
          </a:prstGeom>
        </p:spPr>
      </p:pic>
      <p:graphicFrame>
        <p:nvGraphicFramePr>
          <p:cNvPr id="15" name="Diagram 14">
            <a:extLst>
              <a:ext uri="{FF2B5EF4-FFF2-40B4-BE49-F238E27FC236}">
                <a16:creationId xmlns:a16="http://schemas.microsoft.com/office/drawing/2014/main" id="{52B56D1E-FAD1-4CB2-99AB-BF2B481E7D61}"/>
              </a:ext>
            </a:extLst>
          </p:cNvPr>
          <p:cNvGraphicFramePr/>
          <p:nvPr>
            <p:extLst>
              <p:ext uri="{D42A27DB-BD31-4B8C-83A1-F6EECF244321}">
                <p14:modId xmlns:p14="http://schemas.microsoft.com/office/powerpoint/2010/main" val="2203470486"/>
              </p:ext>
            </p:extLst>
          </p:nvPr>
        </p:nvGraphicFramePr>
        <p:xfrm>
          <a:off x="390598" y="1524001"/>
          <a:ext cx="7150376" cy="422879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251849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114E8DE-923B-4C2A-895C-DD26C3E043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Header A4 Portrait.png">
            <a:extLst>
              <a:ext uri="{FF2B5EF4-FFF2-40B4-BE49-F238E27FC236}">
                <a16:creationId xmlns:a16="http://schemas.microsoft.com/office/drawing/2014/main" id="{DFFAB46E-4C33-485C-B1D5-BEF85C68993A}"/>
              </a:ext>
            </a:extLst>
          </p:cNvPr>
          <p:cNvPicPr/>
          <p:nvPr/>
        </p:nvPicPr>
        <p:blipFill>
          <a:blip r:embed="rId3"/>
          <a:stretch>
            <a:fillRect/>
          </a:stretch>
        </p:blipFill>
        <p:spPr>
          <a:xfrm>
            <a:off x="960120" y="325422"/>
            <a:ext cx="6004560" cy="627380"/>
          </a:xfrm>
          <a:prstGeom prst="rect">
            <a:avLst/>
          </a:prstGeom>
        </p:spPr>
      </p:pic>
      <p:sp>
        <p:nvSpPr>
          <p:cNvPr id="12" name="Title 2">
            <a:extLst>
              <a:ext uri="{FF2B5EF4-FFF2-40B4-BE49-F238E27FC236}">
                <a16:creationId xmlns:a16="http://schemas.microsoft.com/office/drawing/2014/main" id="{9022E6AF-0A18-449A-90F6-A1964C3866EC}"/>
              </a:ext>
            </a:extLst>
          </p:cNvPr>
          <p:cNvSpPr>
            <a:spLocks noGrp="1"/>
          </p:cNvSpPr>
          <p:nvPr>
            <p:ph type="title"/>
          </p:nvPr>
        </p:nvSpPr>
        <p:spPr>
          <a:xfrm>
            <a:off x="390598" y="1066800"/>
            <a:ext cx="6347714" cy="627381"/>
          </a:xfrm>
        </p:spPr>
        <p:txBody>
          <a:bodyPr>
            <a:normAutofit/>
          </a:bodyPr>
          <a:lstStyle/>
          <a:p>
            <a:r>
              <a:rPr lang="ro-RO" sz="3000" b="1" dirty="0">
                <a:solidFill>
                  <a:schemeClr val="tx1"/>
                </a:solidFill>
                <a:effectLst>
                  <a:outerShdw blurRad="38100" dist="38100" dir="2700000" algn="tl">
                    <a:srgbClr val="000000">
                      <a:alpha val="43137"/>
                    </a:srgbClr>
                  </a:outerShdw>
                </a:effectLst>
              </a:rPr>
              <a:t>RECOMANDĂRI </a:t>
            </a:r>
            <a:endParaRPr lang="en-US" sz="2200" b="1" dirty="0">
              <a:solidFill>
                <a:schemeClr val="accent2">
                  <a:lumMod val="50000"/>
                </a:schemeClr>
              </a:solidFill>
              <a:effectLst>
                <a:outerShdw blurRad="38100" dist="38100" dir="2700000" algn="tl">
                  <a:srgbClr val="000000">
                    <a:alpha val="43137"/>
                  </a:srgbClr>
                </a:outerShdw>
              </a:effectLst>
            </a:endParaRPr>
          </a:p>
        </p:txBody>
      </p:sp>
      <p:pic>
        <p:nvPicPr>
          <p:cNvPr id="13" name="Picture 12">
            <a:extLst>
              <a:ext uri="{FF2B5EF4-FFF2-40B4-BE49-F238E27FC236}">
                <a16:creationId xmlns:a16="http://schemas.microsoft.com/office/drawing/2014/main" id="{9B69DEDF-3F85-489E-A672-31883DA69A83}"/>
              </a:ext>
            </a:extLst>
          </p:cNvPr>
          <p:cNvPicPr>
            <a:picLocks noChangeAspect="1"/>
          </p:cNvPicPr>
          <p:nvPr/>
        </p:nvPicPr>
        <p:blipFill>
          <a:blip r:embed="rId4"/>
          <a:stretch>
            <a:fillRect/>
          </a:stretch>
        </p:blipFill>
        <p:spPr>
          <a:xfrm>
            <a:off x="381267" y="5784754"/>
            <a:ext cx="6629133" cy="1021861"/>
          </a:xfrm>
          <a:prstGeom prst="rect">
            <a:avLst/>
          </a:prstGeom>
        </p:spPr>
      </p:pic>
      <p:graphicFrame>
        <p:nvGraphicFramePr>
          <p:cNvPr id="7" name="Diagram 6">
            <a:extLst>
              <a:ext uri="{FF2B5EF4-FFF2-40B4-BE49-F238E27FC236}">
                <a16:creationId xmlns:a16="http://schemas.microsoft.com/office/drawing/2014/main" id="{568FF28C-BC0E-46B4-910B-09C404CCFA9E}"/>
              </a:ext>
            </a:extLst>
          </p:cNvPr>
          <p:cNvGraphicFramePr/>
          <p:nvPr>
            <p:extLst>
              <p:ext uri="{D42A27DB-BD31-4B8C-83A1-F6EECF244321}">
                <p14:modId xmlns:p14="http://schemas.microsoft.com/office/powerpoint/2010/main" val="1755950093"/>
              </p:ext>
            </p:extLst>
          </p:nvPr>
        </p:nvGraphicFramePr>
        <p:xfrm>
          <a:off x="516454" y="1795116"/>
          <a:ext cx="7636945"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049182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114E8DE-923B-4C2A-895C-DD26C3E043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Header A4 Portrait.png">
            <a:extLst>
              <a:ext uri="{FF2B5EF4-FFF2-40B4-BE49-F238E27FC236}">
                <a16:creationId xmlns:a16="http://schemas.microsoft.com/office/drawing/2014/main" id="{DFFAB46E-4C33-485C-B1D5-BEF85C68993A}"/>
              </a:ext>
            </a:extLst>
          </p:cNvPr>
          <p:cNvPicPr/>
          <p:nvPr/>
        </p:nvPicPr>
        <p:blipFill>
          <a:blip r:embed="rId3"/>
          <a:stretch>
            <a:fillRect/>
          </a:stretch>
        </p:blipFill>
        <p:spPr>
          <a:xfrm>
            <a:off x="960120" y="325422"/>
            <a:ext cx="6004560" cy="627380"/>
          </a:xfrm>
          <a:prstGeom prst="rect">
            <a:avLst/>
          </a:prstGeom>
        </p:spPr>
      </p:pic>
      <p:sp>
        <p:nvSpPr>
          <p:cNvPr id="12" name="Title 2">
            <a:extLst>
              <a:ext uri="{FF2B5EF4-FFF2-40B4-BE49-F238E27FC236}">
                <a16:creationId xmlns:a16="http://schemas.microsoft.com/office/drawing/2014/main" id="{9022E6AF-0A18-449A-90F6-A1964C3866EC}"/>
              </a:ext>
            </a:extLst>
          </p:cNvPr>
          <p:cNvSpPr>
            <a:spLocks noGrp="1"/>
          </p:cNvSpPr>
          <p:nvPr>
            <p:ph type="title"/>
          </p:nvPr>
        </p:nvSpPr>
        <p:spPr>
          <a:xfrm>
            <a:off x="390598" y="1066800"/>
            <a:ext cx="6347714" cy="627381"/>
          </a:xfrm>
        </p:spPr>
        <p:txBody>
          <a:bodyPr>
            <a:normAutofit/>
          </a:bodyPr>
          <a:lstStyle/>
          <a:p>
            <a:r>
              <a:rPr lang="ro-RO" sz="3000" b="1" dirty="0">
                <a:solidFill>
                  <a:schemeClr val="tx1"/>
                </a:solidFill>
                <a:effectLst>
                  <a:outerShdw blurRad="38100" dist="38100" dir="2700000" algn="tl">
                    <a:srgbClr val="000000">
                      <a:alpha val="43137"/>
                    </a:srgbClr>
                  </a:outerShdw>
                </a:effectLst>
              </a:rPr>
              <a:t>RECOMANDĂRI </a:t>
            </a:r>
            <a:endParaRPr lang="en-US" sz="2200" b="1" dirty="0">
              <a:solidFill>
                <a:schemeClr val="accent2">
                  <a:lumMod val="50000"/>
                </a:schemeClr>
              </a:solidFill>
              <a:effectLst>
                <a:outerShdw blurRad="38100" dist="38100" dir="2700000" algn="tl">
                  <a:srgbClr val="000000">
                    <a:alpha val="43137"/>
                  </a:srgbClr>
                </a:outerShdw>
              </a:effectLst>
            </a:endParaRPr>
          </a:p>
        </p:txBody>
      </p:sp>
      <p:pic>
        <p:nvPicPr>
          <p:cNvPr id="13" name="Picture 12">
            <a:extLst>
              <a:ext uri="{FF2B5EF4-FFF2-40B4-BE49-F238E27FC236}">
                <a16:creationId xmlns:a16="http://schemas.microsoft.com/office/drawing/2014/main" id="{9B69DEDF-3F85-489E-A672-31883DA69A83}"/>
              </a:ext>
            </a:extLst>
          </p:cNvPr>
          <p:cNvPicPr>
            <a:picLocks noChangeAspect="1"/>
          </p:cNvPicPr>
          <p:nvPr/>
        </p:nvPicPr>
        <p:blipFill>
          <a:blip r:embed="rId4"/>
          <a:stretch>
            <a:fillRect/>
          </a:stretch>
        </p:blipFill>
        <p:spPr>
          <a:xfrm>
            <a:off x="381267" y="5784754"/>
            <a:ext cx="6629133" cy="1021861"/>
          </a:xfrm>
          <a:prstGeom prst="rect">
            <a:avLst/>
          </a:prstGeom>
        </p:spPr>
      </p:pic>
      <p:graphicFrame>
        <p:nvGraphicFramePr>
          <p:cNvPr id="7" name="Diagram 6">
            <a:extLst>
              <a:ext uri="{FF2B5EF4-FFF2-40B4-BE49-F238E27FC236}">
                <a16:creationId xmlns:a16="http://schemas.microsoft.com/office/drawing/2014/main" id="{4FE6D7CC-EFCF-4674-B87B-BE43DA6FB49E}"/>
              </a:ext>
            </a:extLst>
          </p:cNvPr>
          <p:cNvGraphicFramePr/>
          <p:nvPr>
            <p:extLst>
              <p:ext uri="{D42A27DB-BD31-4B8C-83A1-F6EECF244321}">
                <p14:modId xmlns:p14="http://schemas.microsoft.com/office/powerpoint/2010/main" val="4257001403"/>
              </p:ext>
            </p:extLst>
          </p:nvPr>
        </p:nvGraphicFramePr>
        <p:xfrm>
          <a:off x="381267" y="1562402"/>
          <a:ext cx="7636945"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292250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114E8DE-923B-4C2A-895C-DD26C3E043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10" name="Dreptunghi 4">
            <a:extLst>
              <a:ext uri="{FF2B5EF4-FFF2-40B4-BE49-F238E27FC236}">
                <a16:creationId xmlns:a16="http://schemas.microsoft.com/office/drawing/2014/main" id="{DBC626F3-853E-4EAE-9A24-C40CAEB8E45D}"/>
              </a:ext>
            </a:extLst>
          </p:cNvPr>
          <p:cNvSpPr/>
          <p:nvPr/>
        </p:nvSpPr>
        <p:spPr>
          <a:xfrm>
            <a:off x="197177" y="2686989"/>
            <a:ext cx="7480955" cy="1092607"/>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3600" b="1" i="0" u="none" strike="noStrike" kern="1200" cap="none" spc="0" normalizeH="0" baseline="0" noProof="0" dirty="0">
                <a:ln>
                  <a:noFill/>
                </a:ln>
                <a:solidFill>
                  <a:srgbClr val="2E83C3">
                    <a:lumMod val="50000"/>
                  </a:srgbClr>
                </a:solidFill>
                <a:effectLst/>
                <a:uLnTx/>
                <a:uFillTx/>
                <a:latin typeface="Arial Black" pitchFamily="34" charset="0"/>
                <a:ea typeface="+mn-ea"/>
                <a:cs typeface="Arial" pitchFamily="34" charset="0"/>
              </a:rPr>
              <a:t>V</a:t>
            </a:r>
            <a:r>
              <a:rPr kumimoji="0" lang="ro-RO" sz="3600" b="1" i="0" u="none" strike="noStrike" kern="1200" cap="none" spc="0" normalizeH="0" baseline="0" noProof="0" dirty="0">
                <a:ln>
                  <a:noFill/>
                </a:ln>
                <a:solidFill>
                  <a:srgbClr val="2E83C3">
                    <a:lumMod val="50000"/>
                  </a:srgbClr>
                </a:solidFill>
                <a:effectLst/>
                <a:uLnTx/>
                <a:uFillTx/>
                <a:latin typeface="Arial Black" pitchFamily="34" charset="0"/>
                <a:ea typeface="+mn-ea"/>
                <a:cs typeface="Arial" pitchFamily="34" charset="0"/>
              </a:rPr>
              <a:t>ă</a:t>
            </a:r>
            <a:r>
              <a:rPr kumimoji="0" lang="en-US" sz="3600" b="1" i="0" u="none" strike="noStrike" kern="1200" cap="none" spc="0" normalizeH="0" baseline="0" noProof="0" dirty="0">
                <a:ln>
                  <a:noFill/>
                </a:ln>
                <a:solidFill>
                  <a:srgbClr val="2E83C3">
                    <a:lumMod val="50000"/>
                  </a:srgbClr>
                </a:solidFill>
                <a:effectLst/>
                <a:uLnTx/>
                <a:uFillTx/>
                <a:latin typeface="Arial Black" pitchFamily="34" charset="0"/>
                <a:ea typeface="+mn-ea"/>
                <a:cs typeface="Arial" pitchFamily="34" charset="0"/>
              </a:rPr>
              <a:t> </a:t>
            </a:r>
            <a:r>
              <a:rPr kumimoji="0" lang="en-US" sz="3600" b="1" i="0" u="none" strike="noStrike" kern="1200" cap="none" spc="0" normalizeH="0" baseline="0" noProof="0" dirty="0" err="1">
                <a:ln>
                  <a:noFill/>
                </a:ln>
                <a:solidFill>
                  <a:srgbClr val="2E83C3">
                    <a:lumMod val="50000"/>
                  </a:srgbClr>
                </a:solidFill>
                <a:effectLst/>
                <a:uLnTx/>
                <a:uFillTx/>
                <a:latin typeface="Arial Black" pitchFamily="34" charset="0"/>
                <a:ea typeface="+mn-ea"/>
                <a:cs typeface="Arial" pitchFamily="34" charset="0"/>
              </a:rPr>
              <a:t>mul</a:t>
            </a:r>
            <a:r>
              <a:rPr kumimoji="0" lang="ro-RO" sz="3600" b="1" i="0" u="none" strike="noStrike" kern="1200" cap="none" spc="0" normalizeH="0" baseline="0" noProof="0" dirty="0">
                <a:ln>
                  <a:noFill/>
                </a:ln>
                <a:solidFill>
                  <a:srgbClr val="2E83C3">
                    <a:lumMod val="50000"/>
                  </a:srgbClr>
                </a:solidFill>
                <a:effectLst/>
                <a:uLnTx/>
                <a:uFillTx/>
                <a:latin typeface="Arial Black" pitchFamily="34" charset="0"/>
                <a:ea typeface="+mn-ea"/>
                <a:cs typeface="Arial" pitchFamily="34" charset="0"/>
              </a:rPr>
              <a:t>ț</a:t>
            </a:r>
            <a:r>
              <a:rPr kumimoji="0" lang="en-US" sz="3600" b="1" i="0" u="none" strike="noStrike" kern="1200" cap="none" spc="0" normalizeH="0" baseline="0" noProof="0" dirty="0" err="1">
                <a:ln>
                  <a:noFill/>
                </a:ln>
                <a:solidFill>
                  <a:srgbClr val="2E83C3">
                    <a:lumMod val="50000"/>
                  </a:srgbClr>
                </a:solidFill>
                <a:effectLst/>
                <a:uLnTx/>
                <a:uFillTx/>
                <a:latin typeface="Arial Black" pitchFamily="34" charset="0"/>
                <a:ea typeface="+mn-ea"/>
                <a:cs typeface="Arial" pitchFamily="34" charset="0"/>
              </a:rPr>
              <a:t>umim</a:t>
            </a:r>
            <a:r>
              <a:rPr kumimoji="0" lang="en-US" sz="3600" b="1" i="0" u="none" strike="noStrike" kern="1200" cap="none" spc="0" normalizeH="0" baseline="0" noProof="0" dirty="0">
                <a:ln>
                  <a:noFill/>
                </a:ln>
                <a:solidFill>
                  <a:srgbClr val="2E83C3">
                    <a:lumMod val="50000"/>
                  </a:srgbClr>
                </a:solidFill>
                <a:effectLst/>
                <a:uLnTx/>
                <a:uFillTx/>
                <a:latin typeface="Arial Black" pitchFamily="34" charset="0"/>
                <a:ea typeface="+mn-ea"/>
                <a:cs typeface="Arial" pitchFamily="34" charset="0"/>
              </a:rPr>
              <a:t> </a:t>
            </a:r>
            <a:r>
              <a:rPr kumimoji="0" lang="en-US" sz="3600" b="1" i="0" u="none" strike="noStrike" kern="1200" cap="none" spc="0" normalizeH="0" baseline="0" noProof="0" dirty="0" err="1">
                <a:ln>
                  <a:noFill/>
                </a:ln>
                <a:solidFill>
                  <a:srgbClr val="2E83C3">
                    <a:lumMod val="50000"/>
                  </a:srgbClr>
                </a:solidFill>
                <a:effectLst/>
                <a:uLnTx/>
                <a:uFillTx/>
                <a:latin typeface="Arial Black" pitchFamily="34" charset="0"/>
                <a:ea typeface="+mn-ea"/>
                <a:cs typeface="Arial" pitchFamily="34" charset="0"/>
              </a:rPr>
              <a:t>pentru</a:t>
            </a:r>
            <a:r>
              <a:rPr kumimoji="0" lang="en-US" sz="3600" b="1" i="0" u="none" strike="noStrike" kern="1200" cap="none" spc="0" normalizeH="0" baseline="0" noProof="0" dirty="0">
                <a:ln>
                  <a:noFill/>
                </a:ln>
                <a:solidFill>
                  <a:srgbClr val="2E83C3">
                    <a:lumMod val="50000"/>
                  </a:srgbClr>
                </a:solidFill>
                <a:effectLst/>
                <a:uLnTx/>
                <a:uFillTx/>
                <a:latin typeface="Arial Black" pitchFamily="34" charset="0"/>
                <a:ea typeface="+mn-ea"/>
                <a:cs typeface="Arial" pitchFamily="34" charset="0"/>
              </a:rPr>
              <a:t> </a:t>
            </a:r>
            <a:r>
              <a:rPr kumimoji="0" lang="en-US" sz="3600" b="1" i="0" u="none" strike="noStrike" kern="1200" cap="none" spc="0" normalizeH="0" baseline="0" noProof="0" dirty="0" err="1">
                <a:ln>
                  <a:noFill/>
                </a:ln>
                <a:solidFill>
                  <a:srgbClr val="2E83C3">
                    <a:lumMod val="50000"/>
                  </a:srgbClr>
                </a:solidFill>
                <a:effectLst/>
                <a:uLnTx/>
                <a:uFillTx/>
                <a:latin typeface="Arial Black" pitchFamily="34" charset="0"/>
                <a:ea typeface="+mn-ea"/>
                <a:cs typeface="Arial" pitchFamily="34" charset="0"/>
              </a:rPr>
              <a:t>aten</a:t>
            </a:r>
            <a:r>
              <a:rPr kumimoji="0" lang="ro-RO" sz="3600" b="1" i="0" u="none" strike="noStrike" kern="1200" cap="none" spc="0" normalizeH="0" baseline="0" noProof="0" dirty="0">
                <a:ln>
                  <a:noFill/>
                </a:ln>
                <a:solidFill>
                  <a:srgbClr val="2E83C3">
                    <a:lumMod val="50000"/>
                  </a:srgbClr>
                </a:solidFill>
                <a:effectLst/>
                <a:uLnTx/>
                <a:uFillTx/>
                <a:latin typeface="Arial Black" pitchFamily="34" charset="0"/>
                <a:ea typeface="+mn-ea"/>
                <a:cs typeface="Arial" pitchFamily="34" charset="0"/>
              </a:rPr>
              <a:t>ț</a:t>
            </a:r>
            <a:r>
              <a:rPr kumimoji="0" lang="en-US" sz="3600" b="1" i="0" u="none" strike="noStrike" kern="1200" cap="none" spc="0" normalizeH="0" baseline="0" noProof="0" dirty="0" err="1">
                <a:ln>
                  <a:noFill/>
                </a:ln>
                <a:solidFill>
                  <a:srgbClr val="2E83C3">
                    <a:lumMod val="50000"/>
                  </a:srgbClr>
                </a:solidFill>
                <a:effectLst/>
                <a:uLnTx/>
                <a:uFillTx/>
                <a:latin typeface="Arial Black" pitchFamily="34" charset="0"/>
                <a:ea typeface="+mn-ea"/>
                <a:cs typeface="Arial" pitchFamily="34" charset="0"/>
              </a:rPr>
              <a:t>ie</a:t>
            </a:r>
            <a:r>
              <a:rPr kumimoji="0" lang="en-US" sz="3600" b="1" i="0" u="none" strike="noStrike" kern="1200" cap="none" spc="0" normalizeH="0" baseline="0" noProof="0" dirty="0">
                <a:ln>
                  <a:noFill/>
                </a:ln>
                <a:solidFill>
                  <a:srgbClr val="2E83C3">
                    <a:lumMod val="50000"/>
                  </a:srgbClr>
                </a:solidFill>
                <a:effectLst/>
                <a:uLnTx/>
                <a:uFillTx/>
                <a:latin typeface="Arial Black" pitchFamily="34" charset="0"/>
                <a:ea typeface="+mn-ea"/>
                <a:cs typeface="Arial" pitchFamily="34" charset="0"/>
              </a:rPr>
              <a:t>!</a:t>
            </a:r>
          </a:p>
          <a:p>
            <a:pPr marL="0" marR="0" lvl="0" indent="0" algn="ctr" defTabSz="457200" rtl="0" eaLnBrk="1" fontAlgn="auto" latinLnBrk="0" hangingPunct="1">
              <a:lnSpc>
                <a:spcPct val="100000"/>
              </a:lnSpc>
              <a:spcBef>
                <a:spcPts val="0"/>
              </a:spcBef>
              <a:spcAft>
                <a:spcPts val="600"/>
              </a:spcAft>
              <a:buClrTx/>
              <a:buSzTx/>
              <a:buFontTx/>
              <a:buNone/>
              <a:tabLst/>
              <a:defRPr/>
            </a:pPr>
            <a:endParaRPr kumimoji="0" lang="en-US" sz="2400" b="1" i="0" u="none" strike="noStrike" kern="1200" cap="none" spc="0" normalizeH="0" baseline="0" noProof="0" dirty="0">
              <a:ln>
                <a:noFill/>
              </a:ln>
              <a:solidFill>
                <a:srgbClr val="2E83C3">
                  <a:lumMod val="50000"/>
                </a:srgbClr>
              </a:solidFill>
              <a:effectLst/>
              <a:uLnTx/>
              <a:uFillTx/>
              <a:latin typeface="Arial" pitchFamily="34" charset="0"/>
              <a:ea typeface="+mn-ea"/>
              <a:cs typeface="Arial" pitchFamily="34" charset="0"/>
            </a:endParaRPr>
          </a:p>
        </p:txBody>
      </p:sp>
      <p:grpSp>
        <p:nvGrpSpPr>
          <p:cNvPr id="16" name="Grupare 8">
            <a:extLst>
              <a:ext uri="{FF2B5EF4-FFF2-40B4-BE49-F238E27FC236}">
                <a16:creationId xmlns:a16="http://schemas.microsoft.com/office/drawing/2014/main" id="{004B7775-CDCC-473E-80A6-F5FDE7B75183}"/>
              </a:ext>
            </a:extLst>
          </p:cNvPr>
          <p:cNvGrpSpPr/>
          <p:nvPr/>
        </p:nvGrpSpPr>
        <p:grpSpPr>
          <a:xfrm>
            <a:off x="394355" y="3677560"/>
            <a:ext cx="7086600" cy="121206"/>
            <a:chOff x="539551" y="787514"/>
            <a:chExt cx="8136904" cy="121206"/>
          </a:xfrm>
        </p:grpSpPr>
        <p:cxnSp>
          <p:nvCxnSpPr>
            <p:cNvPr id="18" name="Conector drept 9">
              <a:extLst>
                <a:ext uri="{FF2B5EF4-FFF2-40B4-BE49-F238E27FC236}">
                  <a16:creationId xmlns:a16="http://schemas.microsoft.com/office/drawing/2014/main" id="{CE06F2DE-2579-414C-83B1-314E052BCDDD}"/>
                </a:ext>
              </a:extLst>
            </p:cNvPr>
            <p:cNvCxnSpPr/>
            <p:nvPr/>
          </p:nvCxnSpPr>
          <p:spPr>
            <a:xfrm>
              <a:off x="539551" y="787514"/>
              <a:ext cx="8136904" cy="0"/>
            </a:xfrm>
            <a:prstGeom prst="line">
              <a:avLst/>
            </a:prstGeom>
            <a:ln w="25400" cap="rnd">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drept 10">
              <a:extLst>
                <a:ext uri="{FF2B5EF4-FFF2-40B4-BE49-F238E27FC236}">
                  <a16:creationId xmlns:a16="http://schemas.microsoft.com/office/drawing/2014/main" id="{159A08A3-D4AC-4F1B-9FDE-BB0A96788ADD}"/>
                </a:ext>
              </a:extLst>
            </p:cNvPr>
            <p:cNvCxnSpPr/>
            <p:nvPr/>
          </p:nvCxnSpPr>
          <p:spPr>
            <a:xfrm>
              <a:off x="539552" y="908720"/>
              <a:ext cx="4325022" cy="0"/>
            </a:xfrm>
            <a:prstGeom prst="line">
              <a:avLst/>
            </a:prstGeom>
            <a:ln w="104775" cap="rnd" cmpd="sng">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pic>
        <p:nvPicPr>
          <p:cNvPr id="14" name="Picture 13" descr="Header A4 Portrait.png">
            <a:extLst>
              <a:ext uri="{FF2B5EF4-FFF2-40B4-BE49-F238E27FC236}">
                <a16:creationId xmlns:a16="http://schemas.microsoft.com/office/drawing/2014/main" id="{850473CA-0772-4B54-94A0-35D8EE13F650}"/>
              </a:ext>
            </a:extLst>
          </p:cNvPr>
          <p:cNvPicPr/>
          <p:nvPr/>
        </p:nvPicPr>
        <p:blipFill>
          <a:blip r:embed="rId3"/>
          <a:stretch>
            <a:fillRect/>
          </a:stretch>
        </p:blipFill>
        <p:spPr>
          <a:xfrm>
            <a:off x="960120" y="325422"/>
            <a:ext cx="6004560" cy="627380"/>
          </a:xfrm>
          <a:prstGeom prst="rect">
            <a:avLst/>
          </a:prstGeom>
        </p:spPr>
      </p:pic>
      <p:pic>
        <p:nvPicPr>
          <p:cNvPr id="12" name="Picture 11">
            <a:extLst>
              <a:ext uri="{FF2B5EF4-FFF2-40B4-BE49-F238E27FC236}">
                <a16:creationId xmlns:a16="http://schemas.microsoft.com/office/drawing/2014/main" id="{EF06C81A-2B64-4206-AF5B-FF9D4047F309}"/>
              </a:ext>
            </a:extLst>
          </p:cNvPr>
          <p:cNvPicPr>
            <a:picLocks noChangeAspect="1"/>
          </p:cNvPicPr>
          <p:nvPr/>
        </p:nvPicPr>
        <p:blipFill>
          <a:blip r:embed="rId4"/>
          <a:stretch>
            <a:fillRect/>
          </a:stretch>
        </p:blipFill>
        <p:spPr>
          <a:xfrm>
            <a:off x="381267" y="5784754"/>
            <a:ext cx="6629133" cy="1021861"/>
          </a:xfrm>
          <a:prstGeom prst="rect">
            <a:avLst/>
          </a:prstGeom>
        </p:spPr>
      </p:pic>
    </p:spTree>
    <p:extLst>
      <p:ext uri="{BB962C8B-B14F-4D97-AF65-F5344CB8AC3E}">
        <p14:creationId xmlns:p14="http://schemas.microsoft.com/office/powerpoint/2010/main" val="3704065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114E8DE-923B-4C2A-895C-DD26C3E043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3" name="Title 2">
            <a:extLst>
              <a:ext uri="{FF2B5EF4-FFF2-40B4-BE49-F238E27FC236}">
                <a16:creationId xmlns:a16="http://schemas.microsoft.com/office/drawing/2014/main" id="{F216D259-5E59-484C-8A90-A8D94D4A16C9}"/>
              </a:ext>
            </a:extLst>
          </p:cNvPr>
          <p:cNvSpPr txBox="1">
            <a:spLocks/>
          </p:cNvSpPr>
          <p:nvPr/>
        </p:nvSpPr>
        <p:spPr>
          <a:xfrm>
            <a:off x="304800" y="1297577"/>
            <a:ext cx="7239000" cy="3886200"/>
          </a:xfrm>
          <a:prstGeom prst="rect">
            <a:avLst/>
          </a:prstGeom>
        </p:spPr>
        <p:txBody>
          <a:bodyPr vert="horz" lIns="91440" tIns="45720" rIns="91440" bIns="45720" rtlCol="0" anchor="b">
            <a:noAutofit/>
          </a:bodyPr>
          <a:lstStyle>
            <a:lvl1pPr algn="l" defTabSz="457200" rtl="0" eaLnBrk="1" latinLnBrk="0" hangingPunct="1">
              <a:spcBef>
                <a:spcPct val="0"/>
              </a:spcBef>
              <a:buNone/>
              <a:defRPr sz="40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ro-RO" sz="2000" b="1" dirty="0">
                <a:solidFill>
                  <a:schemeClr val="tx1"/>
                </a:solidFill>
              </a:rPr>
              <a:t>OBIECTIV GENERAL al proiectului </a:t>
            </a:r>
            <a:r>
              <a:rPr lang="ro-RO" sz="1400" i="1" dirty="0">
                <a:solidFill>
                  <a:schemeClr val="accent2">
                    <a:lumMod val="50000"/>
                  </a:schemeClr>
                </a:solidFill>
              </a:rPr>
              <a:t>C</a:t>
            </a:r>
            <a:r>
              <a:rPr lang="it-IT" sz="1400" i="1" dirty="0">
                <a:solidFill>
                  <a:schemeClr val="accent2">
                    <a:lumMod val="50000"/>
                  </a:schemeClr>
                </a:solidFill>
              </a:rPr>
              <a:t>re</a:t>
            </a:r>
            <a:r>
              <a:rPr lang="ro-RO" sz="1400" i="1" dirty="0">
                <a:solidFill>
                  <a:schemeClr val="accent2">
                    <a:lumMod val="50000"/>
                  </a:schemeClr>
                </a:solidFill>
              </a:rPr>
              <a:t>ș</a:t>
            </a:r>
            <a:r>
              <a:rPr lang="it-IT" sz="1400" i="1" dirty="0">
                <a:solidFill>
                  <a:schemeClr val="accent2">
                    <a:lumMod val="50000"/>
                  </a:schemeClr>
                </a:solidFill>
              </a:rPr>
              <a:t>terea capacit</a:t>
            </a:r>
            <a:r>
              <a:rPr lang="ro-RO" sz="1400" i="1" dirty="0">
                <a:solidFill>
                  <a:schemeClr val="accent2">
                    <a:lumMod val="50000"/>
                  </a:schemeClr>
                </a:solidFill>
              </a:rPr>
              <a:t>ăț</a:t>
            </a:r>
            <a:r>
              <a:rPr lang="it-IT" sz="1400" i="1" dirty="0">
                <a:solidFill>
                  <a:schemeClr val="accent2">
                    <a:lumMod val="50000"/>
                  </a:schemeClr>
                </a:solidFill>
              </a:rPr>
              <a:t>ii administrative a ACRAFE </a:t>
            </a:r>
            <a:r>
              <a:rPr lang="ro-RO" sz="1400" i="1" dirty="0">
                <a:solidFill>
                  <a:schemeClr val="accent2">
                    <a:lumMod val="50000"/>
                  </a:schemeClr>
                </a:solidFill>
              </a:rPr>
              <a:t>î</a:t>
            </a:r>
            <a:r>
              <a:rPr lang="it-IT" sz="1400" i="1" dirty="0">
                <a:solidFill>
                  <a:schemeClr val="accent2">
                    <a:lumMod val="50000"/>
                  </a:schemeClr>
                </a:solidFill>
              </a:rPr>
              <a:t>n vederea elabor</a:t>
            </a:r>
            <a:r>
              <a:rPr lang="ro-RO" sz="1400" i="1" dirty="0">
                <a:solidFill>
                  <a:schemeClr val="accent2">
                    <a:lumMod val="50000"/>
                  </a:schemeClr>
                </a:solidFill>
              </a:rPr>
              <a:t>ă</a:t>
            </a:r>
            <a:r>
              <a:rPr lang="it-IT" sz="1400" i="1" dirty="0">
                <a:solidFill>
                  <a:schemeClr val="accent2">
                    <a:lumMod val="50000"/>
                  </a:schemeClr>
                </a:solidFill>
              </a:rPr>
              <a:t>rii unei politici publice cu impact</a:t>
            </a:r>
            <a:r>
              <a:rPr lang="ro-RO" sz="1400" i="1" dirty="0">
                <a:solidFill>
                  <a:schemeClr val="accent2">
                    <a:lumMod val="50000"/>
                  </a:schemeClr>
                </a:solidFill>
              </a:rPr>
              <a:t> </a:t>
            </a:r>
            <a:r>
              <a:rPr lang="en-US" sz="1400" i="1" dirty="0" err="1">
                <a:solidFill>
                  <a:schemeClr val="accent2">
                    <a:lumMod val="50000"/>
                  </a:schemeClr>
                </a:solidFill>
              </a:rPr>
              <a:t>asupra</a:t>
            </a:r>
            <a:r>
              <a:rPr lang="en-US" sz="1400" i="1" dirty="0">
                <a:solidFill>
                  <a:schemeClr val="accent2">
                    <a:lumMod val="50000"/>
                  </a:schemeClr>
                </a:solidFill>
              </a:rPr>
              <a:t> </a:t>
            </a:r>
            <a:r>
              <a:rPr lang="en-US" sz="1400" i="1" dirty="0" err="1">
                <a:solidFill>
                  <a:schemeClr val="accent2">
                    <a:lumMod val="50000"/>
                  </a:schemeClr>
                </a:solidFill>
              </a:rPr>
              <a:t>optimiz</a:t>
            </a:r>
            <a:r>
              <a:rPr lang="ro-RO" sz="1400" i="1" dirty="0">
                <a:solidFill>
                  <a:schemeClr val="accent2">
                    <a:lumMod val="50000"/>
                  </a:schemeClr>
                </a:solidFill>
              </a:rPr>
              <a:t>ă</a:t>
            </a:r>
            <a:r>
              <a:rPr lang="en-US" sz="1400" i="1" dirty="0" err="1">
                <a:solidFill>
                  <a:schemeClr val="accent2">
                    <a:lumMod val="50000"/>
                  </a:schemeClr>
                </a:solidFill>
              </a:rPr>
              <a:t>rii</a:t>
            </a:r>
            <a:r>
              <a:rPr lang="en-US" sz="1400" i="1" dirty="0">
                <a:solidFill>
                  <a:schemeClr val="accent2">
                    <a:lumMod val="50000"/>
                  </a:schemeClr>
                </a:solidFill>
              </a:rPr>
              <a:t> </a:t>
            </a:r>
            <a:r>
              <a:rPr lang="en-US" sz="1400" i="1" dirty="0" err="1">
                <a:solidFill>
                  <a:schemeClr val="accent2">
                    <a:lumMod val="50000"/>
                  </a:schemeClr>
                </a:solidFill>
              </a:rPr>
              <a:t>procedurilor</a:t>
            </a:r>
            <a:r>
              <a:rPr lang="en-US" sz="1400" i="1" dirty="0">
                <a:solidFill>
                  <a:schemeClr val="accent2">
                    <a:lumMod val="50000"/>
                  </a:schemeClr>
                </a:solidFill>
              </a:rPr>
              <a:t> de </a:t>
            </a:r>
            <a:r>
              <a:rPr lang="en-US" sz="1400" i="1" dirty="0" err="1">
                <a:solidFill>
                  <a:schemeClr val="accent2">
                    <a:lumMod val="50000"/>
                  </a:schemeClr>
                </a:solidFill>
              </a:rPr>
              <a:t>lucru</a:t>
            </a:r>
            <a:r>
              <a:rPr lang="en-US" sz="1400" i="1" dirty="0">
                <a:solidFill>
                  <a:schemeClr val="accent2">
                    <a:lumMod val="50000"/>
                  </a:schemeClr>
                </a:solidFill>
              </a:rPr>
              <a:t> </a:t>
            </a:r>
            <a:r>
              <a:rPr lang="en-US" sz="1400" i="1" dirty="0" err="1">
                <a:solidFill>
                  <a:schemeClr val="accent2">
                    <a:lumMod val="50000"/>
                  </a:schemeClr>
                </a:solidFill>
              </a:rPr>
              <a:t>existente</a:t>
            </a:r>
            <a:r>
              <a:rPr lang="en-US" sz="1400" i="1" dirty="0">
                <a:solidFill>
                  <a:schemeClr val="accent2">
                    <a:lumMod val="50000"/>
                  </a:schemeClr>
                </a:solidFill>
              </a:rPr>
              <a:t> la </a:t>
            </a:r>
            <a:r>
              <a:rPr lang="en-US" sz="1400" i="1" dirty="0" err="1">
                <a:solidFill>
                  <a:schemeClr val="accent2">
                    <a:lumMod val="50000"/>
                  </a:schemeClr>
                </a:solidFill>
              </a:rPr>
              <a:t>nivelul</a:t>
            </a:r>
            <a:r>
              <a:rPr lang="en-US" sz="1400" i="1" dirty="0">
                <a:solidFill>
                  <a:schemeClr val="accent2">
                    <a:lumMod val="50000"/>
                  </a:schemeClr>
                </a:solidFill>
              </a:rPr>
              <a:t> </a:t>
            </a:r>
            <a:r>
              <a:rPr lang="en-US" sz="1400" i="1" dirty="0" err="1">
                <a:solidFill>
                  <a:schemeClr val="accent2">
                    <a:lumMod val="50000"/>
                  </a:schemeClr>
                </a:solidFill>
              </a:rPr>
              <a:t>institu</a:t>
            </a:r>
            <a:r>
              <a:rPr lang="ro-RO" sz="1400" i="1" dirty="0">
                <a:solidFill>
                  <a:schemeClr val="accent2">
                    <a:lumMod val="50000"/>
                  </a:schemeClr>
                </a:solidFill>
              </a:rPr>
              <a:t>ț</a:t>
            </a:r>
            <a:r>
              <a:rPr lang="en-US" sz="1400" i="1" dirty="0" err="1">
                <a:solidFill>
                  <a:schemeClr val="accent2">
                    <a:lumMod val="50000"/>
                  </a:schemeClr>
                </a:solidFill>
              </a:rPr>
              <a:t>iilor</a:t>
            </a:r>
            <a:r>
              <a:rPr lang="en-US" sz="1400" i="1" dirty="0">
                <a:solidFill>
                  <a:schemeClr val="accent2">
                    <a:lumMod val="50000"/>
                  </a:schemeClr>
                </a:solidFill>
              </a:rPr>
              <a:t> implicate </a:t>
            </a:r>
            <a:r>
              <a:rPr lang="ro-RO" sz="1400" i="1" dirty="0">
                <a:solidFill>
                  <a:schemeClr val="accent2">
                    <a:lumMod val="50000"/>
                  </a:schemeClr>
                </a:solidFill>
              </a:rPr>
              <a:t>î</a:t>
            </a:r>
            <a:r>
              <a:rPr lang="en-US" sz="1400" i="1" dirty="0">
                <a:solidFill>
                  <a:schemeClr val="accent2">
                    <a:lumMod val="50000"/>
                  </a:schemeClr>
                </a:solidFill>
              </a:rPr>
              <a:t>n </a:t>
            </a:r>
            <a:r>
              <a:rPr lang="en-US" sz="1400" i="1" dirty="0" err="1">
                <a:solidFill>
                  <a:schemeClr val="accent2">
                    <a:lumMod val="50000"/>
                  </a:schemeClr>
                </a:solidFill>
              </a:rPr>
              <a:t>coordonarea</a:t>
            </a:r>
            <a:r>
              <a:rPr lang="en-US" sz="1400" i="1" dirty="0">
                <a:solidFill>
                  <a:schemeClr val="accent2">
                    <a:lumMod val="50000"/>
                  </a:schemeClr>
                </a:solidFill>
              </a:rPr>
              <a:t>, </a:t>
            </a:r>
            <a:r>
              <a:rPr lang="en-US" sz="1400" i="1" dirty="0" err="1">
                <a:solidFill>
                  <a:schemeClr val="accent2">
                    <a:lumMod val="50000"/>
                  </a:schemeClr>
                </a:solidFill>
              </a:rPr>
              <a:t>gestionarea</a:t>
            </a:r>
            <a:r>
              <a:rPr lang="en-US" sz="1400" i="1" dirty="0">
                <a:solidFill>
                  <a:schemeClr val="accent2">
                    <a:lumMod val="50000"/>
                  </a:schemeClr>
                </a:solidFill>
              </a:rPr>
              <a:t> </a:t>
            </a:r>
            <a:r>
              <a:rPr lang="ro-RO" sz="1400" i="1" dirty="0">
                <a:solidFill>
                  <a:schemeClr val="accent2">
                    <a:lumMod val="50000"/>
                  </a:schemeClr>
                </a:solidFill>
              </a:rPr>
              <a:t>ș</a:t>
            </a:r>
            <a:r>
              <a:rPr lang="en-US" sz="1400" i="1" dirty="0" err="1">
                <a:solidFill>
                  <a:schemeClr val="accent2">
                    <a:lumMod val="50000"/>
                  </a:schemeClr>
                </a:solidFill>
              </a:rPr>
              <a:t>i</a:t>
            </a:r>
            <a:r>
              <a:rPr lang="en-US" sz="1400" i="1" dirty="0">
                <a:solidFill>
                  <a:schemeClr val="accent2">
                    <a:lumMod val="50000"/>
                  </a:schemeClr>
                </a:solidFill>
              </a:rPr>
              <a:t> </a:t>
            </a:r>
            <a:r>
              <a:rPr lang="en-US" sz="1400" i="1" dirty="0" err="1">
                <a:solidFill>
                  <a:schemeClr val="accent2">
                    <a:lumMod val="50000"/>
                  </a:schemeClr>
                </a:solidFill>
              </a:rPr>
              <a:t>controlul</a:t>
            </a:r>
            <a:r>
              <a:rPr lang="en-US" sz="1400" i="1" dirty="0">
                <a:solidFill>
                  <a:schemeClr val="accent2">
                    <a:lumMod val="50000"/>
                  </a:schemeClr>
                </a:solidFill>
              </a:rPr>
              <a:t> </a:t>
            </a:r>
            <a:r>
              <a:rPr lang="en-US" sz="1400" i="1" dirty="0" err="1">
                <a:solidFill>
                  <a:schemeClr val="accent2">
                    <a:lumMod val="50000"/>
                  </a:schemeClr>
                </a:solidFill>
              </a:rPr>
              <a:t>fondurilor</a:t>
            </a:r>
            <a:r>
              <a:rPr lang="en-US" sz="1400" i="1" dirty="0">
                <a:solidFill>
                  <a:schemeClr val="accent2">
                    <a:lumMod val="50000"/>
                  </a:schemeClr>
                </a:solidFill>
              </a:rPr>
              <a:t> ESI</a:t>
            </a:r>
            <a:r>
              <a:rPr lang="ro-RO" sz="1400" i="1" dirty="0">
                <a:solidFill>
                  <a:schemeClr val="accent2">
                    <a:lumMod val="50000"/>
                  </a:schemeClr>
                </a:solidFill>
              </a:rPr>
              <a:t> </a:t>
            </a:r>
            <a:r>
              <a:rPr lang="it-IT" sz="1400" i="1" dirty="0">
                <a:solidFill>
                  <a:schemeClr val="accent2">
                    <a:lumMod val="50000"/>
                  </a:schemeClr>
                </a:solidFill>
              </a:rPr>
              <a:t>2014-2020, integrat</a:t>
            </a:r>
            <a:r>
              <a:rPr lang="ro-RO" sz="1400" i="1" dirty="0">
                <a:solidFill>
                  <a:schemeClr val="accent2">
                    <a:lumMod val="50000"/>
                  </a:schemeClr>
                </a:solidFill>
              </a:rPr>
              <a:t>ă</a:t>
            </a:r>
            <a:r>
              <a:rPr lang="it-IT" sz="1400" i="1" dirty="0">
                <a:solidFill>
                  <a:schemeClr val="accent2">
                    <a:lumMod val="50000"/>
                  </a:schemeClr>
                </a:solidFill>
              </a:rPr>
              <a:t> </a:t>
            </a:r>
            <a:r>
              <a:rPr lang="ro-RO" sz="1400" i="1" dirty="0">
                <a:solidFill>
                  <a:schemeClr val="accent2">
                    <a:lumMod val="50000"/>
                  </a:schemeClr>
                </a:solidFill>
              </a:rPr>
              <a:t>î</a:t>
            </a:r>
            <a:r>
              <a:rPr lang="it-IT" sz="1400" i="1" dirty="0">
                <a:solidFill>
                  <a:schemeClr val="accent2">
                    <a:lumMod val="50000"/>
                  </a:schemeClr>
                </a:solidFill>
              </a:rPr>
              <a:t>n mod coerent </a:t>
            </a:r>
            <a:r>
              <a:rPr lang="ro-RO" sz="1400" i="1" dirty="0">
                <a:solidFill>
                  <a:schemeClr val="accent2">
                    <a:lumMod val="50000"/>
                  </a:schemeClr>
                </a:solidFill>
              </a:rPr>
              <a:t>î</a:t>
            </a:r>
            <a:r>
              <a:rPr lang="it-IT" sz="1400" i="1" dirty="0">
                <a:solidFill>
                  <a:schemeClr val="accent2">
                    <a:lumMod val="50000"/>
                  </a:schemeClr>
                </a:solidFill>
              </a:rPr>
              <a:t>n politicile existente </a:t>
            </a:r>
            <a:r>
              <a:rPr lang="ro-RO" sz="1400" i="1" dirty="0">
                <a:solidFill>
                  <a:schemeClr val="accent2">
                    <a:lumMod val="50000"/>
                  </a:schemeClr>
                </a:solidFill>
              </a:rPr>
              <a:t>ș</a:t>
            </a:r>
            <a:r>
              <a:rPr lang="it-IT" sz="1400" i="1" dirty="0">
                <a:solidFill>
                  <a:schemeClr val="accent2">
                    <a:lumMod val="50000"/>
                  </a:schemeClr>
                </a:solidFill>
              </a:rPr>
              <a:t>i care s</a:t>
            </a:r>
            <a:r>
              <a:rPr lang="ro-RO" sz="1400" i="1" dirty="0">
                <a:solidFill>
                  <a:schemeClr val="accent2">
                    <a:lumMod val="50000"/>
                  </a:schemeClr>
                </a:solidFill>
              </a:rPr>
              <a:t>ă</a:t>
            </a:r>
            <a:r>
              <a:rPr lang="it-IT" sz="1400" i="1" dirty="0">
                <a:solidFill>
                  <a:schemeClr val="accent2">
                    <a:lumMod val="50000"/>
                  </a:schemeClr>
                </a:solidFill>
              </a:rPr>
              <a:t> contribuie la </a:t>
            </a:r>
            <a:r>
              <a:rPr lang="ro-RO" sz="1400" i="1" dirty="0">
                <a:solidFill>
                  <a:schemeClr val="accent2">
                    <a:lumMod val="50000"/>
                  </a:schemeClr>
                </a:solidFill>
              </a:rPr>
              <a:t>î</a:t>
            </a:r>
            <a:r>
              <a:rPr lang="it-IT" sz="1400" i="1" dirty="0">
                <a:solidFill>
                  <a:schemeClr val="accent2">
                    <a:lumMod val="50000"/>
                  </a:schemeClr>
                </a:solidFill>
              </a:rPr>
              <a:t>mbun</a:t>
            </a:r>
            <a:r>
              <a:rPr lang="ro-RO" sz="1400" i="1" dirty="0">
                <a:solidFill>
                  <a:schemeClr val="accent2">
                    <a:lumMod val="50000"/>
                  </a:schemeClr>
                </a:solidFill>
              </a:rPr>
              <a:t>ă</a:t>
            </a:r>
            <a:r>
              <a:rPr lang="it-IT" sz="1400" i="1" dirty="0">
                <a:solidFill>
                  <a:schemeClr val="accent2">
                    <a:lumMod val="50000"/>
                  </a:schemeClr>
                </a:solidFill>
              </a:rPr>
              <a:t>t</a:t>
            </a:r>
            <a:r>
              <a:rPr lang="ro-RO" sz="1400" i="1" dirty="0">
                <a:solidFill>
                  <a:schemeClr val="accent2">
                    <a:lumMod val="50000"/>
                  </a:schemeClr>
                </a:solidFill>
              </a:rPr>
              <a:t>ăț</a:t>
            </a:r>
            <a:r>
              <a:rPr lang="it-IT" sz="1400" i="1" dirty="0">
                <a:solidFill>
                  <a:schemeClr val="accent2">
                    <a:lumMod val="50000"/>
                  </a:schemeClr>
                </a:solidFill>
              </a:rPr>
              <a:t>irea </a:t>
            </a:r>
            <a:r>
              <a:rPr lang="ro-RO" sz="1400" i="1" dirty="0">
                <a:solidFill>
                  <a:schemeClr val="accent2">
                    <a:lumMod val="50000"/>
                  </a:schemeClr>
                </a:solidFill>
              </a:rPr>
              <a:t>ș</a:t>
            </a:r>
            <a:r>
              <a:rPr lang="it-IT" sz="1400" i="1" dirty="0">
                <a:solidFill>
                  <a:schemeClr val="accent2">
                    <a:lumMod val="50000"/>
                  </a:schemeClr>
                </a:solidFill>
              </a:rPr>
              <a:t>i accelerarea procesului de absorb</a:t>
            </a:r>
            <a:r>
              <a:rPr lang="ro-RO" sz="1400" i="1" dirty="0">
                <a:solidFill>
                  <a:schemeClr val="accent2">
                    <a:lumMod val="50000"/>
                  </a:schemeClr>
                </a:solidFill>
              </a:rPr>
              <a:t>ț</a:t>
            </a:r>
            <a:r>
              <a:rPr lang="it-IT" sz="1400" i="1" dirty="0">
                <a:solidFill>
                  <a:schemeClr val="accent2">
                    <a:lumMod val="50000"/>
                  </a:schemeClr>
                </a:solidFill>
              </a:rPr>
              <a:t>ie a</a:t>
            </a:r>
            <a:r>
              <a:rPr lang="ro-RO" sz="1400" i="1" dirty="0">
                <a:solidFill>
                  <a:schemeClr val="accent2">
                    <a:lumMod val="50000"/>
                  </a:schemeClr>
                </a:solidFill>
              </a:rPr>
              <a:t> </a:t>
            </a:r>
            <a:r>
              <a:rPr lang="en-US" sz="1400" i="1" dirty="0" err="1">
                <a:solidFill>
                  <a:schemeClr val="accent2">
                    <a:lumMod val="50000"/>
                  </a:schemeClr>
                </a:solidFill>
              </a:rPr>
              <a:t>fondurilor</a:t>
            </a:r>
            <a:r>
              <a:rPr lang="en-US" sz="1400" i="1" dirty="0">
                <a:solidFill>
                  <a:schemeClr val="accent2">
                    <a:lumMod val="50000"/>
                  </a:schemeClr>
                </a:solidFill>
              </a:rPr>
              <a:t> </a:t>
            </a:r>
            <a:r>
              <a:rPr lang="en-US" sz="1400" i="1" dirty="0" err="1">
                <a:solidFill>
                  <a:schemeClr val="accent2">
                    <a:lumMod val="50000"/>
                  </a:schemeClr>
                </a:solidFill>
              </a:rPr>
              <a:t>europene</a:t>
            </a:r>
            <a:r>
              <a:rPr lang="en-US" sz="1400" i="1" dirty="0">
                <a:solidFill>
                  <a:schemeClr val="accent2">
                    <a:lumMod val="50000"/>
                  </a:schemeClr>
                </a:solidFill>
              </a:rPr>
              <a:t> </a:t>
            </a:r>
            <a:r>
              <a:rPr lang="ro-RO" sz="1400" i="1" dirty="0">
                <a:solidFill>
                  <a:schemeClr val="accent2">
                    <a:lumMod val="50000"/>
                  </a:schemeClr>
                </a:solidFill>
              </a:rPr>
              <a:t>î</a:t>
            </a:r>
            <a:r>
              <a:rPr lang="en-US" sz="1400" i="1" dirty="0">
                <a:solidFill>
                  <a:schemeClr val="accent2">
                    <a:lumMod val="50000"/>
                  </a:schemeClr>
                </a:solidFill>
              </a:rPr>
              <a:t>n Rom</a:t>
            </a:r>
            <a:r>
              <a:rPr lang="ro-RO" sz="1400" i="1" dirty="0">
                <a:solidFill>
                  <a:schemeClr val="accent2">
                    <a:lumMod val="50000"/>
                  </a:schemeClr>
                </a:solidFill>
              </a:rPr>
              <a:t>â</a:t>
            </a:r>
            <a:r>
              <a:rPr lang="en-US" sz="1400" i="1" dirty="0" err="1">
                <a:solidFill>
                  <a:schemeClr val="accent2">
                    <a:lumMod val="50000"/>
                  </a:schemeClr>
                </a:solidFill>
              </a:rPr>
              <a:t>nia</a:t>
            </a:r>
            <a:r>
              <a:rPr lang="en-US" sz="1400" i="1" dirty="0">
                <a:solidFill>
                  <a:schemeClr val="accent2">
                    <a:lumMod val="50000"/>
                  </a:schemeClr>
                </a:solidFill>
              </a:rPr>
              <a:t>.</a:t>
            </a:r>
            <a:endParaRPr lang="ro-RO" sz="1400" i="1" dirty="0">
              <a:solidFill>
                <a:schemeClr val="accent2">
                  <a:lumMod val="50000"/>
                </a:schemeClr>
              </a:solidFill>
            </a:endParaRPr>
          </a:p>
          <a:p>
            <a:pPr algn="just"/>
            <a:endParaRPr lang="ro-RO" sz="1400" i="1" dirty="0">
              <a:solidFill>
                <a:schemeClr val="accent2">
                  <a:lumMod val="50000"/>
                </a:schemeClr>
              </a:solidFill>
            </a:endParaRPr>
          </a:p>
          <a:p>
            <a:pPr algn="just"/>
            <a:r>
              <a:rPr lang="ro-RO" sz="2000" b="1" dirty="0">
                <a:solidFill>
                  <a:schemeClr val="tx1"/>
                </a:solidFill>
              </a:rPr>
              <a:t>Scopul analizei diagnoză: </a:t>
            </a:r>
            <a:r>
              <a:rPr lang="ro-RO" sz="1400" i="1" dirty="0">
                <a:solidFill>
                  <a:schemeClr val="accent2">
                    <a:lumMod val="50000"/>
                  </a:schemeClr>
                </a:solidFill>
              </a:rPr>
              <a:t>Radiografierea și analiza procedurilor de implementare ale Programelor Operaționale, a procedurilor interne și a normelor de lucru existente la nivelul aparatului de management și gestiune a fondurilor ESI 2014-2020 în vederea identificării limitărilor și surselor de ineficiență în cadrul procesului de absorbție</a:t>
            </a:r>
          </a:p>
          <a:p>
            <a:pPr algn="just"/>
            <a:endParaRPr lang="ro-RO" sz="1400" i="1" dirty="0">
              <a:solidFill>
                <a:schemeClr val="accent2">
                  <a:lumMod val="50000"/>
                </a:schemeClr>
              </a:solidFill>
            </a:endParaRPr>
          </a:p>
          <a:p>
            <a:pPr algn="just"/>
            <a:r>
              <a:rPr lang="ro-RO" sz="2000" b="1" dirty="0">
                <a:solidFill>
                  <a:schemeClr val="tx1"/>
                </a:solidFill>
              </a:rPr>
              <a:t>Instrumente utilizate în analiză: </a:t>
            </a:r>
          </a:p>
          <a:p>
            <a:pPr marL="285750" indent="-285750" algn="just">
              <a:buFont typeface="Arial" panose="020B0604020202020204" pitchFamily="34" charset="0"/>
              <a:buChar char="•"/>
            </a:pPr>
            <a:r>
              <a:rPr lang="ro-RO" sz="1400" i="1" dirty="0">
                <a:solidFill>
                  <a:schemeClr val="accent2">
                    <a:lumMod val="50000"/>
                  </a:schemeClr>
                </a:solidFill>
              </a:rPr>
              <a:t>Analiză documentară </a:t>
            </a:r>
          </a:p>
          <a:p>
            <a:pPr marL="285750" indent="-285750" algn="just">
              <a:buFont typeface="Arial" panose="020B0604020202020204" pitchFamily="34" charset="0"/>
              <a:buChar char="•"/>
            </a:pPr>
            <a:r>
              <a:rPr lang="it-IT" sz="1400" i="1" dirty="0">
                <a:solidFill>
                  <a:schemeClr val="accent2">
                    <a:lumMod val="50000"/>
                  </a:schemeClr>
                </a:solidFill>
              </a:rPr>
              <a:t>Interviuri</a:t>
            </a:r>
            <a:r>
              <a:rPr lang="ro-RO" sz="1400" i="1" dirty="0">
                <a:solidFill>
                  <a:schemeClr val="accent2">
                    <a:lumMod val="50000"/>
                  </a:schemeClr>
                </a:solidFill>
              </a:rPr>
              <a:t> </a:t>
            </a:r>
            <a:r>
              <a:rPr lang="it-IT" sz="1400" i="1" dirty="0">
                <a:solidFill>
                  <a:schemeClr val="accent2">
                    <a:lumMod val="50000"/>
                  </a:schemeClr>
                </a:solidFill>
              </a:rPr>
              <a:t>semi-structurate la nivelul fiecărui AM/OI</a:t>
            </a:r>
            <a:endParaRPr lang="en-US" sz="2900" b="1" dirty="0">
              <a:solidFill>
                <a:schemeClr val="tx1"/>
              </a:solidFill>
            </a:endParaRPr>
          </a:p>
        </p:txBody>
      </p:sp>
      <p:pic>
        <p:nvPicPr>
          <p:cNvPr id="9" name="Picture 8" descr="Header A4 Portrait.png">
            <a:extLst>
              <a:ext uri="{FF2B5EF4-FFF2-40B4-BE49-F238E27FC236}">
                <a16:creationId xmlns:a16="http://schemas.microsoft.com/office/drawing/2014/main" id="{DFFAB46E-4C33-485C-B1D5-BEF85C68993A}"/>
              </a:ext>
            </a:extLst>
          </p:cNvPr>
          <p:cNvPicPr/>
          <p:nvPr/>
        </p:nvPicPr>
        <p:blipFill>
          <a:blip r:embed="rId3"/>
          <a:stretch>
            <a:fillRect/>
          </a:stretch>
        </p:blipFill>
        <p:spPr>
          <a:xfrm>
            <a:off x="960120" y="325422"/>
            <a:ext cx="6004560" cy="627380"/>
          </a:xfrm>
          <a:prstGeom prst="rect">
            <a:avLst/>
          </a:prstGeom>
        </p:spPr>
      </p:pic>
      <p:pic>
        <p:nvPicPr>
          <p:cNvPr id="12" name="Picture 11">
            <a:extLst>
              <a:ext uri="{FF2B5EF4-FFF2-40B4-BE49-F238E27FC236}">
                <a16:creationId xmlns:a16="http://schemas.microsoft.com/office/drawing/2014/main" id="{617AE0BC-1019-44D7-BCF8-FF54A174E98F}"/>
              </a:ext>
            </a:extLst>
          </p:cNvPr>
          <p:cNvPicPr>
            <a:picLocks noChangeAspect="1"/>
          </p:cNvPicPr>
          <p:nvPr/>
        </p:nvPicPr>
        <p:blipFill>
          <a:blip r:embed="rId4"/>
          <a:stretch>
            <a:fillRect/>
          </a:stretch>
        </p:blipFill>
        <p:spPr>
          <a:xfrm>
            <a:off x="381267" y="5867400"/>
            <a:ext cx="6629133" cy="939215"/>
          </a:xfrm>
          <a:prstGeom prst="rect">
            <a:avLst/>
          </a:prstGeom>
        </p:spPr>
      </p:pic>
    </p:spTree>
    <p:extLst>
      <p:ext uri="{BB962C8B-B14F-4D97-AF65-F5344CB8AC3E}">
        <p14:creationId xmlns:p14="http://schemas.microsoft.com/office/powerpoint/2010/main" val="3823023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114E8DE-923B-4C2A-895C-DD26C3E043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Header A4 Portrait.png">
            <a:extLst>
              <a:ext uri="{FF2B5EF4-FFF2-40B4-BE49-F238E27FC236}">
                <a16:creationId xmlns:a16="http://schemas.microsoft.com/office/drawing/2014/main" id="{DFFAB46E-4C33-485C-B1D5-BEF85C68993A}"/>
              </a:ext>
            </a:extLst>
          </p:cNvPr>
          <p:cNvPicPr/>
          <p:nvPr/>
        </p:nvPicPr>
        <p:blipFill>
          <a:blip r:embed="rId3"/>
          <a:stretch>
            <a:fillRect/>
          </a:stretch>
        </p:blipFill>
        <p:spPr>
          <a:xfrm>
            <a:off x="960120" y="325422"/>
            <a:ext cx="6004560" cy="627380"/>
          </a:xfrm>
          <a:prstGeom prst="rect">
            <a:avLst/>
          </a:prstGeom>
        </p:spPr>
      </p:pic>
      <p:sp>
        <p:nvSpPr>
          <p:cNvPr id="12" name="Title 2">
            <a:extLst>
              <a:ext uri="{FF2B5EF4-FFF2-40B4-BE49-F238E27FC236}">
                <a16:creationId xmlns:a16="http://schemas.microsoft.com/office/drawing/2014/main" id="{9022E6AF-0A18-449A-90F6-A1964C3866EC}"/>
              </a:ext>
            </a:extLst>
          </p:cNvPr>
          <p:cNvSpPr>
            <a:spLocks noGrp="1"/>
          </p:cNvSpPr>
          <p:nvPr>
            <p:ph type="title"/>
          </p:nvPr>
        </p:nvSpPr>
        <p:spPr>
          <a:xfrm>
            <a:off x="390598" y="1066800"/>
            <a:ext cx="6347714" cy="627381"/>
          </a:xfrm>
        </p:spPr>
        <p:txBody>
          <a:bodyPr>
            <a:normAutofit fontScale="90000"/>
          </a:bodyPr>
          <a:lstStyle/>
          <a:p>
            <a:r>
              <a:rPr lang="en-GB" dirty="0" err="1">
                <a:solidFill>
                  <a:schemeClr val="tx1"/>
                </a:solidFill>
              </a:rPr>
              <a:t>Analiza</a:t>
            </a:r>
            <a:r>
              <a:rPr lang="en-GB" dirty="0">
                <a:solidFill>
                  <a:schemeClr val="tx1"/>
                </a:solidFill>
              </a:rPr>
              <a:t> </a:t>
            </a:r>
            <a:r>
              <a:rPr lang="en-GB" dirty="0" err="1">
                <a:solidFill>
                  <a:schemeClr val="tx1"/>
                </a:solidFill>
              </a:rPr>
              <a:t>cadrului</a:t>
            </a:r>
            <a:r>
              <a:rPr lang="en-GB" dirty="0">
                <a:solidFill>
                  <a:schemeClr val="tx1"/>
                </a:solidFill>
              </a:rPr>
              <a:t> </a:t>
            </a:r>
            <a:r>
              <a:rPr lang="en-GB" dirty="0" err="1">
                <a:solidFill>
                  <a:schemeClr val="tx1"/>
                </a:solidFill>
              </a:rPr>
              <a:t>instituțional</a:t>
            </a:r>
            <a:r>
              <a:rPr lang="en-GB" dirty="0"/>
              <a:t> </a:t>
            </a:r>
            <a:endParaRPr lang="en-US" sz="2200" b="1" dirty="0">
              <a:solidFill>
                <a:schemeClr val="accent2">
                  <a:lumMod val="50000"/>
                </a:schemeClr>
              </a:solidFill>
              <a:effectLst>
                <a:outerShdw blurRad="38100" dist="38100" dir="2700000" algn="tl">
                  <a:srgbClr val="000000">
                    <a:alpha val="43137"/>
                  </a:srgbClr>
                </a:outerShdw>
              </a:effectLst>
            </a:endParaRPr>
          </a:p>
        </p:txBody>
      </p:sp>
      <p:pic>
        <p:nvPicPr>
          <p:cNvPr id="13" name="Picture 12">
            <a:extLst>
              <a:ext uri="{FF2B5EF4-FFF2-40B4-BE49-F238E27FC236}">
                <a16:creationId xmlns:a16="http://schemas.microsoft.com/office/drawing/2014/main" id="{9B69DEDF-3F85-489E-A672-31883DA69A83}"/>
              </a:ext>
            </a:extLst>
          </p:cNvPr>
          <p:cNvPicPr>
            <a:picLocks noChangeAspect="1"/>
          </p:cNvPicPr>
          <p:nvPr/>
        </p:nvPicPr>
        <p:blipFill>
          <a:blip r:embed="rId4"/>
          <a:stretch>
            <a:fillRect/>
          </a:stretch>
        </p:blipFill>
        <p:spPr>
          <a:xfrm>
            <a:off x="381267" y="5784754"/>
            <a:ext cx="6629133" cy="1021861"/>
          </a:xfrm>
          <a:prstGeom prst="rect">
            <a:avLst/>
          </a:prstGeom>
        </p:spPr>
      </p:pic>
      <p:sp>
        <p:nvSpPr>
          <p:cNvPr id="2" name="Rectangle 1">
            <a:extLst>
              <a:ext uri="{FF2B5EF4-FFF2-40B4-BE49-F238E27FC236}">
                <a16:creationId xmlns:a16="http://schemas.microsoft.com/office/drawing/2014/main" id="{7E9DB593-D810-45F9-9A1C-CDB17E3FAF5B}"/>
              </a:ext>
            </a:extLst>
          </p:cNvPr>
          <p:cNvSpPr/>
          <p:nvPr/>
        </p:nvSpPr>
        <p:spPr>
          <a:xfrm>
            <a:off x="533400" y="1799035"/>
            <a:ext cx="7162800" cy="4555093"/>
          </a:xfrm>
          <a:prstGeom prst="rect">
            <a:avLst/>
          </a:prstGeom>
        </p:spPr>
        <p:txBody>
          <a:bodyPr wrap="square">
            <a:spAutoFit/>
          </a:bodyPr>
          <a:lstStyle/>
          <a:p>
            <a:pPr marL="285750" indent="-285750" algn="just">
              <a:buFont typeface="Wingdings" panose="05000000000000000000" pitchFamily="2" charset="2"/>
              <a:buChar char="Ø"/>
            </a:pPr>
            <a:r>
              <a:rPr lang="ro-RO" sz="1600" b="1" dirty="0">
                <a:solidFill>
                  <a:srgbClr val="000000"/>
                </a:solidFill>
                <a:latin typeface="Calibri" panose="020F0502020204030204" pitchFamily="34" charset="0"/>
              </a:rPr>
              <a:t>                                                                            </a:t>
            </a:r>
            <a:r>
              <a:rPr lang="en-GB" sz="1600" b="1" dirty="0" err="1">
                <a:solidFill>
                  <a:srgbClr val="000000"/>
                </a:solidFill>
                <a:latin typeface="Calibri" panose="020F0502020204030204" pitchFamily="34" charset="0"/>
              </a:rPr>
              <a:t>pentru</a:t>
            </a:r>
            <a:r>
              <a:rPr lang="ro-RO" sz="1600" b="1" dirty="0">
                <a:solidFill>
                  <a:srgbClr val="000000"/>
                </a:solidFill>
                <a:latin typeface="Calibri" panose="020F0502020204030204" pitchFamily="34" charset="0"/>
              </a:rPr>
              <a:t> </a:t>
            </a:r>
            <a:r>
              <a:rPr lang="en-GB" sz="1600" b="1" dirty="0" err="1">
                <a:solidFill>
                  <a:srgbClr val="000000"/>
                </a:solidFill>
                <a:latin typeface="Calibri" panose="020F0502020204030204" pitchFamily="34" charset="0"/>
              </a:rPr>
              <a:t>implementarea</a:t>
            </a:r>
            <a:r>
              <a:rPr lang="ro-RO" sz="1600" b="1" dirty="0">
                <a:solidFill>
                  <a:srgbClr val="000000"/>
                </a:solidFill>
                <a:latin typeface="Calibri" panose="020F0502020204030204" pitchFamily="34" charset="0"/>
              </a:rPr>
              <a:t> Fondurilor Europene </a:t>
            </a:r>
            <a:r>
              <a:rPr lang="en-GB" sz="1600" b="1" dirty="0" err="1">
                <a:solidFill>
                  <a:srgbClr val="000000"/>
                </a:solidFill>
                <a:latin typeface="Calibri" panose="020F0502020204030204" pitchFamily="34" charset="0"/>
              </a:rPr>
              <a:t>în</a:t>
            </a:r>
            <a:r>
              <a:rPr lang="en-GB" sz="1600" b="1" dirty="0">
                <a:solidFill>
                  <a:srgbClr val="000000"/>
                </a:solidFill>
                <a:latin typeface="Calibri" panose="020F0502020204030204" pitchFamily="34" charset="0"/>
              </a:rPr>
              <a:t> </a:t>
            </a:r>
            <a:r>
              <a:rPr lang="en-GB" sz="1600" b="1" dirty="0" err="1">
                <a:solidFill>
                  <a:srgbClr val="000000"/>
                </a:solidFill>
                <a:latin typeface="Calibri" panose="020F0502020204030204" pitchFamily="34" charset="0"/>
              </a:rPr>
              <a:t>România</a:t>
            </a:r>
            <a:r>
              <a:rPr lang="en-GB" sz="1600" b="1" dirty="0">
                <a:solidFill>
                  <a:srgbClr val="000000"/>
                </a:solidFill>
                <a:latin typeface="Calibri" panose="020F0502020204030204" pitchFamily="34" charset="0"/>
              </a:rPr>
              <a:t> a </a:t>
            </a:r>
            <a:r>
              <a:rPr lang="en-GB" sz="1600" b="1" dirty="0" err="1">
                <a:solidFill>
                  <a:srgbClr val="000000"/>
                </a:solidFill>
                <a:latin typeface="Calibri" panose="020F0502020204030204" pitchFamily="34" charset="0"/>
              </a:rPr>
              <a:t>suferit</a:t>
            </a:r>
            <a:r>
              <a:rPr lang="en-GB" sz="1600" b="1" dirty="0">
                <a:solidFill>
                  <a:srgbClr val="000000"/>
                </a:solidFill>
                <a:latin typeface="Calibri" panose="020F0502020204030204" pitchFamily="34" charset="0"/>
              </a:rPr>
              <a:t> </a:t>
            </a:r>
            <a:r>
              <a:rPr lang="en-GB" sz="1600" b="1" dirty="0" err="1">
                <a:solidFill>
                  <a:srgbClr val="000000"/>
                </a:solidFill>
                <a:latin typeface="Calibri" panose="020F0502020204030204" pitchFamily="34" charset="0"/>
              </a:rPr>
              <a:t>mai</a:t>
            </a:r>
            <a:r>
              <a:rPr lang="en-GB" sz="1600" b="1" dirty="0">
                <a:solidFill>
                  <a:srgbClr val="000000"/>
                </a:solidFill>
                <a:latin typeface="Calibri" panose="020F0502020204030204" pitchFamily="34" charset="0"/>
              </a:rPr>
              <a:t> </a:t>
            </a:r>
            <a:r>
              <a:rPr lang="en-GB" sz="1600" b="1" dirty="0" err="1">
                <a:solidFill>
                  <a:srgbClr val="000000"/>
                </a:solidFill>
                <a:latin typeface="Calibri" panose="020F0502020204030204" pitchFamily="34" charset="0"/>
              </a:rPr>
              <a:t>multe</a:t>
            </a:r>
            <a:r>
              <a:rPr lang="en-GB" sz="1600" b="1" dirty="0">
                <a:solidFill>
                  <a:srgbClr val="000000"/>
                </a:solidFill>
                <a:latin typeface="Calibri" panose="020F0502020204030204" pitchFamily="34" charset="0"/>
              </a:rPr>
              <a:t> </a:t>
            </a:r>
            <a:r>
              <a:rPr lang="en-GB" sz="1600" b="1" dirty="0" err="1">
                <a:solidFill>
                  <a:srgbClr val="000000"/>
                </a:solidFill>
                <a:latin typeface="Calibri" panose="020F0502020204030204" pitchFamily="34" charset="0"/>
              </a:rPr>
              <a:t>modificări</a:t>
            </a:r>
            <a:r>
              <a:rPr lang="en-GB" sz="1600" b="1" dirty="0">
                <a:solidFill>
                  <a:srgbClr val="000000"/>
                </a:solidFill>
                <a:latin typeface="Calibri" panose="020F0502020204030204" pitchFamily="34" charset="0"/>
              </a:rPr>
              <a:t>, </a:t>
            </a:r>
            <a:r>
              <a:rPr lang="en-GB" sz="1600" b="1" dirty="0" err="1">
                <a:solidFill>
                  <a:srgbClr val="000000"/>
                </a:solidFill>
                <a:latin typeface="Calibri" panose="020F0502020204030204" pitchFamily="34" charset="0"/>
              </a:rPr>
              <a:t>reorganizări</a:t>
            </a:r>
            <a:r>
              <a:rPr lang="en-GB" sz="1600" b="1" dirty="0">
                <a:solidFill>
                  <a:srgbClr val="000000"/>
                </a:solidFill>
                <a:latin typeface="Calibri" panose="020F0502020204030204" pitchFamily="34" charset="0"/>
              </a:rPr>
              <a:t> </a:t>
            </a:r>
            <a:r>
              <a:rPr lang="en-GB" sz="1600" b="1" dirty="0" err="1">
                <a:solidFill>
                  <a:srgbClr val="000000"/>
                </a:solidFill>
                <a:latin typeface="Calibri" panose="020F0502020204030204" pitchFamily="34" charset="0"/>
              </a:rPr>
              <a:t>și</a:t>
            </a:r>
            <a:r>
              <a:rPr lang="en-GB" sz="1600" b="1" dirty="0">
                <a:solidFill>
                  <a:srgbClr val="000000"/>
                </a:solidFill>
                <a:latin typeface="Calibri" panose="020F0502020204030204" pitchFamily="34" charset="0"/>
              </a:rPr>
              <a:t> </a:t>
            </a:r>
            <a:r>
              <a:rPr lang="en-GB" sz="1600" b="1" dirty="0" err="1">
                <a:solidFill>
                  <a:srgbClr val="000000"/>
                </a:solidFill>
                <a:latin typeface="Calibri" panose="020F0502020204030204" pitchFamily="34" charset="0"/>
              </a:rPr>
              <a:t>ajustări</a:t>
            </a:r>
            <a:r>
              <a:rPr lang="en-GB" sz="1600" dirty="0">
                <a:solidFill>
                  <a:srgbClr val="000000"/>
                </a:solidFill>
                <a:latin typeface="Calibri" panose="020F0502020204030204" pitchFamily="34" charset="0"/>
              </a:rPr>
              <a:t>.</a:t>
            </a:r>
            <a:r>
              <a:rPr lang="en-GB" sz="1600" dirty="0"/>
              <a:t> </a:t>
            </a:r>
            <a:r>
              <a:rPr lang="en-GB" sz="1600" dirty="0" err="1"/>
              <a:t>Astfel</a:t>
            </a:r>
            <a:r>
              <a:rPr lang="en-GB" sz="1600" dirty="0"/>
              <a:t>, </a:t>
            </a:r>
            <a:r>
              <a:rPr lang="en-GB" sz="1600" dirty="0" err="1"/>
              <a:t>în</a:t>
            </a:r>
            <a:r>
              <a:rPr lang="en-GB" sz="1600" dirty="0"/>
              <a:t> </a:t>
            </a:r>
            <a:r>
              <a:rPr lang="en-GB" sz="1600" dirty="0" err="1"/>
              <a:t>decurs</a:t>
            </a:r>
            <a:r>
              <a:rPr lang="en-GB" sz="1600" dirty="0"/>
              <a:t> de 3 ani, au </a:t>
            </a:r>
            <a:r>
              <a:rPr lang="en-GB" sz="1600" dirty="0" err="1"/>
              <a:t>avut</a:t>
            </a:r>
            <a:r>
              <a:rPr lang="en-GB" sz="1600" dirty="0"/>
              <a:t> </a:t>
            </a:r>
            <a:r>
              <a:rPr lang="en-GB" sz="1600" dirty="0" err="1"/>
              <a:t>loc</a:t>
            </a:r>
            <a:r>
              <a:rPr lang="en-GB" sz="1600" dirty="0"/>
              <a:t> </a:t>
            </a:r>
            <a:r>
              <a:rPr lang="en-GB" sz="1600" dirty="0" err="1"/>
              <a:t>modificări</a:t>
            </a:r>
            <a:r>
              <a:rPr lang="en-GB" sz="1600" dirty="0"/>
              <a:t> </a:t>
            </a:r>
            <a:r>
              <a:rPr lang="en-GB" sz="1600" dirty="0" err="1"/>
              <a:t>semnificative</a:t>
            </a:r>
            <a:r>
              <a:rPr lang="en-GB" sz="1600" dirty="0"/>
              <a:t> de </a:t>
            </a:r>
            <a:r>
              <a:rPr lang="en-GB" sz="1600" dirty="0" err="1"/>
              <a:t>structură</a:t>
            </a:r>
            <a:r>
              <a:rPr lang="en-GB" sz="1600" dirty="0"/>
              <a:t>, </a:t>
            </a:r>
            <a:r>
              <a:rPr lang="en-GB" sz="1600" dirty="0" err="1"/>
              <a:t>însoțite</a:t>
            </a:r>
            <a:r>
              <a:rPr lang="en-GB" sz="1600" dirty="0"/>
              <a:t> de </a:t>
            </a:r>
            <a:r>
              <a:rPr lang="en-GB" sz="1600" dirty="0" err="1"/>
              <a:t>schimbări</a:t>
            </a:r>
            <a:r>
              <a:rPr lang="en-GB" sz="1600" dirty="0"/>
              <a:t> de </a:t>
            </a:r>
            <a:r>
              <a:rPr lang="en-GB" sz="1600" dirty="0" err="1"/>
              <a:t>responsabilități</a:t>
            </a:r>
            <a:r>
              <a:rPr lang="en-GB" sz="1600" dirty="0"/>
              <a:t> </a:t>
            </a:r>
            <a:r>
              <a:rPr lang="en-GB" sz="1600" dirty="0" err="1"/>
              <a:t>și</a:t>
            </a:r>
            <a:r>
              <a:rPr lang="en-GB" sz="1600" dirty="0"/>
              <a:t> de </a:t>
            </a:r>
            <a:r>
              <a:rPr lang="en-GB" sz="1600" dirty="0" err="1"/>
              <a:t>subordonare</a:t>
            </a:r>
            <a:r>
              <a:rPr lang="en-GB" sz="1600" dirty="0"/>
              <a:t>, care au </a:t>
            </a:r>
            <a:r>
              <a:rPr lang="en-GB" sz="1600" dirty="0" err="1"/>
              <a:t>încetinit</a:t>
            </a:r>
            <a:r>
              <a:rPr lang="en-GB" sz="1600" dirty="0"/>
              <a:t> </a:t>
            </a:r>
            <a:r>
              <a:rPr lang="en-GB" sz="1600" dirty="0" err="1"/>
              <a:t>semnificativ</a:t>
            </a:r>
            <a:r>
              <a:rPr lang="en-GB" sz="1600" dirty="0"/>
              <a:t> </a:t>
            </a:r>
            <a:r>
              <a:rPr lang="en-GB" sz="1600" dirty="0" err="1"/>
              <a:t>procesul</a:t>
            </a:r>
            <a:r>
              <a:rPr lang="en-GB" sz="1600" dirty="0"/>
              <a:t> de </a:t>
            </a:r>
            <a:r>
              <a:rPr lang="en-GB" sz="1600" dirty="0" err="1"/>
              <a:t>absorbție</a:t>
            </a:r>
            <a:r>
              <a:rPr lang="en-GB" sz="1600" dirty="0"/>
              <a:t>. </a:t>
            </a:r>
            <a:endParaRPr lang="ro-RO" sz="1600" dirty="0"/>
          </a:p>
          <a:p>
            <a:pPr marL="285750" indent="-285750" algn="just">
              <a:buFont typeface="Wingdings" panose="05000000000000000000" pitchFamily="2" charset="2"/>
              <a:buChar char="Ø"/>
            </a:pPr>
            <a:r>
              <a:rPr lang="ro-RO" sz="1600" dirty="0"/>
              <a:t>                            </a:t>
            </a:r>
            <a:r>
              <a:rPr lang="en-GB" sz="1600" dirty="0"/>
              <a:t>La </a:t>
            </a:r>
            <a:r>
              <a:rPr lang="en-GB" sz="1600" dirty="0" err="1"/>
              <a:t>unele</a:t>
            </a:r>
            <a:r>
              <a:rPr lang="en-GB" sz="1600" dirty="0"/>
              <a:t> PO </a:t>
            </a:r>
            <a:r>
              <a:rPr lang="en-GB" sz="1600" dirty="0" err="1"/>
              <a:t>este</a:t>
            </a:r>
            <a:r>
              <a:rPr lang="en-GB" sz="1600" dirty="0"/>
              <a:t> </a:t>
            </a:r>
            <a:r>
              <a:rPr lang="en-GB" sz="1600" dirty="0" err="1"/>
              <a:t>foarte</a:t>
            </a:r>
            <a:r>
              <a:rPr lang="en-GB" sz="1600" dirty="0"/>
              <a:t> </a:t>
            </a:r>
            <a:r>
              <a:rPr lang="en-GB" sz="1600" dirty="0" err="1"/>
              <a:t>dificil</a:t>
            </a:r>
            <a:r>
              <a:rPr lang="en-GB" sz="1600" dirty="0"/>
              <a:t> </a:t>
            </a:r>
            <a:r>
              <a:rPr lang="en-GB" sz="1600" dirty="0" err="1"/>
              <a:t>să</a:t>
            </a:r>
            <a:r>
              <a:rPr lang="en-GB" sz="1600" dirty="0"/>
              <a:t> se </a:t>
            </a:r>
            <a:r>
              <a:rPr lang="en-GB" sz="1600" dirty="0" err="1"/>
              <a:t>găsească</a:t>
            </a:r>
            <a:r>
              <a:rPr lang="en-GB" sz="1600" dirty="0"/>
              <a:t> </a:t>
            </a:r>
            <a:r>
              <a:rPr lang="en-GB" sz="1600" dirty="0" err="1"/>
              <a:t>informațiile</a:t>
            </a:r>
            <a:r>
              <a:rPr lang="en-GB" sz="1600" dirty="0"/>
              <a:t> </a:t>
            </a:r>
            <a:r>
              <a:rPr lang="ro-RO" sz="1600" dirty="0"/>
              <a:t>referitoare</a:t>
            </a:r>
            <a:r>
              <a:rPr lang="en-GB" sz="1600" dirty="0"/>
              <a:t> la </a:t>
            </a:r>
            <a:r>
              <a:rPr lang="en-GB" sz="1600" dirty="0" err="1"/>
              <a:t>componența</a:t>
            </a:r>
            <a:r>
              <a:rPr lang="en-GB" sz="1600" dirty="0"/>
              <a:t>, </a:t>
            </a:r>
            <a:r>
              <a:rPr lang="en-GB" sz="1600" dirty="0" err="1"/>
              <a:t>reuniunile</a:t>
            </a:r>
            <a:r>
              <a:rPr lang="en-GB" sz="1600" dirty="0"/>
              <a:t> </a:t>
            </a:r>
            <a:r>
              <a:rPr lang="en-GB" sz="1600" dirty="0" err="1"/>
              <a:t>și</a:t>
            </a:r>
            <a:r>
              <a:rPr lang="en-GB" sz="1600" dirty="0"/>
              <a:t> </a:t>
            </a:r>
            <a:r>
              <a:rPr lang="en-GB" sz="1600" dirty="0" err="1"/>
              <a:t>deciziile</a:t>
            </a:r>
            <a:r>
              <a:rPr lang="en-GB" sz="1600" dirty="0"/>
              <a:t> CM. Cu </a:t>
            </a:r>
            <a:r>
              <a:rPr lang="en-GB" sz="1600" dirty="0" err="1"/>
              <a:t>foarte</a:t>
            </a:r>
            <a:r>
              <a:rPr lang="en-GB" sz="1600" dirty="0"/>
              <a:t> </a:t>
            </a:r>
            <a:r>
              <a:rPr lang="en-GB" sz="1600" dirty="0" err="1"/>
              <a:t>mici</a:t>
            </a:r>
            <a:r>
              <a:rPr lang="en-GB" sz="1600" dirty="0"/>
              <a:t> </a:t>
            </a:r>
            <a:r>
              <a:rPr lang="en-GB" sz="1600" dirty="0" err="1"/>
              <a:t>diferențe</a:t>
            </a:r>
            <a:r>
              <a:rPr lang="en-GB" sz="1600" dirty="0"/>
              <a:t> cu </a:t>
            </a:r>
            <a:r>
              <a:rPr lang="en-GB" sz="1600" dirty="0" err="1"/>
              <a:t>privire</a:t>
            </a:r>
            <a:r>
              <a:rPr lang="en-GB" sz="1600" dirty="0"/>
              <a:t> la </a:t>
            </a:r>
            <a:r>
              <a:rPr lang="en-GB" sz="1600" dirty="0" err="1"/>
              <a:t>modul</a:t>
            </a:r>
            <a:r>
              <a:rPr lang="en-GB" sz="1600" dirty="0"/>
              <a:t> de </a:t>
            </a:r>
            <a:r>
              <a:rPr lang="en-GB" sz="1600" dirty="0" err="1"/>
              <a:t>luare</a:t>
            </a:r>
            <a:r>
              <a:rPr lang="en-GB" sz="1600" dirty="0"/>
              <a:t> a </a:t>
            </a:r>
            <a:r>
              <a:rPr lang="en-GB" sz="1600" dirty="0" err="1"/>
              <a:t>deciziilor</a:t>
            </a:r>
            <a:r>
              <a:rPr lang="en-GB" sz="1600" dirty="0"/>
              <a:t>, ROF CM ale PO 2014-2020 sunt </a:t>
            </a:r>
            <a:r>
              <a:rPr lang="en-GB" sz="1600" dirty="0" err="1"/>
              <a:t>similare</a:t>
            </a:r>
            <a:r>
              <a:rPr lang="en-GB" sz="1600" dirty="0"/>
              <a:t>.</a:t>
            </a:r>
            <a:endParaRPr lang="ro-RO" sz="1600" dirty="0"/>
          </a:p>
          <a:p>
            <a:pPr marL="285750" indent="-285750" algn="just">
              <a:buFont typeface="Wingdings" panose="05000000000000000000" pitchFamily="2" charset="2"/>
              <a:buChar char="Ø"/>
            </a:pPr>
            <a:r>
              <a:rPr lang="ro-RO" sz="1600" b="1" dirty="0"/>
              <a:t>                                                                             A fost asumată</a:t>
            </a:r>
            <a:r>
              <a:rPr lang="en-GB" sz="1600" dirty="0"/>
              <a:t> </a:t>
            </a:r>
            <a:r>
              <a:rPr lang="en-GB" sz="1600" dirty="0" err="1"/>
              <a:t>înființarea</a:t>
            </a:r>
            <a:r>
              <a:rPr lang="en-GB" sz="1600" dirty="0"/>
              <a:t> </a:t>
            </a:r>
            <a:r>
              <a:rPr lang="en-GB" sz="1600" dirty="0" err="1"/>
              <a:t>unui</a:t>
            </a:r>
            <a:r>
              <a:rPr lang="ro-RO" sz="1600" dirty="0"/>
              <a:t> </a:t>
            </a:r>
            <a:r>
              <a:rPr lang="en-GB" sz="1600" dirty="0" err="1"/>
              <a:t>mecanism</a:t>
            </a:r>
            <a:r>
              <a:rPr lang="en-GB" sz="1600" dirty="0"/>
              <a:t> de </a:t>
            </a:r>
            <a:r>
              <a:rPr lang="en-GB" sz="1600" dirty="0" err="1"/>
              <a:t>coordonare</a:t>
            </a:r>
            <a:r>
              <a:rPr lang="en-GB" sz="1600" dirty="0"/>
              <a:t> cu </a:t>
            </a:r>
            <a:r>
              <a:rPr lang="en-GB" sz="1600" dirty="0" err="1"/>
              <a:t>structuri</a:t>
            </a:r>
            <a:r>
              <a:rPr lang="en-GB" sz="1600" dirty="0"/>
              <a:t> pe </a:t>
            </a:r>
            <a:r>
              <a:rPr lang="en-GB" sz="1600" dirty="0" err="1"/>
              <a:t>trei</a:t>
            </a:r>
            <a:r>
              <a:rPr lang="en-GB" sz="1600" dirty="0"/>
              <a:t> </a:t>
            </a:r>
            <a:r>
              <a:rPr lang="en-GB" sz="1600" dirty="0" err="1"/>
              <a:t>niveluri</a:t>
            </a:r>
            <a:r>
              <a:rPr lang="en-GB" sz="1600" dirty="0"/>
              <a:t> (strategic, </a:t>
            </a:r>
            <a:r>
              <a:rPr lang="en-GB" sz="1600" dirty="0" err="1"/>
              <a:t>interinstituțional</a:t>
            </a:r>
            <a:r>
              <a:rPr lang="en-GB" sz="1600" dirty="0"/>
              <a:t> </a:t>
            </a:r>
            <a:r>
              <a:rPr lang="en-GB" sz="1600" dirty="0" err="1"/>
              <a:t>tematic</a:t>
            </a:r>
            <a:r>
              <a:rPr lang="en-GB" sz="1600" dirty="0"/>
              <a:t>, </a:t>
            </a:r>
            <a:r>
              <a:rPr lang="en-GB" sz="1600" dirty="0" err="1"/>
              <a:t>operațional</a:t>
            </a:r>
            <a:r>
              <a:rPr lang="en-GB" sz="1600" dirty="0"/>
              <a:t>)</a:t>
            </a:r>
            <a:r>
              <a:rPr lang="ro-RO" sz="1600" dirty="0"/>
              <a:t>.</a:t>
            </a:r>
            <a:r>
              <a:rPr lang="en-GB" sz="1600" dirty="0"/>
              <a:t> </a:t>
            </a:r>
          </a:p>
          <a:p>
            <a:pPr marL="342900" indent="-342900">
              <a:buAutoNum type="arabicPeriod"/>
            </a:pPr>
            <a:r>
              <a:rPr lang="en-GB" sz="1600" b="1" i="1" dirty="0" err="1"/>
              <a:t>Comitetul</a:t>
            </a:r>
            <a:r>
              <a:rPr lang="en-GB" sz="1600" b="1" i="1" dirty="0"/>
              <a:t> </a:t>
            </a:r>
            <a:r>
              <a:rPr lang="en-GB" sz="1600" b="1" i="1" dirty="0" err="1"/>
              <a:t>pentru</a:t>
            </a:r>
            <a:r>
              <a:rPr lang="en-GB" sz="1600" b="1" i="1" dirty="0"/>
              <a:t> </a:t>
            </a:r>
            <a:r>
              <a:rPr lang="en-GB" sz="1600" b="1" i="1" dirty="0" err="1"/>
              <a:t>Coordonarea</a:t>
            </a:r>
            <a:r>
              <a:rPr lang="en-GB" sz="1600" b="1" i="1" dirty="0"/>
              <a:t> </a:t>
            </a:r>
            <a:r>
              <a:rPr lang="en-GB" sz="1600" b="1" i="1" dirty="0" err="1"/>
              <a:t>și</a:t>
            </a:r>
            <a:r>
              <a:rPr lang="en-GB" sz="1600" b="1" i="1" dirty="0"/>
              <a:t> </a:t>
            </a:r>
            <a:r>
              <a:rPr lang="en-GB" sz="1600" b="1" i="1" dirty="0" err="1"/>
              <a:t>Managementul</a:t>
            </a:r>
            <a:r>
              <a:rPr lang="en-GB" sz="1600" b="1" i="1" dirty="0"/>
              <a:t> </a:t>
            </a:r>
            <a:r>
              <a:rPr lang="en-GB" sz="1600" b="1" i="1" dirty="0" err="1"/>
              <a:t>Acordului</a:t>
            </a:r>
            <a:r>
              <a:rPr lang="en-GB" sz="1600" b="1" i="1" dirty="0"/>
              <a:t> de </a:t>
            </a:r>
            <a:r>
              <a:rPr lang="en-GB" sz="1600" b="1" i="1" dirty="0" err="1"/>
              <a:t>Parteneriat</a:t>
            </a:r>
            <a:r>
              <a:rPr lang="en-GB" sz="1600" b="1" i="1" dirty="0"/>
              <a:t> (CCMAP) </a:t>
            </a:r>
            <a:endParaRPr lang="ro-RO" sz="1600" b="1" i="1" dirty="0"/>
          </a:p>
          <a:p>
            <a:pPr marL="342900" indent="-342900">
              <a:buAutoNum type="arabicPeriod"/>
            </a:pPr>
            <a:r>
              <a:rPr lang="en-GB" sz="1600" b="1" i="1" dirty="0" err="1"/>
              <a:t>Subcomitetele</a:t>
            </a:r>
            <a:r>
              <a:rPr lang="en-GB" sz="1600" b="1" i="1" dirty="0"/>
              <a:t> de </a:t>
            </a:r>
            <a:r>
              <a:rPr lang="en-GB" sz="1600" b="1" i="1" dirty="0" err="1"/>
              <a:t>Coordonare</a:t>
            </a:r>
            <a:r>
              <a:rPr lang="en-GB" sz="1600" b="1" i="1" dirty="0"/>
              <a:t> </a:t>
            </a:r>
            <a:r>
              <a:rPr lang="en-GB" sz="1600" b="1" i="1" dirty="0" err="1"/>
              <a:t>Tematice</a:t>
            </a:r>
            <a:r>
              <a:rPr lang="en-GB" sz="1600" b="1" i="1" dirty="0"/>
              <a:t> (SCT)</a:t>
            </a:r>
            <a:endParaRPr lang="ro-RO" sz="1600" b="1" i="1" dirty="0"/>
          </a:p>
          <a:p>
            <a:pPr marL="342900" indent="-342900">
              <a:buAutoNum type="arabicPeriod"/>
            </a:pPr>
            <a:r>
              <a:rPr lang="en-GB" sz="1600" b="1" i="1" dirty="0" err="1"/>
              <a:t>Grupurile</a:t>
            </a:r>
            <a:r>
              <a:rPr lang="en-GB" sz="1600" b="1" i="1" dirty="0"/>
              <a:t> de </a:t>
            </a:r>
            <a:r>
              <a:rPr lang="en-GB" sz="1600" b="1" i="1" dirty="0" err="1"/>
              <a:t>Lucru</a:t>
            </a:r>
            <a:r>
              <a:rPr lang="en-GB" sz="1600" b="1" i="1" dirty="0"/>
              <a:t> </a:t>
            </a:r>
            <a:r>
              <a:rPr lang="en-GB" sz="1600" b="1" i="1" dirty="0" err="1"/>
              <a:t>Funcționale</a:t>
            </a:r>
            <a:r>
              <a:rPr lang="en-GB" sz="1600" b="1" i="1" dirty="0"/>
              <a:t> (GLF) </a:t>
            </a:r>
          </a:p>
          <a:p>
            <a:pPr marL="342900" indent="-342900">
              <a:buAutoNum type="arabicPeriod"/>
            </a:pPr>
            <a:endParaRPr lang="en-GB" sz="1600" dirty="0"/>
          </a:p>
          <a:p>
            <a:pPr marL="285750" indent="-285750" algn="just">
              <a:buFont typeface="Wingdings" panose="05000000000000000000" pitchFamily="2" charset="2"/>
              <a:buChar char="Ø"/>
            </a:pPr>
            <a:endParaRPr lang="en-GB" dirty="0"/>
          </a:p>
        </p:txBody>
      </p:sp>
      <p:graphicFrame>
        <p:nvGraphicFramePr>
          <p:cNvPr id="3" name="Table 2">
            <a:extLst>
              <a:ext uri="{FF2B5EF4-FFF2-40B4-BE49-F238E27FC236}">
                <a16:creationId xmlns:a16="http://schemas.microsoft.com/office/drawing/2014/main" id="{B8942010-55BE-4562-B214-CCB3B94502FE}"/>
              </a:ext>
            </a:extLst>
          </p:cNvPr>
          <p:cNvGraphicFramePr>
            <a:graphicFrameLocks noGrp="1"/>
          </p:cNvGraphicFramePr>
          <p:nvPr>
            <p:extLst>
              <p:ext uri="{D42A27DB-BD31-4B8C-83A1-F6EECF244321}">
                <p14:modId xmlns:p14="http://schemas.microsoft.com/office/powerpoint/2010/main" val="1833303970"/>
              </p:ext>
            </p:extLst>
          </p:nvPr>
        </p:nvGraphicFramePr>
        <p:xfrm>
          <a:off x="838200" y="1783634"/>
          <a:ext cx="3505200" cy="33528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3972553431"/>
                    </a:ext>
                  </a:extLst>
                </a:gridCol>
              </a:tblGrid>
              <a:tr h="273766">
                <a:tc>
                  <a:txBody>
                    <a:bodyPr/>
                    <a:lstStyle/>
                    <a:p>
                      <a:r>
                        <a:rPr lang="ro-RO" sz="1600" b="1" dirty="0">
                          <a:solidFill>
                            <a:srgbClr val="000000"/>
                          </a:solidFill>
                          <a:latin typeface="Calibri" panose="020F0502020204030204" pitchFamily="34" charset="0"/>
                        </a:rPr>
                        <a:t>S</a:t>
                      </a:r>
                      <a:r>
                        <a:rPr lang="en-GB" sz="1600" b="1" dirty="0">
                          <a:solidFill>
                            <a:srgbClr val="000000"/>
                          </a:solidFill>
                          <a:latin typeface="Calibri" panose="020F0502020204030204" pitchFamily="34" charset="0"/>
                        </a:rPr>
                        <a:t>TRUCTURA CADRULUI INSTITUȚIONAL </a:t>
                      </a:r>
                      <a:endParaRPr lang="en-GB" sz="1600" dirty="0"/>
                    </a:p>
                  </a:txBody>
                  <a:tcPr/>
                </a:tc>
                <a:extLst>
                  <a:ext uri="{0D108BD9-81ED-4DB2-BD59-A6C34878D82A}">
                    <a16:rowId xmlns:a16="http://schemas.microsoft.com/office/drawing/2014/main" val="1338413520"/>
                  </a:ext>
                </a:extLst>
              </a:tr>
            </a:tbl>
          </a:graphicData>
        </a:graphic>
      </p:graphicFrame>
      <p:graphicFrame>
        <p:nvGraphicFramePr>
          <p:cNvPr id="10" name="Table 9">
            <a:extLst>
              <a:ext uri="{FF2B5EF4-FFF2-40B4-BE49-F238E27FC236}">
                <a16:creationId xmlns:a16="http://schemas.microsoft.com/office/drawing/2014/main" id="{3D248B72-89D3-4965-813B-81BC70CA156C}"/>
              </a:ext>
            </a:extLst>
          </p:cNvPr>
          <p:cNvGraphicFramePr>
            <a:graphicFrameLocks noGrp="1"/>
          </p:cNvGraphicFramePr>
          <p:nvPr>
            <p:extLst>
              <p:ext uri="{D42A27DB-BD31-4B8C-83A1-F6EECF244321}">
                <p14:modId xmlns:p14="http://schemas.microsoft.com/office/powerpoint/2010/main" val="1429926589"/>
              </p:ext>
            </p:extLst>
          </p:nvPr>
        </p:nvGraphicFramePr>
        <p:xfrm>
          <a:off x="874776" y="3017170"/>
          <a:ext cx="1676400" cy="33528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3972553431"/>
                    </a:ext>
                  </a:extLst>
                </a:gridCol>
              </a:tblGrid>
              <a:tr h="316435">
                <a:tc>
                  <a:txBody>
                    <a:bodyPr/>
                    <a:lstStyle/>
                    <a:p>
                      <a:r>
                        <a:rPr lang="ro-RO" sz="1600" b="1" dirty="0">
                          <a:solidFill>
                            <a:srgbClr val="000000"/>
                          </a:solidFill>
                          <a:latin typeface="Calibri" panose="020F0502020204030204" pitchFamily="34" charset="0"/>
                        </a:rPr>
                        <a:t>ACTIVITATEA CM</a:t>
                      </a:r>
                      <a:endParaRPr lang="en-GB" sz="1600" dirty="0"/>
                    </a:p>
                  </a:txBody>
                  <a:tcPr/>
                </a:tc>
                <a:extLst>
                  <a:ext uri="{0D108BD9-81ED-4DB2-BD59-A6C34878D82A}">
                    <a16:rowId xmlns:a16="http://schemas.microsoft.com/office/drawing/2014/main" val="1338413520"/>
                  </a:ext>
                </a:extLst>
              </a:tr>
            </a:tbl>
          </a:graphicData>
        </a:graphic>
      </p:graphicFrame>
      <p:graphicFrame>
        <p:nvGraphicFramePr>
          <p:cNvPr id="14" name="Table 13">
            <a:extLst>
              <a:ext uri="{FF2B5EF4-FFF2-40B4-BE49-F238E27FC236}">
                <a16:creationId xmlns:a16="http://schemas.microsoft.com/office/drawing/2014/main" id="{3BA0C480-4E32-4126-9CF6-6F551B1BF094}"/>
              </a:ext>
            </a:extLst>
          </p:cNvPr>
          <p:cNvGraphicFramePr>
            <a:graphicFrameLocks noGrp="1"/>
          </p:cNvGraphicFramePr>
          <p:nvPr>
            <p:extLst>
              <p:ext uri="{D42A27DB-BD31-4B8C-83A1-F6EECF244321}">
                <p14:modId xmlns:p14="http://schemas.microsoft.com/office/powerpoint/2010/main" val="3181055191"/>
              </p:ext>
            </p:extLst>
          </p:nvPr>
        </p:nvGraphicFramePr>
        <p:xfrm>
          <a:off x="874776" y="4031043"/>
          <a:ext cx="4764024" cy="335280"/>
        </p:xfrm>
        <a:graphic>
          <a:graphicData uri="http://schemas.openxmlformats.org/drawingml/2006/table">
            <a:tbl>
              <a:tblPr firstRow="1" bandRow="1">
                <a:tableStyleId>{5C22544A-7EE6-4342-B048-85BDC9FD1C3A}</a:tableStyleId>
              </a:tblPr>
              <a:tblGrid>
                <a:gridCol w="4764024">
                  <a:extLst>
                    <a:ext uri="{9D8B030D-6E8A-4147-A177-3AD203B41FA5}">
                      <a16:colId xmlns:a16="http://schemas.microsoft.com/office/drawing/2014/main" val="3972553431"/>
                    </a:ext>
                  </a:extLst>
                </a:gridCol>
              </a:tblGrid>
              <a:tr h="219663">
                <a:tc>
                  <a:txBody>
                    <a:bodyPr/>
                    <a:lstStyle/>
                    <a:p>
                      <a:r>
                        <a:rPr lang="en-GB" sz="1600" b="1" dirty="0">
                          <a:solidFill>
                            <a:schemeClr val="tx1"/>
                          </a:solidFill>
                        </a:rPr>
                        <a:t>MECANISMUL DE COORDONARE </a:t>
                      </a:r>
                      <a:r>
                        <a:rPr lang="ro-RO" sz="1600" b="1" dirty="0">
                          <a:solidFill>
                            <a:schemeClr val="tx1"/>
                          </a:solidFill>
                        </a:rPr>
                        <a:t>I</a:t>
                      </a:r>
                      <a:r>
                        <a:rPr lang="en-GB" sz="1600" b="1" dirty="0">
                          <a:solidFill>
                            <a:schemeClr val="tx1"/>
                          </a:solidFill>
                        </a:rPr>
                        <a:t>NSTITUȚIONALĂ</a:t>
                      </a:r>
                      <a:r>
                        <a:rPr lang="ro-RO" sz="1600" b="1" dirty="0">
                          <a:solidFill>
                            <a:schemeClr val="tx1"/>
                          </a:solidFill>
                        </a:rPr>
                        <a:t> </a:t>
                      </a:r>
                      <a:endParaRPr lang="en-GB" sz="1600" dirty="0">
                        <a:solidFill>
                          <a:schemeClr val="tx1"/>
                        </a:solidFill>
                      </a:endParaRPr>
                    </a:p>
                  </a:txBody>
                  <a:tcPr/>
                </a:tc>
                <a:extLst>
                  <a:ext uri="{0D108BD9-81ED-4DB2-BD59-A6C34878D82A}">
                    <a16:rowId xmlns:a16="http://schemas.microsoft.com/office/drawing/2014/main" val="1338413520"/>
                  </a:ext>
                </a:extLst>
              </a:tr>
            </a:tbl>
          </a:graphicData>
        </a:graphic>
      </p:graphicFrame>
    </p:spTree>
    <p:extLst>
      <p:ext uri="{BB962C8B-B14F-4D97-AF65-F5344CB8AC3E}">
        <p14:creationId xmlns:p14="http://schemas.microsoft.com/office/powerpoint/2010/main" val="3715752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114E8DE-923B-4C2A-895C-DD26C3E043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Header A4 Portrait.png">
            <a:extLst>
              <a:ext uri="{FF2B5EF4-FFF2-40B4-BE49-F238E27FC236}">
                <a16:creationId xmlns:a16="http://schemas.microsoft.com/office/drawing/2014/main" id="{DFFAB46E-4C33-485C-B1D5-BEF85C68993A}"/>
              </a:ext>
            </a:extLst>
          </p:cNvPr>
          <p:cNvPicPr/>
          <p:nvPr/>
        </p:nvPicPr>
        <p:blipFill>
          <a:blip r:embed="rId3"/>
          <a:stretch>
            <a:fillRect/>
          </a:stretch>
        </p:blipFill>
        <p:spPr>
          <a:xfrm>
            <a:off x="960120" y="325422"/>
            <a:ext cx="6004560" cy="627380"/>
          </a:xfrm>
          <a:prstGeom prst="rect">
            <a:avLst/>
          </a:prstGeom>
        </p:spPr>
      </p:pic>
      <p:sp>
        <p:nvSpPr>
          <p:cNvPr id="12" name="Title 2">
            <a:extLst>
              <a:ext uri="{FF2B5EF4-FFF2-40B4-BE49-F238E27FC236}">
                <a16:creationId xmlns:a16="http://schemas.microsoft.com/office/drawing/2014/main" id="{9022E6AF-0A18-449A-90F6-A1964C3866EC}"/>
              </a:ext>
            </a:extLst>
          </p:cNvPr>
          <p:cNvSpPr>
            <a:spLocks noGrp="1"/>
          </p:cNvSpPr>
          <p:nvPr>
            <p:ph type="title"/>
          </p:nvPr>
        </p:nvSpPr>
        <p:spPr>
          <a:xfrm>
            <a:off x="390598" y="1066800"/>
            <a:ext cx="6924602" cy="627381"/>
          </a:xfrm>
        </p:spPr>
        <p:txBody>
          <a:bodyPr>
            <a:noAutofit/>
          </a:bodyPr>
          <a:lstStyle/>
          <a:p>
            <a:r>
              <a:rPr lang="pt-BR" sz="2500" b="1" dirty="0">
                <a:solidFill>
                  <a:schemeClr val="tx1"/>
                </a:solidFill>
              </a:rPr>
              <a:t>Analiza procesului de planificare și lansare a apelurilor de proiecte</a:t>
            </a:r>
            <a:endParaRPr lang="en-US" sz="2500" b="1" dirty="0">
              <a:solidFill>
                <a:schemeClr val="tx1"/>
              </a:solidFill>
              <a:effectLst>
                <a:outerShdw blurRad="38100" dist="38100" dir="2700000" algn="tl">
                  <a:srgbClr val="000000">
                    <a:alpha val="43137"/>
                  </a:srgbClr>
                </a:outerShdw>
              </a:effectLst>
            </a:endParaRPr>
          </a:p>
        </p:txBody>
      </p:sp>
      <p:pic>
        <p:nvPicPr>
          <p:cNvPr id="13" name="Picture 12">
            <a:extLst>
              <a:ext uri="{FF2B5EF4-FFF2-40B4-BE49-F238E27FC236}">
                <a16:creationId xmlns:a16="http://schemas.microsoft.com/office/drawing/2014/main" id="{9B69DEDF-3F85-489E-A672-31883DA69A83}"/>
              </a:ext>
            </a:extLst>
          </p:cNvPr>
          <p:cNvPicPr>
            <a:picLocks noChangeAspect="1"/>
          </p:cNvPicPr>
          <p:nvPr/>
        </p:nvPicPr>
        <p:blipFill>
          <a:blip r:embed="rId4"/>
          <a:stretch>
            <a:fillRect/>
          </a:stretch>
        </p:blipFill>
        <p:spPr>
          <a:xfrm>
            <a:off x="381267" y="5784754"/>
            <a:ext cx="6629133" cy="1021861"/>
          </a:xfrm>
          <a:prstGeom prst="rect">
            <a:avLst/>
          </a:prstGeom>
        </p:spPr>
      </p:pic>
      <p:sp>
        <p:nvSpPr>
          <p:cNvPr id="2" name="Rectangle 1">
            <a:extLst>
              <a:ext uri="{FF2B5EF4-FFF2-40B4-BE49-F238E27FC236}">
                <a16:creationId xmlns:a16="http://schemas.microsoft.com/office/drawing/2014/main" id="{7E9DB593-D810-45F9-9A1C-CDB17E3FAF5B}"/>
              </a:ext>
            </a:extLst>
          </p:cNvPr>
          <p:cNvSpPr/>
          <p:nvPr/>
        </p:nvSpPr>
        <p:spPr>
          <a:xfrm>
            <a:off x="533400" y="1799035"/>
            <a:ext cx="7239000" cy="4355038"/>
          </a:xfrm>
          <a:prstGeom prst="rect">
            <a:avLst/>
          </a:prstGeom>
        </p:spPr>
        <p:txBody>
          <a:bodyPr wrap="square">
            <a:spAutoFit/>
          </a:bodyPr>
          <a:lstStyle/>
          <a:p>
            <a:pPr marL="285750" indent="-285750" algn="just">
              <a:buFont typeface="Wingdings" panose="05000000000000000000" pitchFamily="2" charset="2"/>
              <a:buChar char="Ø"/>
            </a:pPr>
            <a:r>
              <a:rPr lang="ro-RO" sz="1600" dirty="0"/>
              <a:t>                                                                     </a:t>
            </a:r>
            <a:r>
              <a:rPr lang="en-GB" sz="1600" dirty="0"/>
              <a:t>s-a </a:t>
            </a:r>
            <a:r>
              <a:rPr lang="en-GB" sz="1600" dirty="0" err="1"/>
              <a:t>realizat</a:t>
            </a:r>
            <a:r>
              <a:rPr lang="en-GB" sz="1600" dirty="0"/>
              <a:t> </a:t>
            </a:r>
            <a:r>
              <a:rPr lang="en-GB" sz="1600" dirty="0" err="1"/>
              <a:t>începând</a:t>
            </a:r>
            <a:r>
              <a:rPr lang="en-GB" sz="1600" dirty="0"/>
              <a:t> cu </a:t>
            </a:r>
            <a:r>
              <a:rPr lang="en-GB" sz="1600" dirty="0" err="1"/>
              <a:t>decembrie</a:t>
            </a:r>
            <a:r>
              <a:rPr lang="en-GB" sz="1600" dirty="0"/>
              <a:t> 2014 (</a:t>
            </a:r>
            <a:r>
              <a:rPr lang="en-GB" sz="1600" dirty="0" err="1"/>
              <a:t>în</a:t>
            </a:r>
            <a:r>
              <a:rPr lang="en-GB" sz="1600" dirty="0"/>
              <a:t> </a:t>
            </a:r>
            <a:r>
              <a:rPr lang="en-GB" sz="1600" dirty="0" err="1"/>
              <a:t>cazul</a:t>
            </a:r>
            <a:r>
              <a:rPr lang="en-GB" sz="1600" dirty="0"/>
              <a:t> POC) </a:t>
            </a:r>
            <a:r>
              <a:rPr lang="en-GB" sz="1600" dirty="0" err="1"/>
              <a:t>și</a:t>
            </a:r>
            <a:r>
              <a:rPr lang="en-GB" sz="1600" dirty="0"/>
              <a:t> a </a:t>
            </a:r>
            <a:r>
              <a:rPr lang="en-GB" sz="1600" dirty="0" err="1"/>
              <a:t>continuat</a:t>
            </a:r>
            <a:r>
              <a:rPr lang="en-GB" sz="1600" dirty="0"/>
              <a:t> pe </a:t>
            </a:r>
            <a:r>
              <a:rPr lang="en-GB" sz="1600" dirty="0" err="1"/>
              <a:t>parcursul</a:t>
            </a:r>
            <a:r>
              <a:rPr lang="en-GB" sz="1600" dirty="0"/>
              <a:t> </a:t>
            </a:r>
            <a:r>
              <a:rPr lang="en-GB" sz="1600" dirty="0" err="1"/>
              <a:t>anului</a:t>
            </a:r>
            <a:r>
              <a:rPr lang="en-GB" sz="1600" dirty="0"/>
              <a:t> 2015, </a:t>
            </a:r>
            <a:r>
              <a:rPr lang="en-GB" sz="1600" dirty="0" err="1"/>
              <a:t>când</a:t>
            </a:r>
            <a:r>
              <a:rPr lang="en-GB" sz="1600" dirty="0"/>
              <a:t> au </a:t>
            </a:r>
            <a:r>
              <a:rPr lang="en-GB" sz="1600" dirty="0" err="1"/>
              <a:t>fost</a:t>
            </a:r>
            <a:r>
              <a:rPr lang="en-GB" sz="1600" dirty="0"/>
              <a:t> </a:t>
            </a:r>
            <a:r>
              <a:rPr lang="en-GB" sz="1600" dirty="0" err="1"/>
              <a:t>lansate</a:t>
            </a:r>
            <a:r>
              <a:rPr lang="en-GB" sz="1600" dirty="0"/>
              <a:t> </a:t>
            </a:r>
            <a:r>
              <a:rPr lang="en-GB" sz="1600" dirty="0" err="1"/>
              <a:t>și</a:t>
            </a:r>
            <a:r>
              <a:rPr lang="en-GB" sz="1600" dirty="0"/>
              <a:t> </a:t>
            </a:r>
            <a:r>
              <a:rPr lang="en-GB" sz="1600" dirty="0" err="1"/>
              <a:t>primele</a:t>
            </a:r>
            <a:r>
              <a:rPr lang="en-GB" sz="1600" dirty="0"/>
              <a:t> </a:t>
            </a:r>
            <a:r>
              <a:rPr lang="en-GB" sz="1600" dirty="0" err="1"/>
              <a:t>apeluri</a:t>
            </a:r>
            <a:r>
              <a:rPr lang="en-GB" sz="1600" dirty="0"/>
              <a:t> de </a:t>
            </a:r>
            <a:r>
              <a:rPr lang="en-GB" sz="1600" dirty="0" err="1"/>
              <a:t>selecție</a:t>
            </a:r>
            <a:r>
              <a:rPr lang="en-GB" sz="1600" dirty="0"/>
              <a:t>. </a:t>
            </a:r>
            <a:endParaRPr lang="ro-RO" sz="1600" dirty="0"/>
          </a:p>
          <a:p>
            <a:pPr algn="just"/>
            <a:r>
              <a:rPr lang="ro-RO" sz="1600" b="1" dirty="0"/>
              <a:t>CAUZE</a:t>
            </a:r>
            <a:endParaRPr lang="en-GB" sz="1600" b="1" dirty="0"/>
          </a:p>
          <a:p>
            <a:pPr marL="285750" indent="-285750" algn="just">
              <a:buFont typeface="Arial" panose="020B0604020202020204" pitchFamily="34" charset="0"/>
              <a:buChar char="•"/>
            </a:pPr>
            <a:r>
              <a:rPr lang="en-GB" sz="1500" dirty="0" err="1"/>
              <a:t>Modificarea</a:t>
            </a:r>
            <a:r>
              <a:rPr lang="en-GB" sz="1500" dirty="0"/>
              <a:t> </a:t>
            </a:r>
            <a:r>
              <a:rPr lang="en-GB" sz="1500" dirty="0" err="1"/>
              <a:t>cadrului</a:t>
            </a:r>
            <a:r>
              <a:rPr lang="en-GB" sz="1500" dirty="0"/>
              <a:t> </a:t>
            </a:r>
            <a:r>
              <a:rPr lang="en-GB" sz="1500" dirty="0" err="1"/>
              <a:t>legislativ</a:t>
            </a:r>
            <a:r>
              <a:rPr lang="en-GB" sz="1500" dirty="0"/>
              <a:t> </a:t>
            </a:r>
            <a:r>
              <a:rPr lang="en-GB" sz="1500" dirty="0" err="1"/>
              <a:t>european</a:t>
            </a:r>
            <a:r>
              <a:rPr lang="en-GB" sz="1500" dirty="0"/>
              <a:t> </a:t>
            </a:r>
            <a:r>
              <a:rPr lang="en-GB" sz="1500" dirty="0" err="1"/>
              <a:t>în</a:t>
            </a:r>
            <a:r>
              <a:rPr lang="en-GB" sz="1500" dirty="0"/>
              <a:t> </a:t>
            </a:r>
            <a:r>
              <a:rPr lang="en-GB" sz="1500" dirty="0" err="1"/>
              <a:t>domeniu</a:t>
            </a:r>
            <a:r>
              <a:rPr lang="en-GB" sz="1500" dirty="0"/>
              <a:t>, </a:t>
            </a:r>
            <a:r>
              <a:rPr lang="en-GB" sz="1500" dirty="0" err="1"/>
              <a:t>introducerea</a:t>
            </a:r>
            <a:r>
              <a:rPr lang="en-GB" sz="1500" dirty="0"/>
              <a:t> </a:t>
            </a:r>
            <a:r>
              <a:rPr lang="en-GB" sz="1500" dirty="0" err="1"/>
              <a:t>unor</a:t>
            </a:r>
            <a:r>
              <a:rPr lang="en-GB" sz="1500" dirty="0"/>
              <a:t> </a:t>
            </a:r>
            <a:r>
              <a:rPr lang="en-GB" sz="1500" dirty="0" err="1"/>
              <a:t>regulamente</a:t>
            </a:r>
            <a:r>
              <a:rPr lang="en-GB" sz="1500" dirty="0"/>
              <a:t> </a:t>
            </a:r>
            <a:r>
              <a:rPr lang="en-GB" sz="1500" dirty="0" err="1"/>
              <a:t>noi</a:t>
            </a:r>
            <a:r>
              <a:rPr lang="en-GB" sz="1500" dirty="0"/>
              <a:t>, </a:t>
            </a:r>
            <a:r>
              <a:rPr lang="en-GB" sz="1500" dirty="0" err="1"/>
              <a:t>necesitatea</a:t>
            </a:r>
            <a:r>
              <a:rPr lang="en-GB" sz="1500" dirty="0"/>
              <a:t> </a:t>
            </a:r>
            <a:r>
              <a:rPr lang="en-GB" sz="1500" dirty="0" err="1"/>
              <a:t>consolidării</a:t>
            </a:r>
            <a:r>
              <a:rPr lang="en-GB" sz="1500" dirty="0"/>
              <a:t> </a:t>
            </a:r>
            <a:r>
              <a:rPr lang="en-GB" sz="1500" dirty="0" err="1"/>
              <a:t>legislației</a:t>
            </a:r>
            <a:r>
              <a:rPr lang="en-GB" sz="1500" dirty="0"/>
              <a:t> </a:t>
            </a:r>
            <a:r>
              <a:rPr lang="en-GB" sz="1500" dirty="0" err="1"/>
              <a:t>aplicabile</a:t>
            </a:r>
            <a:r>
              <a:rPr lang="en-GB" sz="1500" dirty="0"/>
              <a:t> </a:t>
            </a:r>
            <a:r>
              <a:rPr lang="en-GB" sz="1500" dirty="0" err="1"/>
              <a:t>în</a:t>
            </a:r>
            <a:r>
              <a:rPr lang="en-GB" sz="1500" dirty="0"/>
              <a:t> </a:t>
            </a:r>
            <a:r>
              <a:rPr lang="en-GB" sz="1500" dirty="0" err="1"/>
              <a:t>domeniu</a:t>
            </a:r>
            <a:r>
              <a:rPr lang="en-GB" sz="1500" dirty="0"/>
              <a:t>; </a:t>
            </a:r>
          </a:p>
          <a:p>
            <a:pPr marL="285750" indent="-285750" algn="just">
              <a:buFont typeface="Arial" panose="020B0604020202020204" pitchFamily="34" charset="0"/>
              <a:buChar char="•"/>
            </a:pPr>
            <a:r>
              <a:rPr lang="en-GB" sz="1500" dirty="0" err="1"/>
              <a:t>Modificări</a:t>
            </a:r>
            <a:r>
              <a:rPr lang="en-GB" sz="1500" dirty="0"/>
              <a:t> </a:t>
            </a:r>
            <a:r>
              <a:rPr lang="ro-RO" sz="1500" noProof="1"/>
              <a:t>frecvente</a:t>
            </a:r>
            <a:r>
              <a:rPr lang="en-GB" sz="1500" dirty="0"/>
              <a:t> </a:t>
            </a:r>
            <a:r>
              <a:rPr lang="en-GB" sz="1500" dirty="0" err="1"/>
              <a:t>în</a:t>
            </a:r>
            <a:r>
              <a:rPr lang="en-GB" sz="1500" dirty="0"/>
              <a:t> </a:t>
            </a:r>
            <a:r>
              <a:rPr lang="en-GB" sz="1500" dirty="0" err="1"/>
              <a:t>structura</a:t>
            </a:r>
            <a:r>
              <a:rPr lang="en-GB" sz="1500" dirty="0"/>
              <a:t> </a:t>
            </a:r>
            <a:r>
              <a:rPr lang="en-GB" sz="1500" dirty="0" err="1"/>
              <a:t>administrativă</a:t>
            </a:r>
            <a:r>
              <a:rPr lang="en-GB" sz="1500" dirty="0"/>
              <a:t> a </a:t>
            </a:r>
            <a:r>
              <a:rPr lang="en-GB" sz="1500" dirty="0" err="1"/>
              <a:t>Ministerelor</a:t>
            </a:r>
            <a:r>
              <a:rPr lang="en-GB" sz="1500" dirty="0"/>
              <a:t> </a:t>
            </a:r>
            <a:r>
              <a:rPr lang="en-GB" sz="1500" dirty="0" err="1"/>
              <a:t>coordonatoare</a:t>
            </a:r>
            <a:r>
              <a:rPr lang="en-GB" sz="1500" dirty="0"/>
              <a:t> – MFE-MDRAPFE-MFE-MDRAP </a:t>
            </a:r>
            <a:r>
              <a:rPr lang="en-GB" sz="1500" dirty="0" err="1"/>
              <a:t>și</a:t>
            </a:r>
            <a:r>
              <a:rPr lang="en-GB" sz="1500" dirty="0"/>
              <a:t> a </a:t>
            </a:r>
            <a:r>
              <a:rPr lang="en-GB" sz="1500" dirty="0" err="1"/>
              <a:t>Autorităților</a:t>
            </a:r>
            <a:r>
              <a:rPr lang="en-GB" sz="1500" dirty="0"/>
              <a:t> de Management; </a:t>
            </a:r>
          </a:p>
          <a:p>
            <a:pPr marL="285750" indent="-285750" algn="just">
              <a:buFont typeface="Arial" panose="020B0604020202020204" pitchFamily="34" charset="0"/>
              <a:buChar char="•"/>
            </a:pPr>
            <a:r>
              <a:rPr lang="en-GB" sz="1500" dirty="0" err="1"/>
              <a:t>Capacitatea</a:t>
            </a:r>
            <a:r>
              <a:rPr lang="en-GB" sz="1500" dirty="0"/>
              <a:t> </a:t>
            </a:r>
            <a:r>
              <a:rPr lang="en-GB" sz="1500" dirty="0" err="1"/>
              <a:t>redusă</a:t>
            </a:r>
            <a:r>
              <a:rPr lang="en-GB" sz="1500" dirty="0"/>
              <a:t> </a:t>
            </a:r>
            <a:r>
              <a:rPr lang="en-GB" sz="1500" dirty="0" err="1"/>
              <a:t>în</a:t>
            </a:r>
            <a:r>
              <a:rPr lang="en-GB" sz="1500" dirty="0"/>
              <a:t> </a:t>
            </a:r>
            <a:r>
              <a:rPr lang="en-GB" sz="1500" dirty="0" err="1"/>
              <a:t>ceea</a:t>
            </a:r>
            <a:r>
              <a:rPr lang="en-GB" sz="1500" dirty="0"/>
              <a:t> </a:t>
            </a:r>
            <a:r>
              <a:rPr lang="en-GB" sz="1500" dirty="0" err="1"/>
              <a:t>ce</a:t>
            </a:r>
            <a:r>
              <a:rPr lang="en-GB" sz="1500" dirty="0"/>
              <a:t> </a:t>
            </a:r>
            <a:r>
              <a:rPr lang="en-GB" sz="1500" dirty="0" err="1"/>
              <a:t>privește</a:t>
            </a:r>
            <a:r>
              <a:rPr lang="en-GB" sz="1500" dirty="0"/>
              <a:t> </a:t>
            </a:r>
            <a:r>
              <a:rPr lang="en-GB" sz="1500" dirty="0" err="1"/>
              <a:t>pregătirea</a:t>
            </a:r>
            <a:r>
              <a:rPr lang="en-GB" sz="1500" dirty="0"/>
              <a:t> </a:t>
            </a:r>
            <a:r>
              <a:rPr lang="en-GB" sz="1500" dirty="0" err="1"/>
              <a:t>programelor</a:t>
            </a:r>
            <a:r>
              <a:rPr lang="en-GB" sz="1500" dirty="0"/>
              <a:t> </a:t>
            </a:r>
            <a:r>
              <a:rPr lang="en-GB" sz="1500" dirty="0" err="1"/>
              <a:t>operaționale</a:t>
            </a:r>
            <a:r>
              <a:rPr lang="en-GB" sz="1500" dirty="0"/>
              <a:t>, cu </a:t>
            </a:r>
            <a:r>
              <a:rPr lang="en-GB" sz="1500" dirty="0" err="1"/>
              <a:t>documentarea</a:t>
            </a:r>
            <a:r>
              <a:rPr lang="en-GB" sz="1500" dirty="0"/>
              <a:t> ex-ante </a:t>
            </a:r>
            <a:r>
              <a:rPr lang="en-GB" sz="1500" dirty="0" err="1"/>
              <a:t>aferentă</a:t>
            </a:r>
            <a:r>
              <a:rPr lang="en-GB" sz="1500" dirty="0"/>
              <a:t>; </a:t>
            </a:r>
          </a:p>
          <a:p>
            <a:pPr marL="285750" indent="-285750" algn="just">
              <a:buFont typeface="Arial" panose="020B0604020202020204" pitchFamily="34" charset="0"/>
              <a:buChar char="•"/>
            </a:pPr>
            <a:r>
              <a:rPr lang="en-GB" sz="1500" dirty="0" err="1"/>
              <a:t>Întârzierea</a:t>
            </a:r>
            <a:r>
              <a:rPr lang="en-GB" sz="1500" dirty="0"/>
              <a:t> </a:t>
            </a:r>
            <a:r>
              <a:rPr lang="en-GB" sz="1500" dirty="0" err="1"/>
              <a:t>acreditării</a:t>
            </a:r>
            <a:r>
              <a:rPr lang="en-GB" sz="1500" dirty="0"/>
              <a:t> </a:t>
            </a:r>
            <a:r>
              <a:rPr lang="en-GB" sz="1500" dirty="0" err="1"/>
              <a:t>autorităților</a:t>
            </a:r>
            <a:r>
              <a:rPr lang="en-GB" sz="1500" dirty="0"/>
              <a:t> de management ale </a:t>
            </a:r>
            <a:r>
              <a:rPr lang="en-GB" sz="1500" dirty="0" err="1"/>
              <a:t>programelor</a:t>
            </a:r>
            <a:r>
              <a:rPr lang="en-GB" sz="1500" dirty="0"/>
              <a:t> operaționale3 - </a:t>
            </a:r>
            <a:r>
              <a:rPr lang="en-GB" sz="1500" dirty="0" err="1"/>
              <a:t>desemnarea</a:t>
            </a:r>
            <a:r>
              <a:rPr lang="en-GB" sz="1500" dirty="0"/>
              <a:t> </a:t>
            </a:r>
            <a:r>
              <a:rPr lang="en-GB" sz="1500" dirty="0" err="1"/>
              <a:t>tuturor</a:t>
            </a:r>
            <a:r>
              <a:rPr lang="en-GB" sz="1500" dirty="0"/>
              <a:t> AM s-a </a:t>
            </a:r>
            <a:r>
              <a:rPr lang="en-GB" sz="1500" dirty="0" err="1"/>
              <a:t>finalizat</a:t>
            </a:r>
            <a:r>
              <a:rPr lang="en-GB" sz="1500" dirty="0"/>
              <a:t> la </a:t>
            </a:r>
            <a:r>
              <a:rPr lang="en-GB" sz="1500" dirty="0" err="1"/>
              <a:t>începutul</a:t>
            </a:r>
            <a:r>
              <a:rPr lang="en-GB" sz="1500" dirty="0"/>
              <a:t> </a:t>
            </a:r>
            <a:r>
              <a:rPr lang="en-GB" sz="1500" dirty="0" err="1"/>
              <a:t>lunii</a:t>
            </a:r>
            <a:r>
              <a:rPr lang="en-GB" sz="1500" dirty="0"/>
              <a:t> august 2017, la 3,5 ani de la </a:t>
            </a:r>
            <a:r>
              <a:rPr lang="en-GB" sz="1500" dirty="0" err="1"/>
              <a:t>începerea</a:t>
            </a:r>
            <a:r>
              <a:rPr lang="en-GB" sz="1500" dirty="0"/>
              <a:t> </a:t>
            </a:r>
            <a:r>
              <a:rPr lang="en-GB" sz="1500" dirty="0" err="1"/>
              <a:t>perioadei</a:t>
            </a:r>
            <a:r>
              <a:rPr lang="en-GB" sz="1500" dirty="0"/>
              <a:t> de </a:t>
            </a:r>
            <a:r>
              <a:rPr lang="en-GB" sz="1500" dirty="0" err="1"/>
              <a:t>finanțare</a:t>
            </a:r>
            <a:r>
              <a:rPr lang="en-GB" sz="1500" dirty="0"/>
              <a:t>; </a:t>
            </a:r>
            <a:r>
              <a:rPr lang="en-GB" sz="1500" dirty="0" err="1"/>
              <a:t>până</a:t>
            </a:r>
            <a:r>
              <a:rPr lang="en-GB" sz="1500" dirty="0"/>
              <a:t> la </a:t>
            </a:r>
            <a:r>
              <a:rPr lang="en-GB" sz="1500" dirty="0" err="1"/>
              <a:t>acreditare</a:t>
            </a:r>
            <a:r>
              <a:rPr lang="en-GB" sz="1500" dirty="0"/>
              <a:t>, nu s-au </a:t>
            </a:r>
            <a:r>
              <a:rPr lang="en-GB" sz="1500" dirty="0" err="1"/>
              <a:t>putut</a:t>
            </a:r>
            <a:r>
              <a:rPr lang="en-GB" sz="1500" dirty="0"/>
              <a:t> </a:t>
            </a:r>
            <a:r>
              <a:rPr lang="en-GB" sz="1500" dirty="0" err="1"/>
              <a:t>transmite</a:t>
            </a:r>
            <a:r>
              <a:rPr lang="en-GB" sz="1500" dirty="0"/>
              <a:t> </a:t>
            </a:r>
            <a:r>
              <a:rPr lang="en-GB" sz="1500" dirty="0" err="1"/>
              <a:t>cereri</a:t>
            </a:r>
            <a:r>
              <a:rPr lang="en-GB" sz="1500" dirty="0"/>
              <a:t> de </a:t>
            </a:r>
            <a:r>
              <a:rPr lang="en-GB" sz="1500" dirty="0" err="1"/>
              <a:t>plată</a:t>
            </a:r>
            <a:r>
              <a:rPr lang="en-GB" sz="1500" dirty="0"/>
              <a:t> </a:t>
            </a:r>
            <a:r>
              <a:rPr lang="en-GB" sz="1500" dirty="0" err="1"/>
              <a:t>către</a:t>
            </a:r>
            <a:r>
              <a:rPr lang="en-GB" sz="1500" dirty="0"/>
              <a:t> CE; </a:t>
            </a:r>
          </a:p>
          <a:p>
            <a:pPr marL="285750" indent="-285750" algn="just">
              <a:buFont typeface="Arial" panose="020B0604020202020204" pitchFamily="34" charset="0"/>
              <a:buChar char="•"/>
            </a:pPr>
            <a:r>
              <a:rPr lang="en-GB" sz="1500" dirty="0" err="1"/>
              <a:t>Obligativitatea</a:t>
            </a:r>
            <a:r>
              <a:rPr lang="en-GB" sz="1500" dirty="0"/>
              <a:t> </a:t>
            </a:r>
            <a:r>
              <a:rPr lang="en-GB" sz="1500" dirty="0" err="1"/>
              <a:t>existenței</a:t>
            </a:r>
            <a:r>
              <a:rPr lang="en-GB" sz="1500" dirty="0"/>
              <a:t> </a:t>
            </a:r>
            <a:r>
              <a:rPr lang="en-GB" sz="1500" dirty="0" err="1"/>
              <a:t>unui</a:t>
            </a:r>
            <a:r>
              <a:rPr lang="en-GB" sz="1500" dirty="0"/>
              <a:t> </a:t>
            </a:r>
            <a:r>
              <a:rPr lang="en-GB" sz="1500" dirty="0" err="1"/>
              <a:t>sistem</a:t>
            </a:r>
            <a:r>
              <a:rPr lang="en-GB" sz="1500" dirty="0"/>
              <a:t> informatic </a:t>
            </a:r>
            <a:r>
              <a:rPr lang="en-GB" sz="1500" dirty="0" err="1"/>
              <a:t>unitar</a:t>
            </a:r>
            <a:r>
              <a:rPr lang="en-GB" sz="1500" dirty="0"/>
              <a:t> care </a:t>
            </a:r>
            <a:r>
              <a:rPr lang="en-GB" sz="1500" dirty="0" err="1"/>
              <a:t>să</a:t>
            </a:r>
            <a:r>
              <a:rPr lang="en-GB" sz="1500" dirty="0"/>
              <a:t> </a:t>
            </a:r>
            <a:r>
              <a:rPr lang="en-GB" sz="1500" dirty="0" err="1"/>
              <a:t>permită</a:t>
            </a:r>
            <a:r>
              <a:rPr lang="en-GB" sz="1500" dirty="0"/>
              <a:t> </a:t>
            </a:r>
            <a:r>
              <a:rPr lang="en-GB" sz="1500" dirty="0" err="1"/>
              <a:t>implementarea</a:t>
            </a:r>
            <a:r>
              <a:rPr lang="en-GB" sz="1500" dirty="0"/>
              <a:t> </a:t>
            </a:r>
            <a:r>
              <a:rPr lang="en-GB" sz="1500" dirty="0" err="1"/>
              <a:t>tuturor</a:t>
            </a:r>
            <a:r>
              <a:rPr lang="en-GB" sz="1500" dirty="0"/>
              <a:t> </a:t>
            </a:r>
            <a:r>
              <a:rPr lang="en-GB" sz="1500" dirty="0" err="1"/>
              <a:t>programelor</a:t>
            </a:r>
            <a:r>
              <a:rPr lang="en-GB" sz="1500" dirty="0"/>
              <a:t> </a:t>
            </a:r>
            <a:r>
              <a:rPr lang="en-GB" sz="1500" dirty="0" err="1"/>
              <a:t>operaționale</a:t>
            </a:r>
            <a:r>
              <a:rPr lang="en-GB" sz="1500" dirty="0"/>
              <a:t>; </a:t>
            </a:r>
          </a:p>
          <a:p>
            <a:pPr marL="285750" indent="-285750" algn="just">
              <a:buFont typeface="Arial" panose="020B0604020202020204" pitchFamily="34" charset="0"/>
              <a:buChar char="•"/>
            </a:pPr>
            <a:r>
              <a:rPr lang="en-GB" sz="1500" dirty="0" err="1"/>
              <a:t>Necesitatea</a:t>
            </a:r>
            <a:r>
              <a:rPr lang="en-GB" sz="1500" dirty="0"/>
              <a:t> </a:t>
            </a:r>
            <a:r>
              <a:rPr lang="en-GB" sz="1500" dirty="0" err="1"/>
              <a:t>îndeplinirii</a:t>
            </a:r>
            <a:r>
              <a:rPr lang="en-GB" sz="1500" dirty="0"/>
              <a:t> </a:t>
            </a:r>
            <a:r>
              <a:rPr lang="en-GB" sz="1500" dirty="0" err="1"/>
              <a:t>condiționalităților</a:t>
            </a:r>
            <a:r>
              <a:rPr lang="en-GB" sz="1500" dirty="0"/>
              <a:t> ex-ante. </a:t>
            </a:r>
          </a:p>
          <a:p>
            <a:pPr marL="285750" indent="-285750" algn="just">
              <a:buFont typeface="Wingdings" panose="05000000000000000000" pitchFamily="2" charset="2"/>
              <a:buChar char="Ø"/>
            </a:pPr>
            <a:endParaRPr lang="en-GB" dirty="0"/>
          </a:p>
        </p:txBody>
      </p:sp>
      <p:graphicFrame>
        <p:nvGraphicFramePr>
          <p:cNvPr id="3" name="Table 2">
            <a:extLst>
              <a:ext uri="{FF2B5EF4-FFF2-40B4-BE49-F238E27FC236}">
                <a16:creationId xmlns:a16="http://schemas.microsoft.com/office/drawing/2014/main" id="{B8942010-55BE-4562-B214-CCB3B94502FE}"/>
              </a:ext>
            </a:extLst>
          </p:cNvPr>
          <p:cNvGraphicFramePr>
            <a:graphicFrameLocks noGrp="1"/>
          </p:cNvGraphicFramePr>
          <p:nvPr>
            <p:extLst>
              <p:ext uri="{D42A27DB-BD31-4B8C-83A1-F6EECF244321}">
                <p14:modId xmlns:p14="http://schemas.microsoft.com/office/powerpoint/2010/main" val="1659157974"/>
              </p:ext>
            </p:extLst>
          </p:nvPr>
        </p:nvGraphicFramePr>
        <p:xfrm>
          <a:off x="838200" y="1783634"/>
          <a:ext cx="4343400" cy="33528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3972553431"/>
                    </a:ext>
                  </a:extLst>
                </a:gridCol>
              </a:tblGrid>
              <a:tr h="273766">
                <a:tc>
                  <a:txBody>
                    <a:bodyPr/>
                    <a:lstStyle/>
                    <a:p>
                      <a:r>
                        <a:rPr lang="en-GB" sz="1600" dirty="0">
                          <a:solidFill>
                            <a:schemeClr val="tx1"/>
                          </a:solidFill>
                        </a:rPr>
                        <a:t>APROBAREA PROGRAMELOR OPERAȚIONALE</a:t>
                      </a:r>
                    </a:p>
                  </a:txBody>
                  <a:tcPr/>
                </a:tc>
                <a:extLst>
                  <a:ext uri="{0D108BD9-81ED-4DB2-BD59-A6C34878D82A}">
                    <a16:rowId xmlns:a16="http://schemas.microsoft.com/office/drawing/2014/main" val="1338413520"/>
                  </a:ext>
                </a:extLst>
              </a:tr>
            </a:tbl>
          </a:graphicData>
        </a:graphic>
      </p:graphicFrame>
    </p:spTree>
    <p:extLst>
      <p:ext uri="{BB962C8B-B14F-4D97-AF65-F5344CB8AC3E}">
        <p14:creationId xmlns:p14="http://schemas.microsoft.com/office/powerpoint/2010/main" val="2814672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114E8DE-923B-4C2A-895C-DD26C3E043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Header A4 Portrait.png">
            <a:extLst>
              <a:ext uri="{FF2B5EF4-FFF2-40B4-BE49-F238E27FC236}">
                <a16:creationId xmlns:a16="http://schemas.microsoft.com/office/drawing/2014/main" id="{DFFAB46E-4C33-485C-B1D5-BEF85C68993A}"/>
              </a:ext>
            </a:extLst>
          </p:cNvPr>
          <p:cNvPicPr/>
          <p:nvPr/>
        </p:nvPicPr>
        <p:blipFill>
          <a:blip r:embed="rId3"/>
          <a:stretch>
            <a:fillRect/>
          </a:stretch>
        </p:blipFill>
        <p:spPr>
          <a:xfrm>
            <a:off x="960120" y="325422"/>
            <a:ext cx="6004560" cy="627380"/>
          </a:xfrm>
          <a:prstGeom prst="rect">
            <a:avLst/>
          </a:prstGeom>
        </p:spPr>
      </p:pic>
      <p:sp>
        <p:nvSpPr>
          <p:cNvPr id="12" name="Title 2">
            <a:extLst>
              <a:ext uri="{FF2B5EF4-FFF2-40B4-BE49-F238E27FC236}">
                <a16:creationId xmlns:a16="http://schemas.microsoft.com/office/drawing/2014/main" id="{9022E6AF-0A18-449A-90F6-A1964C3866EC}"/>
              </a:ext>
            </a:extLst>
          </p:cNvPr>
          <p:cNvSpPr>
            <a:spLocks noGrp="1"/>
          </p:cNvSpPr>
          <p:nvPr>
            <p:ph type="title"/>
          </p:nvPr>
        </p:nvSpPr>
        <p:spPr>
          <a:xfrm>
            <a:off x="390598" y="1066800"/>
            <a:ext cx="6924602" cy="627381"/>
          </a:xfrm>
        </p:spPr>
        <p:txBody>
          <a:bodyPr>
            <a:noAutofit/>
          </a:bodyPr>
          <a:lstStyle/>
          <a:p>
            <a:r>
              <a:rPr lang="pt-BR" sz="2500" b="1" dirty="0">
                <a:solidFill>
                  <a:schemeClr val="tx1"/>
                </a:solidFill>
              </a:rPr>
              <a:t>Analiza procesului de planificare și lansare a apelurilor de proiecte</a:t>
            </a:r>
            <a:endParaRPr lang="en-US" sz="2500" b="1" dirty="0">
              <a:solidFill>
                <a:schemeClr val="tx1"/>
              </a:solidFill>
              <a:effectLst>
                <a:outerShdw blurRad="38100" dist="38100" dir="2700000" algn="tl">
                  <a:srgbClr val="000000">
                    <a:alpha val="43137"/>
                  </a:srgbClr>
                </a:outerShdw>
              </a:effectLst>
            </a:endParaRPr>
          </a:p>
        </p:txBody>
      </p:sp>
      <p:pic>
        <p:nvPicPr>
          <p:cNvPr id="13" name="Picture 12">
            <a:extLst>
              <a:ext uri="{FF2B5EF4-FFF2-40B4-BE49-F238E27FC236}">
                <a16:creationId xmlns:a16="http://schemas.microsoft.com/office/drawing/2014/main" id="{9B69DEDF-3F85-489E-A672-31883DA69A83}"/>
              </a:ext>
            </a:extLst>
          </p:cNvPr>
          <p:cNvPicPr>
            <a:picLocks noChangeAspect="1"/>
          </p:cNvPicPr>
          <p:nvPr/>
        </p:nvPicPr>
        <p:blipFill>
          <a:blip r:embed="rId4"/>
          <a:stretch>
            <a:fillRect/>
          </a:stretch>
        </p:blipFill>
        <p:spPr>
          <a:xfrm>
            <a:off x="381267" y="5784754"/>
            <a:ext cx="6629133" cy="1021861"/>
          </a:xfrm>
          <a:prstGeom prst="rect">
            <a:avLst/>
          </a:prstGeom>
        </p:spPr>
      </p:pic>
      <p:sp>
        <p:nvSpPr>
          <p:cNvPr id="2" name="Rectangle 1">
            <a:extLst>
              <a:ext uri="{FF2B5EF4-FFF2-40B4-BE49-F238E27FC236}">
                <a16:creationId xmlns:a16="http://schemas.microsoft.com/office/drawing/2014/main" id="{7E9DB593-D810-45F9-9A1C-CDB17E3FAF5B}"/>
              </a:ext>
            </a:extLst>
          </p:cNvPr>
          <p:cNvSpPr/>
          <p:nvPr/>
        </p:nvSpPr>
        <p:spPr>
          <a:xfrm>
            <a:off x="533400" y="1799035"/>
            <a:ext cx="7239000" cy="4108817"/>
          </a:xfrm>
          <a:prstGeom prst="rect">
            <a:avLst/>
          </a:prstGeom>
        </p:spPr>
        <p:txBody>
          <a:bodyPr wrap="square">
            <a:spAutoFit/>
          </a:bodyPr>
          <a:lstStyle/>
          <a:p>
            <a:pPr marL="285750" indent="-285750" algn="just">
              <a:buFont typeface="Wingdings" panose="05000000000000000000" pitchFamily="2" charset="2"/>
              <a:buChar char="Ø"/>
            </a:pPr>
            <a:r>
              <a:rPr lang="ro-RO" sz="1600" dirty="0"/>
              <a:t>                                                                   </a:t>
            </a:r>
          </a:p>
          <a:p>
            <a:pPr marL="285750" indent="-285750" algn="just">
              <a:buFont typeface="Wingdings" panose="05000000000000000000" pitchFamily="2" charset="2"/>
              <a:buChar char="ü"/>
            </a:pPr>
            <a:r>
              <a:rPr lang="en-GB" sz="1750" i="1" dirty="0"/>
              <a:t>PO RO-BG are la </a:t>
            </a:r>
            <a:r>
              <a:rPr lang="en-GB" sz="1750" i="1" dirty="0" err="1"/>
              <a:t>acest</a:t>
            </a:r>
            <a:r>
              <a:rPr lang="en-GB" sz="1750" i="1" dirty="0"/>
              <a:t> moment </a:t>
            </a:r>
            <a:r>
              <a:rPr lang="en-GB" sz="1750" i="1" dirty="0" err="1"/>
              <a:t>supracontractare</a:t>
            </a:r>
            <a:r>
              <a:rPr lang="en-GB" sz="1750" i="1" dirty="0"/>
              <a:t> </a:t>
            </a:r>
            <a:r>
              <a:rPr lang="en-GB" sz="1750" i="1" dirty="0" err="1"/>
              <a:t>și</a:t>
            </a:r>
            <a:r>
              <a:rPr lang="en-GB" sz="1750" i="1" dirty="0"/>
              <a:t> nu are </a:t>
            </a:r>
            <a:r>
              <a:rPr lang="en-GB" sz="1750" i="1" dirty="0" err="1"/>
              <a:t>alte</a:t>
            </a:r>
            <a:r>
              <a:rPr lang="en-GB" sz="1750" i="1" dirty="0"/>
              <a:t> </a:t>
            </a:r>
            <a:r>
              <a:rPr lang="en-GB" sz="1750" i="1" dirty="0" err="1"/>
              <a:t>apeluri</a:t>
            </a:r>
            <a:r>
              <a:rPr lang="en-GB" sz="1750" i="1" dirty="0"/>
              <a:t> de </a:t>
            </a:r>
            <a:r>
              <a:rPr lang="en-GB" sz="1750" i="1" dirty="0" err="1"/>
              <a:t>proiecte</a:t>
            </a:r>
            <a:r>
              <a:rPr lang="en-GB" sz="1750" i="1" dirty="0"/>
              <a:t> </a:t>
            </a:r>
            <a:r>
              <a:rPr lang="en-GB" sz="1750" i="1" dirty="0" err="1"/>
              <a:t>deschise</a:t>
            </a:r>
            <a:r>
              <a:rPr lang="en-GB" sz="1750" i="1" dirty="0"/>
              <a:t>. O </a:t>
            </a:r>
            <a:r>
              <a:rPr lang="en-GB" sz="1750" i="1" dirty="0" err="1"/>
              <a:t>situație</a:t>
            </a:r>
            <a:r>
              <a:rPr lang="en-GB" sz="1750" i="1" dirty="0"/>
              <a:t> </a:t>
            </a:r>
            <a:r>
              <a:rPr lang="en-GB" sz="1750" i="1" dirty="0" err="1"/>
              <a:t>similară</a:t>
            </a:r>
            <a:r>
              <a:rPr lang="en-GB" sz="1750" i="1" dirty="0"/>
              <a:t> </a:t>
            </a:r>
            <a:r>
              <a:rPr lang="en-GB" sz="1750" i="1" dirty="0" err="1"/>
              <a:t>este</a:t>
            </a:r>
            <a:r>
              <a:rPr lang="en-GB" sz="1750" i="1" dirty="0"/>
              <a:t> </a:t>
            </a:r>
            <a:r>
              <a:rPr lang="en-GB" sz="1750" i="1" dirty="0" err="1"/>
              <a:t>și</a:t>
            </a:r>
            <a:r>
              <a:rPr lang="en-GB" sz="1750" i="1" dirty="0"/>
              <a:t> la PO </a:t>
            </a:r>
            <a:r>
              <a:rPr lang="en-GB" sz="1750" i="1" dirty="0" err="1"/>
              <a:t>Comun</a:t>
            </a:r>
            <a:r>
              <a:rPr lang="en-GB" sz="1750" i="1" dirty="0"/>
              <a:t> </a:t>
            </a:r>
            <a:r>
              <a:rPr lang="en-GB" sz="1750" i="1" dirty="0" err="1"/>
              <a:t>Bazinul</a:t>
            </a:r>
            <a:r>
              <a:rPr lang="en-GB" sz="1750" i="1" dirty="0"/>
              <a:t> </a:t>
            </a:r>
            <a:r>
              <a:rPr lang="en-GB" sz="1750" i="1" dirty="0" err="1"/>
              <a:t>Marea</a:t>
            </a:r>
            <a:r>
              <a:rPr lang="en-GB" sz="1750" i="1" dirty="0"/>
              <a:t> </a:t>
            </a:r>
            <a:r>
              <a:rPr lang="en-GB" sz="1750" i="1" dirty="0" err="1"/>
              <a:t>Neagră</a:t>
            </a:r>
            <a:r>
              <a:rPr lang="en-GB" sz="1750" i="1" dirty="0"/>
              <a:t>. </a:t>
            </a:r>
            <a:endParaRPr lang="en-GB" sz="1750" dirty="0"/>
          </a:p>
          <a:p>
            <a:pPr marL="285750" indent="-285750" algn="just">
              <a:buFont typeface="Wingdings" panose="05000000000000000000" pitchFamily="2" charset="2"/>
              <a:buChar char="ü"/>
            </a:pPr>
            <a:r>
              <a:rPr lang="en-GB" sz="1750" i="1" dirty="0"/>
              <a:t>PO Transport are </a:t>
            </a:r>
            <a:r>
              <a:rPr lang="en-GB" sz="1750" i="1" dirty="0" err="1"/>
              <a:t>contractare</a:t>
            </a:r>
            <a:r>
              <a:rPr lang="en-GB" sz="1750" i="1" dirty="0"/>
              <a:t> 200%, </a:t>
            </a:r>
            <a:r>
              <a:rPr lang="en-GB" sz="1750" i="1" dirty="0" err="1"/>
              <a:t>în</a:t>
            </a:r>
            <a:r>
              <a:rPr lang="en-GB" sz="1750" i="1" dirty="0"/>
              <a:t> </a:t>
            </a:r>
            <a:r>
              <a:rPr lang="en-GB" sz="1750" i="1" dirty="0" err="1"/>
              <a:t>timp</a:t>
            </a:r>
            <a:r>
              <a:rPr lang="en-GB" sz="1750" i="1" dirty="0"/>
              <a:t> </a:t>
            </a:r>
            <a:r>
              <a:rPr lang="en-GB" sz="1750" i="1" dirty="0" err="1"/>
              <a:t>ce</a:t>
            </a:r>
            <a:r>
              <a:rPr lang="en-GB" sz="1750" i="1" dirty="0"/>
              <a:t> POIM se </a:t>
            </a:r>
            <a:r>
              <a:rPr lang="en-GB" sz="1750" i="1" dirty="0" err="1"/>
              <a:t>situează</a:t>
            </a:r>
            <a:r>
              <a:rPr lang="en-GB" sz="1750" i="1" dirty="0"/>
              <a:t> la 84,1%. </a:t>
            </a:r>
            <a:endParaRPr lang="en-GB" sz="1750" dirty="0"/>
          </a:p>
          <a:p>
            <a:pPr marL="285750" indent="-285750" algn="just">
              <a:buFont typeface="Wingdings" panose="05000000000000000000" pitchFamily="2" charset="2"/>
              <a:buChar char="ü"/>
            </a:pPr>
            <a:r>
              <a:rPr lang="en-GB" sz="1750" i="1" dirty="0"/>
              <a:t>POCU are </a:t>
            </a:r>
            <a:r>
              <a:rPr lang="en-GB" sz="1750" i="1" dirty="0" err="1"/>
              <a:t>contracte</a:t>
            </a:r>
            <a:r>
              <a:rPr lang="en-GB" sz="1750" i="1" dirty="0"/>
              <a:t> </a:t>
            </a:r>
            <a:r>
              <a:rPr lang="en-GB" sz="1750" i="1" dirty="0" err="1"/>
              <a:t>în</a:t>
            </a:r>
            <a:r>
              <a:rPr lang="en-GB" sz="1750" i="1" dirty="0"/>
              <a:t> </a:t>
            </a:r>
            <a:r>
              <a:rPr lang="en-GB" sz="1750" i="1" dirty="0" err="1"/>
              <a:t>valoare</a:t>
            </a:r>
            <a:r>
              <a:rPr lang="en-GB" sz="1750" i="1" dirty="0"/>
              <a:t> de 64,9% din </a:t>
            </a:r>
            <a:r>
              <a:rPr lang="en-GB" sz="1750" i="1" dirty="0" err="1"/>
              <a:t>alocare</a:t>
            </a:r>
            <a:r>
              <a:rPr lang="en-GB" sz="1750" i="1" dirty="0"/>
              <a:t>, </a:t>
            </a:r>
            <a:r>
              <a:rPr lang="en-GB" sz="1750" i="1" dirty="0" err="1"/>
              <a:t>iar</a:t>
            </a:r>
            <a:r>
              <a:rPr lang="en-GB" sz="1750" i="1" dirty="0"/>
              <a:t> POC 62,5%. </a:t>
            </a:r>
            <a:endParaRPr lang="en-GB" sz="1750" dirty="0"/>
          </a:p>
          <a:p>
            <a:pPr marL="285750" indent="-285750" algn="just">
              <a:buFont typeface="Wingdings" panose="05000000000000000000" pitchFamily="2" charset="2"/>
              <a:buChar char="ü"/>
            </a:pPr>
            <a:r>
              <a:rPr lang="en-GB" sz="1750" i="1" dirty="0"/>
              <a:t>POCA </a:t>
            </a:r>
            <a:r>
              <a:rPr lang="en-GB" sz="1750" i="1" dirty="0" err="1"/>
              <a:t>publică</a:t>
            </a:r>
            <a:r>
              <a:rPr lang="en-GB" sz="1750" i="1" dirty="0"/>
              <a:t> </a:t>
            </a:r>
            <a:r>
              <a:rPr lang="en-GB" sz="1750" i="1" dirty="0" err="1"/>
              <a:t>calendare</a:t>
            </a:r>
            <a:r>
              <a:rPr lang="en-GB" sz="1750" i="1" dirty="0"/>
              <a:t> de </a:t>
            </a:r>
            <a:r>
              <a:rPr lang="en-GB" sz="1750" i="1" dirty="0" err="1"/>
              <a:t>apeluri</a:t>
            </a:r>
            <a:r>
              <a:rPr lang="en-GB" sz="1750" i="1" dirty="0"/>
              <a:t> de </a:t>
            </a:r>
            <a:r>
              <a:rPr lang="en-GB" sz="1750" i="1" dirty="0" err="1"/>
              <a:t>proiecte</a:t>
            </a:r>
            <a:r>
              <a:rPr lang="en-GB" sz="1750" i="1" dirty="0"/>
              <a:t> </a:t>
            </a:r>
            <a:r>
              <a:rPr lang="en-GB" sz="1750" i="1" dirty="0" err="1"/>
              <a:t>actualizate</a:t>
            </a:r>
            <a:r>
              <a:rPr lang="en-GB" sz="1750" i="1" dirty="0"/>
              <a:t> </a:t>
            </a:r>
            <a:r>
              <a:rPr lang="en-GB" sz="1750" i="1" dirty="0" err="1"/>
              <a:t>cel</a:t>
            </a:r>
            <a:r>
              <a:rPr lang="en-GB" sz="1750" i="1" dirty="0"/>
              <a:t> </a:t>
            </a:r>
            <a:r>
              <a:rPr lang="en-GB" sz="1750" i="1" dirty="0" err="1"/>
              <a:t>puțin</a:t>
            </a:r>
            <a:r>
              <a:rPr lang="en-GB" sz="1750" i="1" dirty="0"/>
              <a:t> o </a:t>
            </a:r>
            <a:r>
              <a:rPr lang="en-GB" sz="1750" i="1" dirty="0" err="1"/>
              <a:t>dată</a:t>
            </a:r>
            <a:r>
              <a:rPr lang="en-GB" sz="1750" i="1" dirty="0"/>
              <a:t> pe an. </a:t>
            </a:r>
            <a:r>
              <a:rPr lang="en-GB" sz="1750" i="1" dirty="0" err="1"/>
              <a:t>Contractarea</a:t>
            </a:r>
            <a:r>
              <a:rPr lang="en-GB" sz="1750" i="1" dirty="0"/>
              <a:t> POCA la </a:t>
            </a:r>
            <a:r>
              <a:rPr lang="en-GB" sz="1750" i="1" dirty="0" err="1"/>
              <a:t>acest</a:t>
            </a:r>
            <a:r>
              <a:rPr lang="en-GB" sz="1750" i="1" dirty="0"/>
              <a:t> moment </a:t>
            </a:r>
            <a:r>
              <a:rPr lang="en-GB" sz="1750" i="1" dirty="0" err="1"/>
              <a:t>este</a:t>
            </a:r>
            <a:r>
              <a:rPr lang="en-GB" sz="1750" i="1" dirty="0"/>
              <a:t> 53,23%. </a:t>
            </a:r>
            <a:endParaRPr lang="en-GB" sz="1750" dirty="0"/>
          </a:p>
          <a:p>
            <a:pPr marL="285750" indent="-285750" algn="just">
              <a:buFont typeface="Wingdings" panose="05000000000000000000" pitchFamily="2" charset="2"/>
              <a:buChar char="ü"/>
            </a:pPr>
            <a:r>
              <a:rPr lang="en-GB" sz="1750" i="1" dirty="0" err="1"/>
              <a:t>În</a:t>
            </a:r>
            <a:r>
              <a:rPr lang="en-GB" sz="1750" i="1" dirty="0"/>
              <a:t> </a:t>
            </a:r>
            <a:r>
              <a:rPr lang="en-GB" sz="1750" i="1" dirty="0" err="1"/>
              <a:t>ceea</a:t>
            </a:r>
            <a:r>
              <a:rPr lang="en-GB" sz="1750" i="1" dirty="0"/>
              <a:t> </a:t>
            </a:r>
            <a:r>
              <a:rPr lang="en-GB" sz="1750" i="1" dirty="0" err="1"/>
              <a:t>ce</a:t>
            </a:r>
            <a:r>
              <a:rPr lang="en-GB" sz="1750" i="1" dirty="0"/>
              <a:t> </a:t>
            </a:r>
            <a:r>
              <a:rPr lang="en-GB" sz="1750" i="1" dirty="0" err="1"/>
              <a:t>privește</a:t>
            </a:r>
            <a:r>
              <a:rPr lang="en-GB" sz="1750" i="1" dirty="0"/>
              <a:t> POR, </a:t>
            </a:r>
            <a:r>
              <a:rPr lang="en-GB" sz="1750" i="1" dirty="0" err="1"/>
              <a:t>lansările</a:t>
            </a:r>
            <a:r>
              <a:rPr lang="en-GB" sz="1750" i="1" dirty="0"/>
              <a:t> de </a:t>
            </a:r>
            <a:r>
              <a:rPr lang="en-GB" sz="1750" i="1" dirty="0" err="1"/>
              <a:t>apeluri</a:t>
            </a:r>
            <a:r>
              <a:rPr lang="en-GB" sz="1750" i="1" dirty="0"/>
              <a:t> de </a:t>
            </a:r>
            <a:r>
              <a:rPr lang="en-GB" sz="1750" i="1" dirty="0" err="1"/>
              <a:t>proiecte</a:t>
            </a:r>
            <a:r>
              <a:rPr lang="en-GB" sz="1750" i="1" dirty="0"/>
              <a:t> nu au </a:t>
            </a:r>
            <a:r>
              <a:rPr lang="en-GB" sz="1750" i="1" dirty="0" err="1"/>
              <a:t>fost</a:t>
            </a:r>
            <a:r>
              <a:rPr lang="en-GB" sz="1750" i="1" dirty="0"/>
              <a:t> </a:t>
            </a:r>
            <a:r>
              <a:rPr lang="en-GB" sz="1750" i="1" dirty="0" err="1"/>
              <a:t>previzionate</a:t>
            </a:r>
            <a:r>
              <a:rPr lang="en-GB" sz="1750" i="1" dirty="0"/>
              <a:t>/</a:t>
            </a:r>
            <a:r>
              <a:rPr lang="en-GB" sz="1750" i="1" dirty="0" err="1"/>
              <a:t>planificate</a:t>
            </a:r>
            <a:r>
              <a:rPr lang="en-GB" sz="1750" i="1" dirty="0"/>
              <a:t> </a:t>
            </a:r>
            <a:r>
              <a:rPr lang="en-GB" sz="1750" i="1" dirty="0" err="1"/>
              <a:t>în</a:t>
            </a:r>
            <a:r>
              <a:rPr lang="en-GB" sz="1750" i="1" dirty="0"/>
              <a:t> mod </a:t>
            </a:r>
            <a:r>
              <a:rPr lang="en-GB" sz="1750" i="1" dirty="0" err="1"/>
              <a:t>riguros</a:t>
            </a:r>
            <a:r>
              <a:rPr lang="en-GB" sz="1750" i="1" dirty="0"/>
              <a:t>, </a:t>
            </a:r>
            <a:r>
              <a:rPr lang="en-GB" sz="1750" i="1" dirty="0" err="1"/>
              <a:t>neexistând</a:t>
            </a:r>
            <a:r>
              <a:rPr lang="en-GB" sz="1750" i="1" dirty="0"/>
              <a:t> un calendar </a:t>
            </a:r>
            <a:r>
              <a:rPr lang="en-GB" sz="1750" i="1" dirty="0" err="1"/>
              <a:t>estimativ</a:t>
            </a:r>
            <a:r>
              <a:rPr lang="en-GB" sz="1750" i="1" dirty="0"/>
              <a:t> </a:t>
            </a:r>
            <a:r>
              <a:rPr lang="en-GB" sz="1750" i="1" dirty="0" err="1"/>
              <a:t>pentru</a:t>
            </a:r>
            <a:r>
              <a:rPr lang="en-GB" sz="1750" i="1" dirty="0"/>
              <a:t> </a:t>
            </a:r>
            <a:r>
              <a:rPr lang="en-GB" sz="1750" i="1" dirty="0" err="1"/>
              <a:t>perioada</a:t>
            </a:r>
            <a:r>
              <a:rPr lang="en-GB" sz="1750" i="1" dirty="0"/>
              <a:t> de </a:t>
            </a:r>
            <a:r>
              <a:rPr lang="en-GB" sz="1750" i="1" dirty="0" err="1"/>
              <a:t>programare</a:t>
            </a:r>
            <a:r>
              <a:rPr lang="en-GB" sz="1750" i="1" dirty="0"/>
              <a:t> pe </a:t>
            </a:r>
            <a:r>
              <a:rPr lang="en-GB" sz="1750" i="1" dirty="0" err="1"/>
              <a:t>baza</a:t>
            </a:r>
            <a:r>
              <a:rPr lang="en-GB" sz="1750" i="1" dirty="0"/>
              <a:t> </a:t>
            </a:r>
            <a:r>
              <a:rPr lang="en-GB" sz="1750" i="1" dirty="0" err="1"/>
              <a:t>căruia</a:t>
            </a:r>
            <a:r>
              <a:rPr lang="en-GB" sz="1750" i="1" dirty="0"/>
              <a:t> </a:t>
            </a:r>
            <a:r>
              <a:rPr lang="en-GB" sz="1750" i="1" dirty="0" err="1"/>
              <a:t>beneficiarii</a:t>
            </a:r>
            <a:r>
              <a:rPr lang="en-GB" sz="1750" i="1" dirty="0"/>
              <a:t> </a:t>
            </a:r>
            <a:r>
              <a:rPr lang="en-GB" sz="1750" i="1" dirty="0" err="1"/>
              <a:t>să</a:t>
            </a:r>
            <a:r>
              <a:rPr lang="en-GB" sz="1750" i="1" dirty="0"/>
              <a:t> </a:t>
            </a:r>
            <a:r>
              <a:rPr lang="en-GB" sz="1750" i="1" dirty="0" err="1"/>
              <a:t>poată</a:t>
            </a:r>
            <a:r>
              <a:rPr lang="en-GB" sz="1750" i="1" dirty="0"/>
              <a:t> </a:t>
            </a:r>
            <a:r>
              <a:rPr lang="en-GB" sz="1750" i="1" dirty="0" err="1"/>
              <a:t>realiza</a:t>
            </a:r>
            <a:r>
              <a:rPr lang="en-GB" sz="1750" i="1" dirty="0"/>
              <a:t> o </a:t>
            </a:r>
            <a:r>
              <a:rPr lang="en-GB" sz="1750" i="1" dirty="0" err="1"/>
              <a:t>planificare</a:t>
            </a:r>
            <a:r>
              <a:rPr lang="en-GB" sz="1750" i="1" dirty="0"/>
              <a:t> a </a:t>
            </a:r>
            <a:r>
              <a:rPr lang="en-GB" sz="1750" i="1" dirty="0" err="1"/>
              <a:t>activităților</a:t>
            </a:r>
            <a:r>
              <a:rPr lang="en-GB" sz="1750" i="1" dirty="0"/>
              <a:t> </a:t>
            </a:r>
            <a:r>
              <a:rPr lang="en-GB" sz="1750" i="1" dirty="0" err="1"/>
              <a:t>preliminare</a:t>
            </a:r>
            <a:r>
              <a:rPr lang="en-GB" sz="1750" i="1" dirty="0"/>
              <a:t> </a:t>
            </a:r>
            <a:r>
              <a:rPr lang="en-GB" sz="1750" i="1" dirty="0" err="1"/>
              <a:t>necesare</a:t>
            </a:r>
            <a:r>
              <a:rPr lang="en-GB" sz="1750" i="1" dirty="0"/>
              <a:t> </a:t>
            </a:r>
            <a:r>
              <a:rPr lang="en-GB" sz="1750" i="1" dirty="0" err="1"/>
              <a:t>pentru</a:t>
            </a:r>
            <a:r>
              <a:rPr lang="en-GB" sz="1750" i="1" dirty="0"/>
              <a:t> </a:t>
            </a:r>
            <a:r>
              <a:rPr lang="en-GB" sz="1750" i="1" dirty="0" err="1"/>
              <a:t>pregătirea</a:t>
            </a:r>
            <a:r>
              <a:rPr lang="en-GB" sz="1750" i="1" dirty="0"/>
              <a:t> </a:t>
            </a:r>
            <a:r>
              <a:rPr lang="en-GB" sz="1750" i="1" dirty="0" err="1"/>
              <a:t>propunerilor</a:t>
            </a:r>
            <a:r>
              <a:rPr lang="en-GB" sz="1750" i="1" dirty="0"/>
              <a:t> de </a:t>
            </a:r>
            <a:r>
              <a:rPr lang="en-GB" sz="1750" i="1" dirty="0" err="1"/>
              <a:t>proiecte</a:t>
            </a:r>
            <a:endParaRPr lang="ro-RO" sz="1750" dirty="0"/>
          </a:p>
        </p:txBody>
      </p:sp>
      <p:graphicFrame>
        <p:nvGraphicFramePr>
          <p:cNvPr id="3" name="Table 2">
            <a:extLst>
              <a:ext uri="{FF2B5EF4-FFF2-40B4-BE49-F238E27FC236}">
                <a16:creationId xmlns:a16="http://schemas.microsoft.com/office/drawing/2014/main" id="{B8942010-55BE-4562-B214-CCB3B94502FE}"/>
              </a:ext>
            </a:extLst>
          </p:cNvPr>
          <p:cNvGraphicFramePr>
            <a:graphicFrameLocks noGrp="1"/>
          </p:cNvGraphicFramePr>
          <p:nvPr>
            <p:extLst>
              <p:ext uri="{D42A27DB-BD31-4B8C-83A1-F6EECF244321}">
                <p14:modId xmlns:p14="http://schemas.microsoft.com/office/powerpoint/2010/main" val="2663717558"/>
              </p:ext>
            </p:extLst>
          </p:nvPr>
        </p:nvGraphicFramePr>
        <p:xfrm>
          <a:off x="838200" y="1783634"/>
          <a:ext cx="2286000" cy="33528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3972553431"/>
                    </a:ext>
                  </a:extLst>
                </a:gridCol>
              </a:tblGrid>
              <a:tr h="273766">
                <a:tc>
                  <a:txBody>
                    <a:bodyPr/>
                    <a:lstStyle/>
                    <a:p>
                      <a:r>
                        <a:rPr lang="ro-RO" sz="1600" dirty="0">
                          <a:solidFill>
                            <a:schemeClr val="tx1"/>
                          </a:solidFill>
                        </a:rPr>
                        <a:t>SUPRACONTRACTARE</a:t>
                      </a:r>
                      <a:endParaRPr lang="en-GB" sz="1600" dirty="0">
                        <a:solidFill>
                          <a:schemeClr val="tx1"/>
                        </a:solidFill>
                      </a:endParaRPr>
                    </a:p>
                  </a:txBody>
                  <a:tcPr/>
                </a:tc>
                <a:extLst>
                  <a:ext uri="{0D108BD9-81ED-4DB2-BD59-A6C34878D82A}">
                    <a16:rowId xmlns:a16="http://schemas.microsoft.com/office/drawing/2014/main" val="1338413520"/>
                  </a:ext>
                </a:extLst>
              </a:tr>
            </a:tbl>
          </a:graphicData>
        </a:graphic>
      </p:graphicFrame>
    </p:spTree>
    <p:extLst>
      <p:ext uri="{BB962C8B-B14F-4D97-AF65-F5344CB8AC3E}">
        <p14:creationId xmlns:p14="http://schemas.microsoft.com/office/powerpoint/2010/main" val="1687665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114E8DE-923B-4C2A-895C-DD26C3E043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Header A4 Portrait.png">
            <a:extLst>
              <a:ext uri="{FF2B5EF4-FFF2-40B4-BE49-F238E27FC236}">
                <a16:creationId xmlns:a16="http://schemas.microsoft.com/office/drawing/2014/main" id="{DFFAB46E-4C33-485C-B1D5-BEF85C68993A}"/>
              </a:ext>
            </a:extLst>
          </p:cNvPr>
          <p:cNvPicPr/>
          <p:nvPr/>
        </p:nvPicPr>
        <p:blipFill>
          <a:blip r:embed="rId3"/>
          <a:stretch>
            <a:fillRect/>
          </a:stretch>
        </p:blipFill>
        <p:spPr>
          <a:xfrm>
            <a:off x="960120" y="325422"/>
            <a:ext cx="6004560" cy="627380"/>
          </a:xfrm>
          <a:prstGeom prst="rect">
            <a:avLst/>
          </a:prstGeom>
        </p:spPr>
      </p:pic>
      <p:sp>
        <p:nvSpPr>
          <p:cNvPr id="12" name="Title 2">
            <a:extLst>
              <a:ext uri="{FF2B5EF4-FFF2-40B4-BE49-F238E27FC236}">
                <a16:creationId xmlns:a16="http://schemas.microsoft.com/office/drawing/2014/main" id="{9022E6AF-0A18-449A-90F6-A1964C3866EC}"/>
              </a:ext>
            </a:extLst>
          </p:cNvPr>
          <p:cNvSpPr>
            <a:spLocks noGrp="1"/>
          </p:cNvSpPr>
          <p:nvPr>
            <p:ph type="title"/>
          </p:nvPr>
        </p:nvSpPr>
        <p:spPr>
          <a:xfrm>
            <a:off x="390598" y="1066800"/>
            <a:ext cx="6924602" cy="627381"/>
          </a:xfrm>
        </p:spPr>
        <p:txBody>
          <a:bodyPr>
            <a:noAutofit/>
          </a:bodyPr>
          <a:lstStyle/>
          <a:p>
            <a:r>
              <a:rPr lang="pt-BR" sz="2500" b="1" dirty="0">
                <a:solidFill>
                  <a:schemeClr val="tx1"/>
                </a:solidFill>
              </a:rPr>
              <a:t>Analiza procesului de planificare și lansare a apelurilor de proiecte</a:t>
            </a:r>
            <a:endParaRPr lang="en-US" sz="2500" b="1" dirty="0">
              <a:solidFill>
                <a:schemeClr val="tx1"/>
              </a:solidFill>
              <a:effectLst>
                <a:outerShdw blurRad="38100" dist="38100" dir="2700000" algn="tl">
                  <a:srgbClr val="000000">
                    <a:alpha val="43137"/>
                  </a:srgbClr>
                </a:outerShdw>
              </a:effectLst>
            </a:endParaRPr>
          </a:p>
        </p:txBody>
      </p:sp>
      <p:pic>
        <p:nvPicPr>
          <p:cNvPr id="13" name="Picture 12">
            <a:extLst>
              <a:ext uri="{FF2B5EF4-FFF2-40B4-BE49-F238E27FC236}">
                <a16:creationId xmlns:a16="http://schemas.microsoft.com/office/drawing/2014/main" id="{9B69DEDF-3F85-489E-A672-31883DA69A83}"/>
              </a:ext>
            </a:extLst>
          </p:cNvPr>
          <p:cNvPicPr>
            <a:picLocks noChangeAspect="1"/>
          </p:cNvPicPr>
          <p:nvPr/>
        </p:nvPicPr>
        <p:blipFill>
          <a:blip r:embed="rId4"/>
          <a:stretch>
            <a:fillRect/>
          </a:stretch>
        </p:blipFill>
        <p:spPr>
          <a:xfrm>
            <a:off x="381267" y="5784754"/>
            <a:ext cx="6629133" cy="1021861"/>
          </a:xfrm>
          <a:prstGeom prst="rect">
            <a:avLst/>
          </a:prstGeom>
        </p:spPr>
      </p:pic>
      <p:sp>
        <p:nvSpPr>
          <p:cNvPr id="2" name="Rectangle 1">
            <a:extLst>
              <a:ext uri="{FF2B5EF4-FFF2-40B4-BE49-F238E27FC236}">
                <a16:creationId xmlns:a16="http://schemas.microsoft.com/office/drawing/2014/main" id="{7E9DB593-D810-45F9-9A1C-CDB17E3FAF5B}"/>
              </a:ext>
            </a:extLst>
          </p:cNvPr>
          <p:cNvSpPr/>
          <p:nvPr/>
        </p:nvSpPr>
        <p:spPr>
          <a:xfrm>
            <a:off x="533400" y="1799035"/>
            <a:ext cx="7239000" cy="5640006"/>
          </a:xfrm>
          <a:prstGeom prst="rect">
            <a:avLst/>
          </a:prstGeom>
        </p:spPr>
        <p:txBody>
          <a:bodyPr wrap="square">
            <a:spAutoFit/>
          </a:bodyPr>
          <a:lstStyle/>
          <a:p>
            <a:pPr marL="285750" indent="-285750" algn="just">
              <a:buFont typeface="Wingdings" panose="05000000000000000000" pitchFamily="2" charset="2"/>
              <a:buChar char="Ø"/>
            </a:pPr>
            <a:r>
              <a:rPr lang="ro-RO" sz="1600" dirty="0"/>
              <a:t>                                                                   </a:t>
            </a:r>
          </a:p>
          <a:p>
            <a:pPr marL="285750" indent="-285750" algn="just">
              <a:buFont typeface="Wingdings" panose="05000000000000000000" pitchFamily="2" charset="2"/>
              <a:buChar char="ü"/>
            </a:pPr>
            <a:r>
              <a:rPr lang="en-GB" sz="1500" dirty="0" err="1"/>
              <a:t>În</a:t>
            </a:r>
            <a:r>
              <a:rPr lang="en-GB" sz="1500" dirty="0"/>
              <a:t> general, </a:t>
            </a:r>
            <a:r>
              <a:rPr lang="en-GB" sz="1500" dirty="0" err="1"/>
              <a:t>deși</a:t>
            </a:r>
            <a:r>
              <a:rPr lang="en-GB" sz="1500" dirty="0"/>
              <a:t> au </a:t>
            </a:r>
            <a:r>
              <a:rPr lang="en-GB" sz="1500" dirty="0" err="1"/>
              <a:t>fost</a:t>
            </a:r>
            <a:r>
              <a:rPr lang="en-GB" sz="1500" dirty="0"/>
              <a:t> </a:t>
            </a:r>
            <a:r>
              <a:rPr lang="en-GB" sz="1500" dirty="0" err="1"/>
              <a:t>publicate</a:t>
            </a:r>
            <a:r>
              <a:rPr lang="en-GB" sz="1500" dirty="0"/>
              <a:t> </a:t>
            </a:r>
            <a:r>
              <a:rPr lang="en-GB" sz="1500" dirty="0" err="1"/>
              <a:t>calendare</a:t>
            </a:r>
            <a:r>
              <a:rPr lang="en-GB" sz="1500" dirty="0"/>
              <a:t> de </a:t>
            </a:r>
            <a:r>
              <a:rPr lang="en-GB" sz="1500" dirty="0" err="1"/>
              <a:t>lansare</a:t>
            </a:r>
            <a:r>
              <a:rPr lang="en-GB" sz="1500" dirty="0"/>
              <a:t> </a:t>
            </a:r>
            <a:r>
              <a:rPr lang="en-GB" sz="1500" dirty="0" err="1"/>
              <a:t>apeluri</a:t>
            </a:r>
            <a:r>
              <a:rPr lang="en-GB" sz="1500" dirty="0"/>
              <a:t> de </a:t>
            </a:r>
            <a:r>
              <a:rPr lang="en-GB" sz="1500" dirty="0" err="1"/>
              <a:t>proiecte</a:t>
            </a:r>
            <a:r>
              <a:rPr lang="en-GB" sz="1500" dirty="0"/>
              <a:t> pe site-ul MFE, </a:t>
            </a:r>
            <a:r>
              <a:rPr lang="en-GB" sz="1500" dirty="0" err="1"/>
              <a:t>acestea</a:t>
            </a:r>
            <a:r>
              <a:rPr lang="en-GB" sz="1500" dirty="0"/>
              <a:t> nu au </a:t>
            </a:r>
            <a:r>
              <a:rPr lang="en-GB" sz="1500" dirty="0" err="1"/>
              <a:t>putut</a:t>
            </a:r>
            <a:r>
              <a:rPr lang="en-GB" sz="1500" dirty="0"/>
              <a:t> fi </a:t>
            </a:r>
            <a:r>
              <a:rPr lang="en-GB" sz="1500" dirty="0" err="1"/>
              <a:t>respectate</a:t>
            </a:r>
            <a:r>
              <a:rPr lang="en-GB" sz="1500" dirty="0"/>
              <a:t> din motive de </a:t>
            </a:r>
            <a:r>
              <a:rPr lang="en-GB" sz="1500" dirty="0" err="1"/>
              <a:t>îndeplinire</a:t>
            </a:r>
            <a:r>
              <a:rPr lang="en-GB" sz="1500" dirty="0"/>
              <a:t> a </a:t>
            </a:r>
            <a:r>
              <a:rPr lang="en-GB" sz="1500" dirty="0" err="1"/>
              <a:t>condiționalităților</a:t>
            </a:r>
            <a:r>
              <a:rPr lang="en-GB" sz="1500" dirty="0"/>
              <a:t> ex-ante, a </a:t>
            </a:r>
            <a:r>
              <a:rPr lang="en-GB" sz="1500" dirty="0" err="1"/>
              <a:t>operaționalizării</a:t>
            </a:r>
            <a:r>
              <a:rPr lang="en-GB" sz="1500" dirty="0"/>
              <a:t> </a:t>
            </a:r>
            <a:r>
              <a:rPr lang="en-GB" sz="1500" dirty="0" err="1"/>
              <a:t>funcționării</a:t>
            </a:r>
            <a:r>
              <a:rPr lang="en-GB" sz="1500" dirty="0"/>
              <a:t> </a:t>
            </a:r>
            <a:r>
              <a:rPr lang="en-GB" sz="1500" dirty="0" err="1"/>
              <a:t>sistemului</a:t>
            </a:r>
            <a:r>
              <a:rPr lang="en-GB" sz="1500" dirty="0"/>
              <a:t> </a:t>
            </a:r>
            <a:r>
              <a:rPr lang="en-GB" sz="1500" dirty="0" err="1"/>
              <a:t>MySMIS</a:t>
            </a:r>
            <a:r>
              <a:rPr lang="en-GB" sz="1500" dirty="0"/>
              <a:t>, a </a:t>
            </a:r>
            <a:r>
              <a:rPr lang="en-GB" sz="1500" dirty="0" err="1"/>
              <a:t>armonizării</a:t>
            </a:r>
            <a:r>
              <a:rPr lang="en-GB" sz="1500" dirty="0"/>
              <a:t> </a:t>
            </a:r>
            <a:r>
              <a:rPr lang="en-GB" sz="1500" dirty="0" err="1"/>
              <a:t>cadrului</a:t>
            </a:r>
            <a:r>
              <a:rPr lang="en-GB" sz="1500" dirty="0"/>
              <a:t> </a:t>
            </a:r>
            <a:r>
              <a:rPr lang="en-GB" sz="1500" dirty="0" err="1"/>
              <a:t>legislativ</a:t>
            </a:r>
            <a:r>
              <a:rPr lang="en-GB" sz="1500" dirty="0"/>
              <a:t>/</a:t>
            </a:r>
            <a:r>
              <a:rPr lang="en-GB" sz="1500" dirty="0" err="1"/>
              <a:t>elaborării</a:t>
            </a:r>
            <a:r>
              <a:rPr lang="en-GB" sz="1500" dirty="0"/>
              <a:t> </a:t>
            </a:r>
            <a:r>
              <a:rPr lang="en-GB" sz="1500" dirty="0" err="1"/>
              <a:t>și</a:t>
            </a:r>
            <a:r>
              <a:rPr lang="en-GB" sz="1500" dirty="0"/>
              <a:t> </a:t>
            </a:r>
            <a:r>
              <a:rPr lang="en-GB" sz="1500" dirty="0" err="1"/>
              <a:t>adoptării</a:t>
            </a:r>
            <a:r>
              <a:rPr lang="en-GB" sz="1500" dirty="0"/>
              <a:t> de </a:t>
            </a:r>
            <a:r>
              <a:rPr lang="en-GB" sz="1500" dirty="0" err="1"/>
              <a:t>strategii</a:t>
            </a:r>
            <a:r>
              <a:rPr lang="en-GB" sz="1500" dirty="0"/>
              <a:t> </a:t>
            </a:r>
            <a:r>
              <a:rPr lang="en-GB" sz="1500" dirty="0" err="1"/>
              <a:t>în</a:t>
            </a:r>
            <a:r>
              <a:rPr lang="en-GB" sz="1500" dirty="0"/>
              <a:t> </a:t>
            </a:r>
            <a:r>
              <a:rPr lang="en-GB" sz="1500" dirty="0" err="1"/>
              <a:t>domeniu</a:t>
            </a:r>
            <a:r>
              <a:rPr lang="en-GB" sz="1500" dirty="0"/>
              <a:t>.</a:t>
            </a:r>
            <a:endParaRPr lang="ro-RO" sz="1500" dirty="0"/>
          </a:p>
          <a:p>
            <a:pPr marL="285750" indent="-285750" algn="just">
              <a:buFont typeface="Wingdings" panose="05000000000000000000" pitchFamily="2" charset="2"/>
              <a:buChar char="ü"/>
            </a:pPr>
            <a:r>
              <a:rPr lang="en-GB" sz="1500" dirty="0" err="1"/>
              <a:t>Nerespectarea</a:t>
            </a:r>
            <a:r>
              <a:rPr lang="en-GB" sz="1500" dirty="0"/>
              <a:t> </a:t>
            </a:r>
            <a:r>
              <a:rPr lang="en-GB" sz="1500" dirty="0" err="1"/>
              <a:t>calendarelor</a:t>
            </a:r>
            <a:r>
              <a:rPr lang="en-GB" sz="1500" dirty="0"/>
              <a:t> de </a:t>
            </a:r>
            <a:r>
              <a:rPr lang="en-GB" sz="1500" dirty="0" err="1"/>
              <a:t>apeluri</a:t>
            </a:r>
            <a:r>
              <a:rPr lang="en-GB" sz="1500" dirty="0"/>
              <a:t> a </a:t>
            </a:r>
            <a:r>
              <a:rPr lang="en-GB" sz="1500" dirty="0" err="1"/>
              <a:t>fost</a:t>
            </a:r>
            <a:r>
              <a:rPr lang="en-GB" sz="1500" dirty="0"/>
              <a:t> </a:t>
            </a:r>
            <a:r>
              <a:rPr lang="en-GB" sz="1500" dirty="0" err="1"/>
              <a:t>generată</a:t>
            </a:r>
            <a:r>
              <a:rPr lang="en-GB" sz="1500" dirty="0"/>
              <a:t> </a:t>
            </a:r>
            <a:r>
              <a:rPr lang="en-GB" sz="1500" dirty="0" err="1"/>
              <a:t>și</a:t>
            </a:r>
            <a:r>
              <a:rPr lang="en-GB" sz="1500" dirty="0"/>
              <a:t> de </a:t>
            </a:r>
            <a:r>
              <a:rPr lang="en-GB" sz="1500" dirty="0" err="1"/>
              <a:t>modificările</a:t>
            </a:r>
            <a:r>
              <a:rPr lang="en-GB" sz="1500" dirty="0"/>
              <a:t> </a:t>
            </a:r>
            <a:r>
              <a:rPr lang="en-GB" sz="1500" dirty="0" err="1"/>
              <a:t>cadrului</a:t>
            </a:r>
            <a:r>
              <a:rPr lang="en-GB" sz="1500" dirty="0"/>
              <a:t> </a:t>
            </a:r>
            <a:r>
              <a:rPr lang="en-GB" sz="1500" dirty="0" err="1"/>
              <a:t>instituțional</a:t>
            </a:r>
            <a:r>
              <a:rPr lang="en-GB" sz="1500" dirty="0"/>
              <a:t>, </a:t>
            </a:r>
            <a:r>
              <a:rPr lang="en-GB" sz="1500" dirty="0" err="1"/>
              <a:t>mai</a:t>
            </a:r>
            <a:r>
              <a:rPr lang="en-GB" sz="1500" dirty="0"/>
              <a:t> ales </a:t>
            </a:r>
            <a:r>
              <a:rPr lang="en-GB" sz="1500" dirty="0" err="1"/>
              <a:t>în</a:t>
            </a:r>
            <a:r>
              <a:rPr lang="en-GB" sz="1500" dirty="0"/>
              <a:t> </a:t>
            </a:r>
            <a:r>
              <a:rPr lang="en-GB" sz="1500" dirty="0" err="1"/>
              <a:t>ceea</a:t>
            </a:r>
            <a:r>
              <a:rPr lang="en-GB" sz="1500" dirty="0"/>
              <a:t> </a:t>
            </a:r>
            <a:r>
              <a:rPr lang="en-GB" sz="1500" dirty="0" err="1"/>
              <a:t>ce</a:t>
            </a:r>
            <a:r>
              <a:rPr lang="en-GB" sz="1500" dirty="0"/>
              <a:t> </a:t>
            </a:r>
            <a:r>
              <a:rPr lang="en-GB" sz="1500" dirty="0" err="1"/>
              <a:t>privește</a:t>
            </a:r>
            <a:r>
              <a:rPr lang="en-GB" sz="1500" dirty="0"/>
              <a:t> PO </a:t>
            </a:r>
            <a:r>
              <a:rPr lang="en-GB" sz="1500" dirty="0" err="1"/>
              <a:t>aflate</a:t>
            </a:r>
            <a:r>
              <a:rPr lang="en-GB" sz="1500" dirty="0"/>
              <a:t> </a:t>
            </a:r>
            <a:r>
              <a:rPr lang="en-GB" sz="1500" dirty="0" err="1"/>
              <a:t>în</a:t>
            </a:r>
            <a:r>
              <a:rPr lang="en-GB" sz="1500" dirty="0"/>
              <a:t> </a:t>
            </a:r>
            <a:r>
              <a:rPr lang="en-GB" sz="1500" dirty="0" err="1"/>
              <a:t>subordinea</a:t>
            </a:r>
            <a:r>
              <a:rPr lang="en-GB" sz="1500" dirty="0"/>
              <a:t> MFE.</a:t>
            </a:r>
            <a:endParaRPr lang="ro-RO" sz="1500" dirty="0"/>
          </a:p>
          <a:p>
            <a:pPr algn="just"/>
            <a:r>
              <a:rPr lang="ro-RO" sz="1500" b="1" i="1" dirty="0">
                <a:solidFill>
                  <a:srgbClr val="C00000"/>
                </a:solidFill>
              </a:rPr>
              <a:t>D</a:t>
            </a:r>
            <a:r>
              <a:rPr lang="en-GB" sz="1500" b="1" i="1" dirty="0" err="1">
                <a:solidFill>
                  <a:srgbClr val="C00000"/>
                </a:solidFill>
              </a:rPr>
              <a:t>isfuncționalități</a:t>
            </a:r>
            <a:r>
              <a:rPr lang="en-GB" sz="1500" b="1" i="1" dirty="0">
                <a:solidFill>
                  <a:srgbClr val="C00000"/>
                </a:solidFill>
              </a:rPr>
              <a:t> </a:t>
            </a:r>
            <a:r>
              <a:rPr lang="en-GB" sz="1500" b="1" i="1" dirty="0" err="1">
                <a:solidFill>
                  <a:srgbClr val="C00000"/>
                </a:solidFill>
              </a:rPr>
              <a:t>identificate</a:t>
            </a:r>
            <a:r>
              <a:rPr lang="en-GB" sz="1500" b="1" i="1" dirty="0">
                <a:solidFill>
                  <a:srgbClr val="C00000"/>
                </a:solidFill>
              </a:rPr>
              <a:t> </a:t>
            </a:r>
            <a:r>
              <a:rPr lang="en-GB" sz="1500" b="1" i="1" dirty="0" err="1">
                <a:solidFill>
                  <a:srgbClr val="C00000"/>
                </a:solidFill>
              </a:rPr>
              <a:t>în</a:t>
            </a:r>
            <a:r>
              <a:rPr lang="en-GB" sz="1500" b="1" i="1" dirty="0">
                <a:solidFill>
                  <a:srgbClr val="C00000"/>
                </a:solidFill>
              </a:rPr>
              <a:t> </a:t>
            </a:r>
            <a:r>
              <a:rPr lang="en-GB" sz="1500" b="1" i="1" dirty="0" err="1">
                <a:solidFill>
                  <a:srgbClr val="C00000"/>
                </a:solidFill>
              </a:rPr>
              <a:t>etapa</a:t>
            </a:r>
            <a:r>
              <a:rPr lang="en-GB" sz="1500" b="1" i="1" dirty="0">
                <a:solidFill>
                  <a:srgbClr val="C00000"/>
                </a:solidFill>
              </a:rPr>
              <a:t> de </a:t>
            </a:r>
            <a:r>
              <a:rPr lang="en-GB" sz="1500" b="1" i="1" dirty="0" err="1">
                <a:solidFill>
                  <a:srgbClr val="C00000"/>
                </a:solidFill>
              </a:rPr>
              <a:t>planificare</a:t>
            </a:r>
            <a:r>
              <a:rPr lang="en-GB" sz="1500" b="1" i="1" dirty="0">
                <a:solidFill>
                  <a:srgbClr val="C00000"/>
                </a:solidFill>
              </a:rPr>
              <a:t> </a:t>
            </a:r>
            <a:r>
              <a:rPr lang="en-GB" sz="1500" b="1" i="1" dirty="0" err="1">
                <a:solidFill>
                  <a:srgbClr val="C00000"/>
                </a:solidFill>
              </a:rPr>
              <a:t>și</a:t>
            </a:r>
            <a:r>
              <a:rPr lang="en-GB" sz="1500" b="1" i="1" dirty="0">
                <a:solidFill>
                  <a:srgbClr val="C00000"/>
                </a:solidFill>
              </a:rPr>
              <a:t> </a:t>
            </a:r>
            <a:r>
              <a:rPr lang="en-GB" sz="1500" b="1" i="1" dirty="0" err="1">
                <a:solidFill>
                  <a:srgbClr val="C00000"/>
                </a:solidFill>
              </a:rPr>
              <a:t>lansare</a:t>
            </a:r>
            <a:r>
              <a:rPr lang="en-GB" sz="1500" b="1" i="1" dirty="0">
                <a:solidFill>
                  <a:srgbClr val="C00000"/>
                </a:solidFill>
              </a:rPr>
              <a:t> a </a:t>
            </a:r>
            <a:r>
              <a:rPr lang="en-GB" sz="1500" b="1" i="1" dirty="0" err="1">
                <a:solidFill>
                  <a:srgbClr val="C00000"/>
                </a:solidFill>
              </a:rPr>
              <a:t>apelurilor</a:t>
            </a:r>
            <a:r>
              <a:rPr lang="en-GB" sz="1500" b="1" i="1" dirty="0">
                <a:solidFill>
                  <a:srgbClr val="C00000"/>
                </a:solidFill>
              </a:rPr>
              <a:t> de </a:t>
            </a:r>
            <a:r>
              <a:rPr lang="en-GB" sz="1500" b="1" i="1" dirty="0" err="1">
                <a:solidFill>
                  <a:srgbClr val="C00000"/>
                </a:solidFill>
              </a:rPr>
              <a:t>proiecte</a:t>
            </a:r>
            <a:r>
              <a:rPr lang="ro-RO" sz="1500" b="1" i="1" dirty="0">
                <a:solidFill>
                  <a:srgbClr val="C00000"/>
                </a:solidFill>
              </a:rPr>
              <a:t>:</a:t>
            </a:r>
          </a:p>
          <a:p>
            <a:pPr marL="285750" indent="-285750" algn="just">
              <a:buFont typeface="Wingdings" panose="05000000000000000000" pitchFamily="2" charset="2"/>
              <a:buChar char="Ø"/>
            </a:pPr>
            <a:r>
              <a:rPr lang="en-GB" sz="1500" dirty="0" err="1"/>
              <a:t>Lipsa</a:t>
            </a:r>
            <a:r>
              <a:rPr lang="en-GB" sz="1500" dirty="0"/>
              <a:t> de </a:t>
            </a:r>
            <a:r>
              <a:rPr lang="en-GB" sz="1500" dirty="0" err="1"/>
              <a:t>predictibilitate</a:t>
            </a:r>
            <a:r>
              <a:rPr lang="en-GB" sz="1500" dirty="0"/>
              <a:t> </a:t>
            </a:r>
            <a:r>
              <a:rPr lang="en-GB" sz="1500" dirty="0" err="1"/>
              <a:t>în</a:t>
            </a:r>
            <a:r>
              <a:rPr lang="en-GB" sz="1500" dirty="0"/>
              <a:t> </a:t>
            </a:r>
            <a:r>
              <a:rPr lang="en-GB" sz="1500" dirty="0" err="1"/>
              <a:t>ceea</a:t>
            </a:r>
            <a:r>
              <a:rPr lang="en-GB" sz="1500" dirty="0"/>
              <a:t> </a:t>
            </a:r>
            <a:r>
              <a:rPr lang="en-GB" sz="1500" dirty="0" err="1"/>
              <a:t>ce</a:t>
            </a:r>
            <a:r>
              <a:rPr lang="en-GB" sz="1500" dirty="0"/>
              <a:t> </a:t>
            </a:r>
            <a:r>
              <a:rPr lang="en-GB" sz="1500" dirty="0" err="1"/>
              <a:t>privește</a:t>
            </a:r>
            <a:r>
              <a:rPr lang="en-GB" sz="1500" dirty="0"/>
              <a:t> </a:t>
            </a:r>
            <a:r>
              <a:rPr lang="en-GB" sz="1500" dirty="0" err="1"/>
              <a:t>lansarea</a:t>
            </a:r>
            <a:r>
              <a:rPr lang="en-GB" sz="1500" dirty="0"/>
              <a:t> </a:t>
            </a:r>
            <a:r>
              <a:rPr lang="en-GB" sz="1500" dirty="0" err="1"/>
              <a:t>apelurilor</a:t>
            </a:r>
            <a:r>
              <a:rPr lang="en-GB" sz="1500" dirty="0"/>
              <a:t> de </a:t>
            </a:r>
            <a:r>
              <a:rPr lang="en-GB" sz="1500" dirty="0" err="1"/>
              <a:t>proiecte</a:t>
            </a:r>
            <a:r>
              <a:rPr lang="en-GB" sz="1500" dirty="0"/>
              <a:t>. </a:t>
            </a:r>
            <a:endParaRPr lang="ro-RO" sz="1500" dirty="0"/>
          </a:p>
          <a:p>
            <a:pPr marL="285750" indent="-285750" algn="just">
              <a:buFont typeface="Wingdings" panose="05000000000000000000" pitchFamily="2" charset="2"/>
              <a:buChar char="Ø"/>
            </a:pPr>
            <a:r>
              <a:rPr lang="en-GB" sz="1500" dirty="0" err="1"/>
              <a:t>Prelungirea</a:t>
            </a:r>
            <a:r>
              <a:rPr lang="en-GB" sz="1500" dirty="0"/>
              <a:t> </a:t>
            </a:r>
            <a:r>
              <a:rPr lang="en-GB" sz="1500" dirty="0" err="1"/>
              <a:t>termenelor</a:t>
            </a:r>
            <a:r>
              <a:rPr lang="en-GB" sz="1500" dirty="0"/>
              <a:t> </a:t>
            </a:r>
            <a:r>
              <a:rPr lang="en-GB" sz="1500" dirty="0" err="1"/>
              <a:t>limită</a:t>
            </a:r>
            <a:r>
              <a:rPr lang="en-GB" sz="1500" dirty="0"/>
              <a:t> </a:t>
            </a:r>
            <a:r>
              <a:rPr lang="en-GB" sz="1500" dirty="0" err="1"/>
              <a:t>pentru</a:t>
            </a:r>
            <a:r>
              <a:rPr lang="en-GB" sz="1500" dirty="0"/>
              <a:t> </a:t>
            </a:r>
            <a:r>
              <a:rPr lang="en-GB" sz="1500" dirty="0" err="1"/>
              <a:t>depunerea</a:t>
            </a:r>
            <a:r>
              <a:rPr lang="en-GB" sz="1500" dirty="0"/>
              <a:t> </a:t>
            </a:r>
            <a:r>
              <a:rPr lang="en-GB" sz="1500" dirty="0" err="1"/>
              <a:t>proiectelor</a:t>
            </a:r>
            <a:r>
              <a:rPr lang="en-GB" sz="1500" dirty="0"/>
              <a:t> ca </a:t>
            </a:r>
            <a:r>
              <a:rPr lang="en-GB" sz="1500" dirty="0" err="1"/>
              <a:t>și</a:t>
            </a:r>
            <a:r>
              <a:rPr lang="en-GB" sz="1500" dirty="0"/>
              <a:t> </a:t>
            </a:r>
            <a:r>
              <a:rPr lang="en-GB" sz="1500" dirty="0" err="1"/>
              <a:t>consecință</a:t>
            </a:r>
            <a:r>
              <a:rPr lang="en-GB" sz="1500" dirty="0"/>
              <a:t> a </a:t>
            </a:r>
            <a:r>
              <a:rPr lang="en-GB" sz="1500" dirty="0" err="1"/>
              <a:t>faptului</a:t>
            </a:r>
            <a:r>
              <a:rPr lang="en-GB" sz="1500" dirty="0"/>
              <a:t> </a:t>
            </a:r>
            <a:r>
              <a:rPr lang="en-GB" sz="1500" dirty="0" err="1"/>
              <a:t>că</a:t>
            </a:r>
            <a:r>
              <a:rPr lang="en-GB" sz="1500" dirty="0"/>
              <a:t> </a:t>
            </a:r>
            <a:r>
              <a:rPr lang="en-GB" sz="1500" dirty="0" err="1"/>
              <a:t>solicitanții</a:t>
            </a:r>
            <a:r>
              <a:rPr lang="en-GB" sz="1500" dirty="0"/>
              <a:t> nu au </a:t>
            </a:r>
            <a:r>
              <a:rPr lang="en-GB" sz="1500" dirty="0" err="1"/>
              <a:t>avut</a:t>
            </a:r>
            <a:r>
              <a:rPr lang="en-GB" sz="1500" dirty="0"/>
              <a:t> </a:t>
            </a:r>
            <a:r>
              <a:rPr lang="en-GB" sz="1500" dirty="0" err="1"/>
              <a:t>suficient</a:t>
            </a:r>
            <a:r>
              <a:rPr lang="en-GB" sz="1500" dirty="0"/>
              <a:t> </a:t>
            </a:r>
            <a:r>
              <a:rPr lang="en-GB" sz="1500" dirty="0" err="1"/>
              <a:t>timp</a:t>
            </a:r>
            <a:r>
              <a:rPr lang="en-GB" sz="1500" dirty="0"/>
              <a:t> </a:t>
            </a:r>
            <a:r>
              <a:rPr lang="en-GB" sz="1500" dirty="0" err="1"/>
              <a:t>pentru</a:t>
            </a:r>
            <a:r>
              <a:rPr lang="en-GB" sz="1500" dirty="0"/>
              <a:t> </a:t>
            </a:r>
            <a:r>
              <a:rPr lang="en-GB" sz="1500" dirty="0" err="1"/>
              <a:t>pregătirea</a:t>
            </a:r>
            <a:r>
              <a:rPr lang="en-GB" sz="1500" dirty="0"/>
              <a:t> </a:t>
            </a:r>
            <a:r>
              <a:rPr lang="en-GB" sz="1500" dirty="0" err="1"/>
              <a:t>proiectelor</a:t>
            </a:r>
            <a:r>
              <a:rPr lang="en-GB" sz="1500" dirty="0"/>
              <a:t>, </a:t>
            </a:r>
            <a:r>
              <a:rPr lang="en-GB" sz="1500" dirty="0" err="1"/>
              <a:t>astfel</a:t>
            </a:r>
            <a:r>
              <a:rPr lang="en-GB" sz="1500" dirty="0"/>
              <a:t> </a:t>
            </a:r>
            <a:r>
              <a:rPr lang="en-GB" sz="1500" dirty="0" err="1"/>
              <a:t>încât</a:t>
            </a:r>
            <a:r>
              <a:rPr lang="en-GB" sz="1500" dirty="0"/>
              <a:t> nu a </a:t>
            </a:r>
            <a:r>
              <a:rPr lang="en-GB" sz="1500" dirty="0" err="1"/>
              <a:t>fost</a:t>
            </a:r>
            <a:r>
              <a:rPr lang="en-GB" sz="1500" dirty="0"/>
              <a:t> </a:t>
            </a:r>
            <a:r>
              <a:rPr lang="en-GB" sz="1500" dirty="0" err="1"/>
              <a:t>acoperit</a:t>
            </a:r>
            <a:r>
              <a:rPr lang="en-GB" sz="1500" dirty="0"/>
              <a:t> </a:t>
            </a:r>
            <a:r>
              <a:rPr lang="en-GB" sz="1500" dirty="0" err="1"/>
              <a:t>disponibilul</a:t>
            </a:r>
            <a:r>
              <a:rPr lang="en-GB" sz="1500" dirty="0"/>
              <a:t> de </a:t>
            </a:r>
            <a:r>
              <a:rPr lang="en-GB" sz="1500" dirty="0" err="1"/>
              <a:t>finanțare</a:t>
            </a:r>
            <a:r>
              <a:rPr lang="en-GB" sz="1500" dirty="0"/>
              <a:t>. </a:t>
            </a:r>
            <a:endParaRPr lang="ro-RO" sz="1500" dirty="0"/>
          </a:p>
          <a:p>
            <a:pPr marL="285750" indent="-285750" algn="just">
              <a:buFont typeface="Wingdings" panose="05000000000000000000" pitchFamily="2" charset="2"/>
              <a:buChar char="Ø"/>
            </a:pPr>
            <a:r>
              <a:rPr lang="en-GB" sz="1500" dirty="0" err="1"/>
              <a:t>Modificarea</a:t>
            </a:r>
            <a:r>
              <a:rPr lang="en-GB" sz="1500" dirty="0"/>
              <a:t> </a:t>
            </a:r>
            <a:r>
              <a:rPr lang="en-GB" sz="1500" dirty="0" err="1"/>
              <a:t>condițiilor</a:t>
            </a:r>
            <a:r>
              <a:rPr lang="en-GB" sz="1500" dirty="0"/>
              <a:t> de </a:t>
            </a:r>
            <a:r>
              <a:rPr lang="en-GB" sz="1500" dirty="0" err="1"/>
              <a:t>finanțare</a:t>
            </a:r>
            <a:r>
              <a:rPr lang="en-GB" sz="1500" dirty="0"/>
              <a:t> de la un </a:t>
            </a:r>
            <a:r>
              <a:rPr lang="en-GB" sz="1500" dirty="0" err="1"/>
              <a:t>apel</a:t>
            </a:r>
            <a:r>
              <a:rPr lang="en-GB" sz="1500" dirty="0"/>
              <a:t> la </a:t>
            </a:r>
            <a:r>
              <a:rPr lang="en-GB" sz="1500" dirty="0" err="1"/>
              <a:t>altul</a:t>
            </a:r>
            <a:r>
              <a:rPr lang="en-GB" sz="1500" dirty="0"/>
              <a:t> (ex. </a:t>
            </a:r>
            <a:r>
              <a:rPr lang="en-GB" sz="1500" dirty="0" err="1"/>
              <a:t>în</a:t>
            </a:r>
            <a:r>
              <a:rPr lang="en-GB" sz="1500" dirty="0"/>
              <a:t> </a:t>
            </a:r>
            <a:r>
              <a:rPr lang="en-GB" sz="1500" dirty="0" err="1"/>
              <a:t>cadrul</a:t>
            </a:r>
            <a:r>
              <a:rPr lang="en-GB" sz="1500" dirty="0"/>
              <a:t> PNDR), </a:t>
            </a:r>
            <a:r>
              <a:rPr lang="en-GB" sz="1500" dirty="0" err="1"/>
              <a:t>uneori</a:t>
            </a:r>
            <a:r>
              <a:rPr lang="en-GB" sz="1500" dirty="0"/>
              <a:t> </a:t>
            </a:r>
            <a:r>
              <a:rPr lang="en-GB" sz="1500" dirty="0" err="1"/>
              <a:t>chiar</a:t>
            </a:r>
            <a:r>
              <a:rPr lang="en-GB" sz="1500" dirty="0"/>
              <a:t> </a:t>
            </a:r>
            <a:r>
              <a:rPr lang="en-GB" sz="1500" dirty="0" err="1"/>
              <a:t>semnificative</a:t>
            </a:r>
            <a:r>
              <a:rPr lang="en-GB" sz="1500" dirty="0"/>
              <a:t>, </a:t>
            </a:r>
            <a:r>
              <a:rPr lang="en-GB" sz="1500" dirty="0" err="1"/>
              <a:t>determină</a:t>
            </a:r>
            <a:r>
              <a:rPr lang="en-GB" sz="1500" dirty="0"/>
              <a:t> o </a:t>
            </a:r>
            <a:r>
              <a:rPr lang="en-GB" sz="1500" dirty="0" err="1"/>
              <a:t>lipsa</a:t>
            </a:r>
            <a:r>
              <a:rPr lang="en-GB" sz="1500" dirty="0"/>
              <a:t> de </a:t>
            </a:r>
            <a:r>
              <a:rPr lang="en-GB" sz="1500" dirty="0" err="1"/>
              <a:t>predictibilitate</a:t>
            </a:r>
            <a:r>
              <a:rPr lang="en-GB" sz="1500" dirty="0"/>
              <a:t> </a:t>
            </a:r>
            <a:r>
              <a:rPr lang="en-GB" sz="1500" dirty="0" err="1"/>
              <a:t>în</a:t>
            </a:r>
            <a:r>
              <a:rPr lang="en-GB" sz="1500" dirty="0"/>
              <a:t> </a:t>
            </a:r>
            <a:r>
              <a:rPr lang="en-GB" sz="1500" dirty="0" err="1"/>
              <a:t>ceea</a:t>
            </a:r>
            <a:r>
              <a:rPr lang="en-GB" sz="1500" dirty="0"/>
              <a:t> </a:t>
            </a:r>
            <a:r>
              <a:rPr lang="en-GB" sz="1500" dirty="0" err="1"/>
              <a:t>ce</a:t>
            </a:r>
            <a:r>
              <a:rPr lang="en-GB" sz="1500" dirty="0"/>
              <a:t> </a:t>
            </a:r>
            <a:r>
              <a:rPr lang="en-GB" sz="1500" dirty="0" err="1"/>
              <a:t>privește</a:t>
            </a:r>
            <a:r>
              <a:rPr lang="en-GB" sz="1500" dirty="0"/>
              <a:t> </a:t>
            </a:r>
            <a:r>
              <a:rPr lang="en-GB" sz="1500" dirty="0" err="1"/>
              <a:t>condițiile</a:t>
            </a:r>
            <a:r>
              <a:rPr lang="en-GB" sz="1500" dirty="0"/>
              <a:t> </a:t>
            </a:r>
            <a:r>
              <a:rPr lang="en-GB" sz="1500" dirty="0" err="1"/>
              <a:t>aplicabile</a:t>
            </a:r>
            <a:r>
              <a:rPr lang="en-GB" sz="1500" dirty="0"/>
              <a:t> </a:t>
            </a:r>
            <a:r>
              <a:rPr lang="en-GB" sz="1500" dirty="0" err="1"/>
              <a:t>accesării</a:t>
            </a:r>
            <a:r>
              <a:rPr lang="en-GB" sz="1500" dirty="0"/>
              <a:t> </a:t>
            </a:r>
            <a:r>
              <a:rPr lang="en-GB" sz="1500" dirty="0" err="1"/>
              <a:t>finanțărilor</a:t>
            </a:r>
            <a:r>
              <a:rPr lang="en-GB" sz="1500" dirty="0"/>
              <a:t>. </a:t>
            </a:r>
          </a:p>
          <a:p>
            <a:r>
              <a:rPr lang="en-GB" dirty="0"/>
              <a:t>	</a:t>
            </a:r>
          </a:p>
          <a:p>
            <a:pPr marL="285750" indent="-285750">
              <a:buFont typeface="Wingdings" panose="05000000000000000000" pitchFamily="2" charset="2"/>
              <a:buChar char="Ø"/>
            </a:pPr>
            <a:endParaRPr lang="en-GB" sz="1500" dirty="0"/>
          </a:p>
          <a:p>
            <a:r>
              <a:rPr lang="en-GB" sz="1500" dirty="0"/>
              <a:t>	</a:t>
            </a:r>
          </a:p>
          <a:p>
            <a:endParaRPr lang="en-GB" dirty="0"/>
          </a:p>
          <a:p>
            <a:r>
              <a:rPr lang="en-GB" dirty="0"/>
              <a:t>	</a:t>
            </a:r>
          </a:p>
          <a:p>
            <a:pPr algn="just"/>
            <a:endParaRPr lang="ro-RO" sz="1750" b="1" dirty="0"/>
          </a:p>
        </p:txBody>
      </p:sp>
      <p:graphicFrame>
        <p:nvGraphicFramePr>
          <p:cNvPr id="3" name="Table 2">
            <a:extLst>
              <a:ext uri="{FF2B5EF4-FFF2-40B4-BE49-F238E27FC236}">
                <a16:creationId xmlns:a16="http://schemas.microsoft.com/office/drawing/2014/main" id="{B8942010-55BE-4562-B214-CCB3B94502FE}"/>
              </a:ext>
            </a:extLst>
          </p:cNvPr>
          <p:cNvGraphicFramePr>
            <a:graphicFrameLocks noGrp="1"/>
          </p:cNvGraphicFramePr>
          <p:nvPr>
            <p:extLst>
              <p:ext uri="{D42A27DB-BD31-4B8C-83A1-F6EECF244321}">
                <p14:modId xmlns:p14="http://schemas.microsoft.com/office/powerpoint/2010/main" val="1458481166"/>
              </p:ext>
            </p:extLst>
          </p:nvPr>
        </p:nvGraphicFramePr>
        <p:xfrm>
          <a:off x="838200" y="1783634"/>
          <a:ext cx="4724400" cy="335280"/>
        </p:xfrm>
        <a:graphic>
          <a:graphicData uri="http://schemas.openxmlformats.org/drawingml/2006/table">
            <a:tbl>
              <a:tblPr firstRow="1" bandRow="1">
                <a:tableStyleId>{5C22544A-7EE6-4342-B048-85BDC9FD1C3A}</a:tableStyleId>
              </a:tblPr>
              <a:tblGrid>
                <a:gridCol w="4724400">
                  <a:extLst>
                    <a:ext uri="{9D8B030D-6E8A-4147-A177-3AD203B41FA5}">
                      <a16:colId xmlns:a16="http://schemas.microsoft.com/office/drawing/2014/main" val="3972553431"/>
                    </a:ext>
                  </a:extLst>
                </a:gridCol>
              </a:tblGrid>
              <a:tr h="273766">
                <a:tc>
                  <a:txBody>
                    <a:bodyPr/>
                    <a:lstStyle/>
                    <a:p>
                      <a:r>
                        <a:rPr lang="ro-RO" sz="1600" dirty="0">
                          <a:solidFill>
                            <a:schemeClr val="tx1"/>
                          </a:solidFill>
                        </a:rPr>
                        <a:t>CALENDARE DE LANSARE APELURI DE PROIECTE</a:t>
                      </a:r>
                      <a:endParaRPr lang="en-GB" sz="1600" dirty="0">
                        <a:solidFill>
                          <a:schemeClr val="tx1"/>
                        </a:solidFill>
                      </a:endParaRPr>
                    </a:p>
                  </a:txBody>
                  <a:tcPr/>
                </a:tc>
                <a:extLst>
                  <a:ext uri="{0D108BD9-81ED-4DB2-BD59-A6C34878D82A}">
                    <a16:rowId xmlns:a16="http://schemas.microsoft.com/office/drawing/2014/main" val="1338413520"/>
                  </a:ext>
                </a:extLst>
              </a:tr>
            </a:tbl>
          </a:graphicData>
        </a:graphic>
      </p:graphicFrame>
    </p:spTree>
    <p:extLst>
      <p:ext uri="{BB962C8B-B14F-4D97-AF65-F5344CB8AC3E}">
        <p14:creationId xmlns:p14="http://schemas.microsoft.com/office/powerpoint/2010/main" val="542112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114E8DE-923B-4C2A-895C-DD26C3E043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Header A4 Portrait.png">
            <a:extLst>
              <a:ext uri="{FF2B5EF4-FFF2-40B4-BE49-F238E27FC236}">
                <a16:creationId xmlns:a16="http://schemas.microsoft.com/office/drawing/2014/main" id="{DFFAB46E-4C33-485C-B1D5-BEF85C68993A}"/>
              </a:ext>
            </a:extLst>
          </p:cNvPr>
          <p:cNvPicPr/>
          <p:nvPr/>
        </p:nvPicPr>
        <p:blipFill>
          <a:blip r:embed="rId3"/>
          <a:stretch>
            <a:fillRect/>
          </a:stretch>
        </p:blipFill>
        <p:spPr>
          <a:xfrm>
            <a:off x="960120" y="325422"/>
            <a:ext cx="6004560" cy="627380"/>
          </a:xfrm>
          <a:prstGeom prst="rect">
            <a:avLst/>
          </a:prstGeom>
        </p:spPr>
      </p:pic>
      <p:sp>
        <p:nvSpPr>
          <p:cNvPr id="12" name="Title 2">
            <a:extLst>
              <a:ext uri="{FF2B5EF4-FFF2-40B4-BE49-F238E27FC236}">
                <a16:creationId xmlns:a16="http://schemas.microsoft.com/office/drawing/2014/main" id="{9022E6AF-0A18-449A-90F6-A1964C3866EC}"/>
              </a:ext>
            </a:extLst>
          </p:cNvPr>
          <p:cNvSpPr>
            <a:spLocks noGrp="1"/>
          </p:cNvSpPr>
          <p:nvPr>
            <p:ph type="title"/>
          </p:nvPr>
        </p:nvSpPr>
        <p:spPr>
          <a:xfrm>
            <a:off x="390598" y="1066800"/>
            <a:ext cx="6924602" cy="627381"/>
          </a:xfrm>
        </p:spPr>
        <p:txBody>
          <a:bodyPr>
            <a:noAutofit/>
          </a:bodyPr>
          <a:lstStyle/>
          <a:p>
            <a:r>
              <a:rPr lang="pt-BR" sz="2500" b="1" dirty="0">
                <a:solidFill>
                  <a:schemeClr val="tx1"/>
                </a:solidFill>
              </a:rPr>
              <a:t>Analiza procesului de planificare și lansare a apelurilor de proiecte</a:t>
            </a:r>
            <a:endParaRPr lang="en-US" sz="2500" b="1" dirty="0">
              <a:solidFill>
                <a:schemeClr val="tx1"/>
              </a:solidFill>
              <a:effectLst>
                <a:outerShdw blurRad="38100" dist="38100" dir="2700000" algn="tl">
                  <a:srgbClr val="000000">
                    <a:alpha val="43137"/>
                  </a:srgbClr>
                </a:outerShdw>
              </a:effectLst>
            </a:endParaRPr>
          </a:p>
        </p:txBody>
      </p:sp>
      <p:pic>
        <p:nvPicPr>
          <p:cNvPr id="13" name="Picture 12">
            <a:extLst>
              <a:ext uri="{FF2B5EF4-FFF2-40B4-BE49-F238E27FC236}">
                <a16:creationId xmlns:a16="http://schemas.microsoft.com/office/drawing/2014/main" id="{9B69DEDF-3F85-489E-A672-31883DA69A83}"/>
              </a:ext>
            </a:extLst>
          </p:cNvPr>
          <p:cNvPicPr>
            <a:picLocks noChangeAspect="1"/>
          </p:cNvPicPr>
          <p:nvPr/>
        </p:nvPicPr>
        <p:blipFill>
          <a:blip r:embed="rId4"/>
          <a:stretch>
            <a:fillRect/>
          </a:stretch>
        </p:blipFill>
        <p:spPr>
          <a:xfrm>
            <a:off x="381267" y="5784754"/>
            <a:ext cx="6629133" cy="1021861"/>
          </a:xfrm>
          <a:prstGeom prst="rect">
            <a:avLst/>
          </a:prstGeom>
        </p:spPr>
      </p:pic>
      <p:sp>
        <p:nvSpPr>
          <p:cNvPr id="2" name="Rectangle 1">
            <a:extLst>
              <a:ext uri="{FF2B5EF4-FFF2-40B4-BE49-F238E27FC236}">
                <a16:creationId xmlns:a16="http://schemas.microsoft.com/office/drawing/2014/main" id="{7E9DB593-D810-45F9-9A1C-CDB17E3FAF5B}"/>
              </a:ext>
            </a:extLst>
          </p:cNvPr>
          <p:cNvSpPr/>
          <p:nvPr/>
        </p:nvSpPr>
        <p:spPr>
          <a:xfrm>
            <a:off x="533400" y="1799035"/>
            <a:ext cx="7239000" cy="1377300"/>
          </a:xfrm>
          <a:prstGeom prst="rect">
            <a:avLst/>
          </a:prstGeom>
        </p:spPr>
        <p:txBody>
          <a:bodyPr wrap="square">
            <a:spAutoFit/>
          </a:bodyPr>
          <a:lstStyle/>
          <a:p>
            <a:pPr marL="285750" indent="-285750">
              <a:buFont typeface="Wingdings" panose="05000000000000000000" pitchFamily="2" charset="2"/>
              <a:buChar char="Ø"/>
            </a:pPr>
            <a:endParaRPr lang="en-GB" sz="1500" dirty="0"/>
          </a:p>
          <a:p>
            <a:r>
              <a:rPr lang="en-GB" sz="1500" dirty="0"/>
              <a:t>	</a:t>
            </a:r>
          </a:p>
          <a:p>
            <a:endParaRPr lang="en-GB" dirty="0"/>
          </a:p>
          <a:p>
            <a:r>
              <a:rPr lang="en-GB" dirty="0"/>
              <a:t>	</a:t>
            </a:r>
          </a:p>
          <a:p>
            <a:pPr algn="just"/>
            <a:endParaRPr lang="ro-RO" sz="1750" b="1" dirty="0"/>
          </a:p>
        </p:txBody>
      </p:sp>
      <p:graphicFrame>
        <p:nvGraphicFramePr>
          <p:cNvPr id="4" name="Table 3">
            <a:extLst>
              <a:ext uri="{FF2B5EF4-FFF2-40B4-BE49-F238E27FC236}">
                <a16:creationId xmlns:a16="http://schemas.microsoft.com/office/drawing/2014/main" id="{0FA82006-FE5C-4677-867E-F48B1756E2A7}"/>
              </a:ext>
            </a:extLst>
          </p:cNvPr>
          <p:cNvGraphicFramePr>
            <a:graphicFrameLocks noGrp="1"/>
          </p:cNvGraphicFramePr>
          <p:nvPr>
            <p:extLst>
              <p:ext uri="{D42A27DB-BD31-4B8C-83A1-F6EECF244321}">
                <p14:modId xmlns:p14="http://schemas.microsoft.com/office/powerpoint/2010/main" val="4283488556"/>
              </p:ext>
            </p:extLst>
          </p:nvPr>
        </p:nvGraphicFramePr>
        <p:xfrm>
          <a:off x="533400" y="1799035"/>
          <a:ext cx="6924603" cy="3824525"/>
        </p:xfrm>
        <a:graphic>
          <a:graphicData uri="http://schemas.openxmlformats.org/drawingml/2006/table">
            <a:tbl>
              <a:tblPr firstRow="1" firstCol="1" bandRow="1">
                <a:tableStyleId>{5C22544A-7EE6-4342-B048-85BDC9FD1C3A}</a:tableStyleId>
              </a:tblPr>
              <a:tblGrid>
                <a:gridCol w="914400">
                  <a:extLst>
                    <a:ext uri="{9D8B030D-6E8A-4147-A177-3AD203B41FA5}">
                      <a16:colId xmlns:a16="http://schemas.microsoft.com/office/drawing/2014/main" val="669709898"/>
                    </a:ext>
                  </a:extLst>
                </a:gridCol>
                <a:gridCol w="2667000">
                  <a:extLst>
                    <a:ext uri="{9D8B030D-6E8A-4147-A177-3AD203B41FA5}">
                      <a16:colId xmlns:a16="http://schemas.microsoft.com/office/drawing/2014/main" val="4056010979"/>
                    </a:ext>
                  </a:extLst>
                </a:gridCol>
                <a:gridCol w="3343203">
                  <a:extLst>
                    <a:ext uri="{9D8B030D-6E8A-4147-A177-3AD203B41FA5}">
                      <a16:colId xmlns:a16="http://schemas.microsoft.com/office/drawing/2014/main" val="2522210069"/>
                    </a:ext>
                  </a:extLst>
                </a:gridCol>
              </a:tblGrid>
              <a:tr h="226285">
                <a:tc>
                  <a:txBody>
                    <a:bodyPr/>
                    <a:lstStyle/>
                    <a:p>
                      <a:pPr algn="ctr">
                        <a:lnSpc>
                          <a:spcPct val="107000"/>
                        </a:lnSpc>
                        <a:spcAft>
                          <a:spcPts val="600"/>
                        </a:spcAft>
                      </a:pPr>
                      <a:r>
                        <a:rPr lang="ro-RO" sz="1400" dirty="0">
                          <a:solidFill>
                            <a:schemeClr val="tx1"/>
                          </a:solidFill>
                          <a:effectLst/>
                        </a:rPr>
                        <a:t>Abordare </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3673" marR="63673" marT="0" marB="0" anchor="ctr"/>
                </a:tc>
                <a:tc>
                  <a:txBody>
                    <a:bodyPr/>
                    <a:lstStyle/>
                    <a:p>
                      <a:pPr algn="ctr">
                        <a:lnSpc>
                          <a:spcPct val="107000"/>
                        </a:lnSpc>
                        <a:spcAft>
                          <a:spcPts val="600"/>
                        </a:spcAft>
                      </a:pPr>
                      <a:r>
                        <a:rPr lang="ro-RO" sz="1400">
                          <a:solidFill>
                            <a:schemeClr val="tx1"/>
                          </a:solidFill>
                          <a:effectLst/>
                        </a:rPr>
                        <a:t>Avantaje</a:t>
                      </a:r>
                      <a:endParaRPr lang="en-GB"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3673" marR="63673" marT="0" marB="0" anchor="ctr"/>
                </a:tc>
                <a:tc>
                  <a:txBody>
                    <a:bodyPr/>
                    <a:lstStyle/>
                    <a:p>
                      <a:pPr algn="ctr">
                        <a:lnSpc>
                          <a:spcPct val="107000"/>
                        </a:lnSpc>
                        <a:spcAft>
                          <a:spcPts val="600"/>
                        </a:spcAft>
                      </a:pPr>
                      <a:r>
                        <a:rPr lang="ro-RO" sz="1400" dirty="0">
                          <a:solidFill>
                            <a:schemeClr val="tx1"/>
                          </a:solidFill>
                          <a:effectLst/>
                        </a:rPr>
                        <a:t>Dezavantaje</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3673" marR="63673" marT="0" marB="0" anchor="ctr"/>
                </a:tc>
                <a:extLst>
                  <a:ext uri="{0D108BD9-81ED-4DB2-BD59-A6C34878D82A}">
                    <a16:rowId xmlns:a16="http://schemas.microsoft.com/office/drawing/2014/main" val="72257432"/>
                  </a:ext>
                </a:extLst>
              </a:tr>
              <a:tr h="2318080">
                <a:tc>
                  <a:txBody>
                    <a:bodyPr/>
                    <a:lstStyle/>
                    <a:p>
                      <a:pPr algn="just">
                        <a:lnSpc>
                          <a:spcPct val="100000"/>
                        </a:lnSpc>
                        <a:spcAft>
                          <a:spcPts val="600"/>
                        </a:spcAft>
                      </a:pPr>
                      <a:r>
                        <a:rPr lang="ro-RO" sz="1400" dirty="0">
                          <a:solidFill>
                            <a:schemeClr val="tx1"/>
                          </a:solidFill>
                          <a:effectLst/>
                        </a:rPr>
                        <a:t>Evaluarea cu experți interni </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3673" marR="63673" marT="0" marB="0"/>
                </a:tc>
                <a:tc>
                  <a:txBody>
                    <a:bodyPr/>
                    <a:lstStyle/>
                    <a:p>
                      <a:pPr marL="342900" lvl="0" indent="-342900" algn="just">
                        <a:lnSpc>
                          <a:spcPct val="100000"/>
                        </a:lnSpc>
                        <a:spcAft>
                          <a:spcPts val="0"/>
                        </a:spcAft>
                        <a:buFont typeface="Symbol" panose="05050102010706020507" pitchFamily="18" charset="2"/>
                        <a:buChar char=""/>
                      </a:pPr>
                      <a:r>
                        <a:rPr lang="ro-RO" sz="1400" dirty="0">
                          <a:solidFill>
                            <a:schemeClr val="tx1"/>
                          </a:solidFill>
                          <a:effectLst/>
                        </a:rPr>
                        <a:t>Expertiza dobândită de experți este valorificată în continuare în cadrul instituției </a:t>
                      </a:r>
                      <a:endParaRPr lang="en-GB" sz="1400" dirty="0">
                        <a:solidFill>
                          <a:schemeClr val="tx1"/>
                        </a:solidFill>
                        <a:effectLst/>
                      </a:endParaRPr>
                    </a:p>
                    <a:p>
                      <a:pPr marL="342900" lvl="0" indent="-342900" algn="just">
                        <a:lnSpc>
                          <a:spcPct val="100000"/>
                        </a:lnSpc>
                        <a:spcAft>
                          <a:spcPts val="0"/>
                        </a:spcAft>
                        <a:buFont typeface="Symbol" panose="05050102010706020507" pitchFamily="18" charset="2"/>
                        <a:buChar char=""/>
                      </a:pPr>
                      <a:r>
                        <a:rPr lang="ro-RO" sz="1400" dirty="0">
                          <a:solidFill>
                            <a:schemeClr val="tx1"/>
                          </a:solidFill>
                          <a:effectLst/>
                        </a:rPr>
                        <a:t>Disponibilitatea experților este controlată de instituția responsabilă cu evaluarea proiectelor </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3673" marR="63673" marT="0" marB="0"/>
                </a:tc>
                <a:tc>
                  <a:txBody>
                    <a:bodyPr/>
                    <a:lstStyle/>
                    <a:p>
                      <a:pPr marL="342900" lvl="0" indent="-342900" algn="just">
                        <a:lnSpc>
                          <a:spcPct val="100000"/>
                        </a:lnSpc>
                        <a:spcAft>
                          <a:spcPts val="0"/>
                        </a:spcAft>
                        <a:buFont typeface="Symbol" panose="05050102010706020507" pitchFamily="18" charset="2"/>
                        <a:buChar char=""/>
                      </a:pPr>
                      <a:r>
                        <a:rPr lang="ro-RO" sz="1400" dirty="0">
                          <a:solidFill>
                            <a:schemeClr val="tx1"/>
                          </a:solidFill>
                          <a:effectLst/>
                        </a:rPr>
                        <a:t>Expertiza este limitată la experiența programului pe care îl administrează  </a:t>
                      </a:r>
                      <a:endParaRPr lang="en-GB" sz="1400" dirty="0">
                        <a:solidFill>
                          <a:schemeClr val="tx1"/>
                        </a:solidFill>
                        <a:effectLst/>
                      </a:endParaRPr>
                    </a:p>
                    <a:p>
                      <a:pPr marL="342900" lvl="0" indent="-342900" algn="just">
                        <a:lnSpc>
                          <a:spcPct val="100000"/>
                        </a:lnSpc>
                        <a:spcAft>
                          <a:spcPts val="0"/>
                        </a:spcAft>
                        <a:buFont typeface="Symbol" panose="05050102010706020507" pitchFamily="18" charset="2"/>
                        <a:buChar char=""/>
                      </a:pPr>
                      <a:r>
                        <a:rPr lang="ro-RO" sz="1400" dirty="0">
                          <a:solidFill>
                            <a:schemeClr val="tx1"/>
                          </a:solidFill>
                          <a:effectLst/>
                        </a:rPr>
                        <a:t>Capacitatea de evaluare este limitată la resursele disponibile, ceea ce generează supra-aglomerare în situațiile suprapunerii mai multor apeluri sau neutilizarea capacității disponibile în perioade mai puțin încărcate  </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3673" marR="63673" marT="0" marB="0"/>
                </a:tc>
                <a:extLst>
                  <a:ext uri="{0D108BD9-81ED-4DB2-BD59-A6C34878D82A}">
                    <a16:rowId xmlns:a16="http://schemas.microsoft.com/office/drawing/2014/main" val="1037042354"/>
                  </a:ext>
                </a:extLst>
              </a:tr>
              <a:tr h="1251782">
                <a:tc>
                  <a:txBody>
                    <a:bodyPr/>
                    <a:lstStyle/>
                    <a:p>
                      <a:pPr algn="just">
                        <a:lnSpc>
                          <a:spcPct val="100000"/>
                        </a:lnSpc>
                        <a:spcAft>
                          <a:spcPts val="600"/>
                        </a:spcAft>
                      </a:pPr>
                      <a:r>
                        <a:rPr lang="ro-RO" sz="1400">
                          <a:solidFill>
                            <a:schemeClr val="tx1"/>
                          </a:solidFill>
                          <a:effectLst/>
                        </a:rPr>
                        <a:t>Evaluarea cu experți externi </a:t>
                      </a:r>
                      <a:endParaRPr lang="en-GB" sz="14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3673" marR="63673" marT="0" marB="0"/>
                </a:tc>
                <a:tc>
                  <a:txBody>
                    <a:bodyPr/>
                    <a:lstStyle/>
                    <a:p>
                      <a:pPr marL="342900" lvl="0" indent="-342900" algn="just">
                        <a:lnSpc>
                          <a:spcPct val="100000"/>
                        </a:lnSpc>
                        <a:spcAft>
                          <a:spcPts val="0"/>
                        </a:spcAft>
                        <a:buFont typeface="Symbol" panose="05050102010706020507" pitchFamily="18" charset="2"/>
                        <a:buChar char=""/>
                      </a:pPr>
                      <a:r>
                        <a:rPr lang="ro-RO" sz="1400" dirty="0">
                          <a:solidFill>
                            <a:schemeClr val="tx1"/>
                          </a:solidFill>
                          <a:effectLst/>
                        </a:rPr>
                        <a:t>Expertiză variată și adaptată specificului proiectelor evaluate;</a:t>
                      </a:r>
                      <a:endParaRPr lang="en-GB" sz="1400" dirty="0">
                        <a:solidFill>
                          <a:schemeClr val="tx1"/>
                        </a:solidFill>
                        <a:effectLst/>
                      </a:endParaRPr>
                    </a:p>
                    <a:p>
                      <a:pPr marL="342900" lvl="0" indent="-342900" algn="just">
                        <a:lnSpc>
                          <a:spcPct val="100000"/>
                        </a:lnSpc>
                        <a:spcAft>
                          <a:spcPts val="0"/>
                        </a:spcAft>
                        <a:buFont typeface="Symbol" panose="05050102010706020507" pitchFamily="18" charset="2"/>
                        <a:buChar char=""/>
                      </a:pPr>
                      <a:r>
                        <a:rPr lang="ro-RO" sz="1400" dirty="0">
                          <a:solidFill>
                            <a:schemeClr val="tx1"/>
                          </a:solidFill>
                          <a:effectLst/>
                        </a:rPr>
                        <a:t>Experții externi conduc la transferul de cunoștințe și expertiză între AM/OI-uri.  </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3673" marR="63673" marT="0" marB="0"/>
                </a:tc>
                <a:tc>
                  <a:txBody>
                    <a:bodyPr/>
                    <a:lstStyle/>
                    <a:p>
                      <a:pPr marL="342900" lvl="0" indent="-342900" algn="just">
                        <a:lnSpc>
                          <a:spcPct val="100000"/>
                        </a:lnSpc>
                        <a:spcAft>
                          <a:spcPts val="0"/>
                        </a:spcAft>
                        <a:buFont typeface="Symbol" panose="05050102010706020507" pitchFamily="18" charset="2"/>
                        <a:buChar char=""/>
                      </a:pPr>
                      <a:r>
                        <a:rPr lang="ro-RO" sz="1400" dirty="0">
                          <a:solidFill>
                            <a:schemeClr val="tx1"/>
                          </a:solidFill>
                          <a:effectLst/>
                        </a:rPr>
                        <a:t>Se consumă timp suplimentar pentru procedurile de selecție și instruire a experților cooptați </a:t>
                      </a:r>
                      <a:endParaRPr lang="en-GB" sz="1400" dirty="0">
                        <a:solidFill>
                          <a:schemeClr val="tx1"/>
                        </a:solidFill>
                        <a:effectLst/>
                      </a:endParaRPr>
                    </a:p>
                    <a:p>
                      <a:pPr marL="342900" lvl="0" indent="-342900" algn="just">
                        <a:lnSpc>
                          <a:spcPct val="100000"/>
                        </a:lnSpc>
                        <a:spcAft>
                          <a:spcPts val="0"/>
                        </a:spcAft>
                        <a:buFont typeface="Symbol" panose="05050102010706020507" pitchFamily="18" charset="2"/>
                        <a:buChar char=""/>
                      </a:pPr>
                      <a:r>
                        <a:rPr lang="ro-RO" sz="1400" dirty="0">
                          <a:solidFill>
                            <a:schemeClr val="tx1"/>
                          </a:solidFill>
                          <a:effectLst/>
                        </a:rPr>
                        <a:t>Nu se câștigă experiență internă</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3673" marR="63673" marT="0" marB="0"/>
                </a:tc>
                <a:extLst>
                  <a:ext uri="{0D108BD9-81ED-4DB2-BD59-A6C34878D82A}">
                    <a16:rowId xmlns:a16="http://schemas.microsoft.com/office/drawing/2014/main" val="3918947890"/>
                  </a:ext>
                </a:extLst>
              </a:tr>
            </a:tbl>
          </a:graphicData>
        </a:graphic>
      </p:graphicFrame>
    </p:spTree>
    <p:extLst>
      <p:ext uri="{BB962C8B-B14F-4D97-AF65-F5344CB8AC3E}">
        <p14:creationId xmlns:p14="http://schemas.microsoft.com/office/powerpoint/2010/main" val="102919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114E8DE-923B-4C2A-895C-DD26C3E043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Header A4 Portrait.png">
            <a:extLst>
              <a:ext uri="{FF2B5EF4-FFF2-40B4-BE49-F238E27FC236}">
                <a16:creationId xmlns:a16="http://schemas.microsoft.com/office/drawing/2014/main" id="{DFFAB46E-4C33-485C-B1D5-BEF85C68993A}"/>
              </a:ext>
            </a:extLst>
          </p:cNvPr>
          <p:cNvPicPr/>
          <p:nvPr/>
        </p:nvPicPr>
        <p:blipFill>
          <a:blip r:embed="rId3"/>
          <a:stretch>
            <a:fillRect/>
          </a:stretch>
        </p:blipFill>
        <p:spPr>
          <a:xfrm>
            <a:off x="960120" y="325422"/>
            <a:ext cx="6004560" cy="627380"/>
          </a:xfrm>
          <a:prstGeom prst="rect">
            <a:avLst/>
          </a:prstGeom>
        </p:spPr>
      </p:pic>
      <p:pic>
        <p:nvPicPr>
          <p:cNvPr id="13" name="Picture 12">
            <a:extLst>
              <a:ext uri="{FF2B5EF4-FFF2-40B4-BE49-F238E27FC236}">
                <a16:creationId xmlns:a16="http://schemas.microsoft.com/office/drawing/2014/main" id="{9B69DEDF-3F85-489E-A672-31883DA69A83}"/>
              </a:ext>
            </a:extLst>
          </p:cNvPr>
          <p:cNvPicPr>
            <a:picLocks noChangeAspect="1"/>
          </p:cNvPicPr>
          <p:nvPr/>
        </p:nvPicPr>
        <p:blipFill>
          <a:blip r:embed="rId4"/>
          <a:stretch>
            <a:fillRect/>
          </a:stretch>
        </p:blipFill>
        <p:spPr>
          <a:xfrm>
            <a:off x="381267" y="5784754"/>
            <a:ext cx="6629133" cy="1021861"/>
          </a:xfrm>
          <a:prstGeom prst="rect">
            <a:avLst/>
          </a:prstGeom>
        </p:spPr>
      </p:pic>
      <p:sp>
        <p:nvSpPr>
          <p:cNvPr id="2" name="Rectangle 1">
            <a:extLst>
              <a:ext uri="{FF2B5EF4-FFF2-40B4-BE49-F238E27FC236}">
                <a16:creationId xmlns:a16="http://schemas.microsoft.com/office/drawing/2014/main" id="{7E9DB593-D810-45F9-9A1C-CDB17E3FAF5B}"/>
              </a:ext>
            </a:extLst>
          </p:cNvPr>
          <p:cNvSpPr/>
          <p:nvPr/>
        </p:nvSpPr>
        <p:spPr>
          <a:xfrm>
            <a:off x="533400" y="1799035"/>
            <a:ext cx="7239000" cy="1377300"/>
          </a:xfrm>
          <a:prstGeom prst="rect">
            <a:avLst/>
          </a:prstGeom>
        </p:spPr>
        <p:txBody>
          <a:bodyPr wrap="square">
            <a:spAutoFit/>
          </a:bodyPr>
          <a:lstStyle/>
          <a:p>
            <a:pPr marL="285750" indent="-285750">
              <a:buFont typeface="Wingdings" panose="05000000000000000000" pitchFamily="2" charset="2"/>
              <a:buChar char="Ø"/>
            </a:pPr>
            <a:endParaRPr lang="en-GB" sz="1500" dirty="0"/>
          </a:p>
          <a:p>
            <a:r>
              <a:rPr lang="en-GB" sz="1500" dirty="0"/>
              <a:t>	</a:t>
            </a:r>
          </a:p>
          <a:p>
            <a:endParaRPr lang="en-GB" dirty="0"/>
          </a:p>
          <a:p>
            <a:r>
              <a:rPr lang="en-GB" dirty="0"/>
              <a:t>	</a:t>
            </a:r>
          </a:p>
          <a:p>
            <a:pPr algn="just"/>
            <a:endParaRPr lang="ro-RO" sz="1750" b="1" dirty="0"/>
          </a:p>
        </p:txBody>
      </p:sp>
      <p:graphicFrame>
        <p:nvGraphicFramePr>
          <p:cNvPr id="3" name="Table 2">
            <a:extLst>
              <a:ext uri="{FF2B5EF4-FFF2-40B4-BE49-F238E27FC236}">
                <a16:creationId xmlns:a16="http://schemas.microsoft.com/office/drawing/2014/main" id="{0EF61CEA-BA1D-4F48-8F08-6758740C33CB}"/>
              </a:ext>
            </a:extLst>
          </p:cNvPr>
          <p:cNvGraphicFramePr>
            <a:graphicFrameLocks noGrp="1"/>
          </p:cNvGraphicFramePr>
          <p:nvPr>
            <p:extLst>
              <p:ext uri="{D42A27DB-BD31-4B8C-83A1-F6EECF244321}">
                <p14:modId xmlns:p14="http://schemas.microsoft.com/office/powerpoint/2010/main" val="3787962924"/>
              </p:ext>
            </p:extLst>
          </p:nvPr>
        </p:nvGraphicFramePr>
        <p:xfrm>
          <a:off x="381266" y="955850"/>
          <a:ext cx="7391132" cy="4807650"/>
        </p:xfrm>
        <a:graphic>
          <a:graphicData uri="http://schemas.openxmlformats.org/drawingml/2006/table">
            <a:tbl>
              <a:tblPr firstRow="1" firstCol="1" bandRow="1">
                <a:tableStyleId>{5C22544A-7EE6-4342-B048-85BDC9FD1C3A}</a:tableStyleId>
              </a:tblPr>
              <a:tblGrid>
                <a:gridCol w="1021902">
                  <a:extLst>
                    <a:ext uri="{9D8B030D-6E8A-4147-A177-3AD203B41FA5}">
                      <a16:colId xmlns:a16="http://schemas.microsoft.com/office/drawing/2014/main" val="1316683861"/>
                    </a:ext>
                  </a:extLst>
                </a:gridCol>
                <a:gridCol w="2327784">
                  <a:extLst>
                    <a:ext uri="{9D8B030D-6E8A-4147-A177-3AD203B41FA5}">
                      <a16:colId xmlns:a16="http://schemas.microsoft.com/office/drawing/2014/main" val="3130478326"/>
                    </a:ext>
                  </a:extLst>
                </a:gridCol>
                <a:gridCol w="1644598">
                  <a:extLst>
                    <a:ext uri="{9D8B030D-6E8A-4147-A177-3AD203B41FA5}">
                      <a16:colId xmlns:a16="http://schemas.microsoft.com/office/drawing/2014/main" val="76722715"/>
                    </a:ext>
                  </a:extLst>
                </a:gridCol>
                <a:gridCol w="2396848">
                  <a:extLst>
                    <a:ext uri="{9D8B030D-6E8A-4147-A177-3AD203B41FA5}">
                      <a16:colId xmlns:a16="http://schemas.microsoft.com/office/drawing/2014/main" val="4287162650"/>
                    </a:ext>
                  </a:extLst>
                </a:gridCol>
              </a:tblGrid>
              <a:tr h="135980">
                <a:tc>
                  <a:txBody>
                    <a:bodyPr/>
                    <a:lstStyle/>
                    <a:p>
                      <a:pPr algn="ctr">
                        <a:lnSpc>
                          <a:spcPct val="107000"/>
                        </a:lnSpc>
                        <a:spcAft>
                          <a:spcPts val="0"/>
                        </a:spcAft>
                      </a:pPr>
                      <a:r>
                        <a:rPr lang="ro-RO" sz="1100" dirty="0">
                          <a:solidFill>
                            <a:schemeClr val="tx1"/>
                          </a:solidFill>
                          <a:effectLst/>
                        </a:rPr>
                        <a:t>ABORDARE</a:t>
                      </a:r>
                      <a:endParaRPr lang="en-GB"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882" marR="49882" marT="0" marB="0" anchor="ctr"/>
                </a:tc>
                <a:tc>
                  <a:txBody>
                    <a:bodyPr/>
                    <a:lstStyle/>
                    <a:p>
                      <a:pPr algn="ctr">
                        <a:lnSpc>
                          <a:spcPct val="107000"/>
                        </a:lnSpc>
                        <a:spcAft>
                          <a:spcPts val="0"/>
                        </a:spcAft>
                      </a:pPr>
                      <a:r>
                        <a:rPr lang="ro-RO" sz="1100" dirty="0">
                          <a:solidFill>
                            <a:schemeClr val="tx1"/>
                          </a:solidFill>
                          <a:effectLst/>
                        </a:rPr>
                        <a:t>DESCRIERE</a:t>
                      </a:r>
                      <a:endParaRPr lang="en-GB"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882" marR="49882" marT="0" marB="0" anchor="ctr"/>
                </a:tc>
                <a:tc>
                  <a:txBody>
                    <a:bodyPr/>
                    <a:lstStyle/>
                    <a:p>
                      <a:pPr algn="ctr">
                        <a:lnSpc>
                          <a:spcPct val="107000"/>
                        </a:lnSpc>
                        <a:spcAft>
                          <a:spcPts val="0"/>
                        </a:spcAft>
                      </a:pPr>
                      <a:r>
                        <a:rPr lang="ro-RO" sz="1100" dirty="0">
                          <a:solidFill>
                            <a:schemeClr val="tx1"/>
                          </a:solidFill>
                          <a:effectLst/>
                        </a:rPr>
                        <a:t>AVANTAJE</a:t>
                      </a:r>
                      <a:endParaRPr lang="en-GB"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882" marR="49882" marT="0" marB="0" anchor="ctr"/>
                </a:tc>
                <a:tc>
                  <a:txBody>
                    <a:bodyPr/>
                    <a:lstStyle/>
                    <a:p>
                      <a:pPr algn="ctr">
                        <a:lnSpc>
                          <a:spcPct val="107000"/>
                        </a:lnSpc>
                        <a:spcAft>
                          <a:spcPts val="0"/>
                        </a:spcAft>
                      </a:pPr>
                      <a:r>
                        <a:rPr lang="ro-RO" sz="1100" dirty="0">
                          <a:solidFill>
                            <a:schemeClr val="tx1"/>
                          </a:solidFill>
                          <a:effectLst/>
                        </a:rPr>
                        <a:t>DEZAVANTAJE</a:t>
                      </a:r>
                      <a:endParaRPr lang="en-GB"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882" marR="49882" marT="0" marB="0" anchor="ctr"/>
                </a:tc>
                <a:extLst>
                  <a:ext uri="{0D108BD9-81ED-4DB2-BD59-A6C34878D82A}">
                    <a16:rowId xmlns:a16="http://schemas.microsoft.com/office/drawing/2014/main" val="2854616643"/>
                  </a:ext>
                </a:extLst>
              </a:tr>
              <a:tr h="884716">
                <a:tc>
                  <a:txBody>
                    <a:bodyPr/>
                    <a:lstStyle/>
                    <a:p>
                      <a:pPr>
                        <a:lnSpc>
                          <a:spcPct val="107000"/>
                        </a:lnSpc>
                        <a:spcAft>
                          <a:spcPts val="0"/>
                        </a:spcAft>
                      </a:pPr>
                      <a:r>
                        <a:rPr lang="ro-RO" sz="1100" dirty="0">
                          <a:solidFill>
                            <a:schemeClr val="tx1"/>
                          </a:solidFill>
                          <a:effectLst/>
                        </a:rPr>
                        <a:t>1. Evaluare pe criteriul primul venit – primul servit</a:t>
                      </a:r>
                      <a:endParaRPr lang="en-GB"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882" marR="49882" marT="0" marB="0" anchor="ctr"/>
                </a:tc>
                <a:tc>
                  <a:txBody>
                    <a:bodyPr/>
                    <a:lstStyle/>
                    <a:p>
                      <a:pPr algn="just">
                        <a:lnSpc>
                          <a:spcPct val="107000"/>
                        </a:lnSpc>
                        <a:spcAft>
                          <a:spcPts val="0"/>
                        </a:spcAft>
                      </a:pPr>
                      <a:r>
                        <a:rPr lang="ro-RO" sz="1100" dirty="0">
                          <a:solidFill>
                            <a:schemeClr val="tx1"/>
                          </a:solidFill>
                          <a:effectLst/>
                        </a:rPr>
                        <a:t>Proiectele care respectă criteriile de eligibilitate garantează intrarea la finanțare până la epuizarea fondurilor disponibile, cu o marjă de supracontractare</a:t>
                      </a:r>
                      <a:endParaRPr lang="en-GB"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882" marR="49882" marT="0" marB="0"/>
                </a:tc>
                <a:tc>
                  <a:txBody>
                    <a:bodyPr/>
                    <a:lstStyle/>
                    <a:p>
                      <a:pPr marL="0" lvl="0" indent="0" algn="just">
                        <a:lnSpc>
                          <a:spcPct val="107000"/>
                        </a:lnSpc>
                        <a:spcAft>
                          <a:spcPts val="0"/>
                        </a:spcAft>
                        <a:buFont typeface="Symbol" panose="05050102010706020507" pitchFamily="18" charset="2"/>
                        <a:buNone/>
                      </a:pPr>
                      <a:r>
                        <a:rPr lang="ro-RO" sz="1100" dirty="0">
                          <a:solidFill>
                            <a:schemeClr val="tx1"/>
                          </a:solidFill>
                          <a:effectLst/>
                        </a:rPr>
                        <a:t>Termenul scurt de comunicare a rezultatului evaluării din perspectiva solicitantului</a:t>
                      </a:r>
                      <a:endParaRPr lang="en-GB"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882" marR="49882" marT="0" marB="0"/>
                </a:tc>
                <a:tc>
                  <a:txBody>
                    <a:bodyPr/>
                    <a:lstStyle/>
                    <a:p>
                      <a:pPr marL="0" lvl="0" indent="0" algn="just">
                        <a:lnSpc>
                          <a:spcPct val="107000"/>
                        </a:lnSpc>
                        <a:spcAft>
                          <a:spcPts val="0"/>
                        </a:spcAft>
                        <a:buFont typeface="Symbol" panose="05050102010706020507" pitchFamily="18" charset="2"/>
                        <a:buNone/>
                      </a:pPr>
                      <a:r>
                        <a:rPr lang="ro-RO" sz="1100" dirty="0">
                          <a:solidFill>
                            <a:schemeClr val="tx1"/>
                          </a:solidFill>
                          <a:effectLst/>
                        </a:rPr>
                        <a:t>Dificultăți în atingerea indicatorilor de program, obiectiv care poate fi atins prin introducerea de criterii de selecție </a:t>
                      </a:r>
                      <a:endParaRPr lang="en-GB" sz="1100" dirty="0">
                        <a:solidFill>
                          <a:schemeClr val="tx1"/>
                        </a:solidFill>
                        <a:effectLst/>
                      </a:endParaRPr>
                    </a:p>
                    <a:p>
                      <a:pPr marL="0" lvl="0" indent="0" algn="just">
                        <a:lnSpc>
                          <a:spcPct val="107000"/>
                        </a:lnSpc>
                        <a:spcAft>
                          <a:spcPts val="0"/>
                        </a:spcAft>
                        <a:buFont typeface="Symbol" panose="05050102010706020507" pitchFamily="18" charset="2"/>
                        <a:buNone/>
                      </a:pPr>
                      <a:r>
                        <a:rPr lang="ro-RO" sz="1100" dirty="0">
                          <a:solidFill>
                            <a:schemeClr val="tx1"/>
                          </a:solidFill>
                          <a:effectLst/>
                        </a:rPr>
                        <a:t>Finanțarea unor proiecte mai slabe pregătite și depuse mai repede</a:t>
                      </a:r>
                      <a:endParaRPr lang="en-GB"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882" marR="49882" marT="0" marB="0"/>
                </a:tc>
                <a:extLst>
                  <a:ext uri="{0D108BD9-81ED-4DB2-BD59-A6C34878D82A}">
                    <a16:rowId xmlns:a16="http://schemas.microsoft.com/office/drawing/2014/main" val="3137476140"/>
                  </a:ext>
                </a:extLst>
              </a:tr>
              <a:tr h="1415161">
                <a:tc>
                  <a:txBody>
                    <a:bodyPr/>
                    <a:lstStyle/>
                    <a:p>
                      <a:pPr>
                        <a:lnSpc>
                          <a:spcPct val="107000"/>
                        </a:lnSpc>
                        <a:spcAft>
                          <a:spcPts val="0"/>
                        </a:spcAft>
                      </a:pPr>
                      <a:r>
                        <a:rPr lang="ro-RO" sz="1100" dirty="0">
                          <a:solidFill>
                            <a:schemeClr val="tx1"/>
                          </a:solidFill>
                          <a:effectLst/>
                        </a:rPr>
                        <a:t>2. Evaluare competitivă cu termen limită de depunere a proiectelor</a:t>
                      </a:r>
                      <a:endParaRPr lang="en-GB"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882" marR="49882" marT="0" marB="0" anchor="ctr"/>
                </a:tc>
                <a:tc>
                  <a:txBody>
                    <a:bodyPr/>
                    <a:lstStyle/>
                    <a:p>
                      <a:pPr algn="just">
                        <a:lnSpc>
                          <a:spcPct val="107000"/>
                        </a:lnSpc>
                        <a:spcAft>
                          <a:spcPts val="0"/>
                        </a:spcAft>
                      </a:pPr>
                      <a:r>
                        <a:rPr lang="ro-RO" sz="1100" dirty="0">
                          <a:solidFill>
                            <a:schemeClr val="tx1"/>
                          </a:solidFill>
                          <a:effectLst/>
                        </a:rPr>
                        <a:t>Proiectele se depun oricând, până la termenul limită anunțat. Evaluarea se realizează după atingerea termenului limită de depunere. Selecția proiectelor se face în ordinea descrescătoare a punctajelor obținute, (ex. POCU, POCA)</a:t>
                      </a:r>
                      <a:endParaRPr lang="en-GB"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882" marR="49882" marT="0" marB="0"/>
                </a:tc>
                <a:tc>
                  <a:txBody>
                    <a:bodyPr/>
                    <a:lstStyle/>
                    <a:p>
                      <a:pPr marL="0" lvl="0" indent="0" algn="just">
                        <a:lnSpc>
                          <a:spcPct val="107000"/>
                        </a:lnSpc>
                        <a:spcAft>
                          <a:spcPts val="0"/>
                        </a:spcAft>
                        <a:buFont typeface="Symbol" panose="05050102010706020507" pitchFamily="18" charset="2"/>
                        <a:buNone/>
                      </a:pPr>
                      <a:r>
                        <a:rPr lang="ro-RO" sz="1100" dirty="0">
                          <a:solidFill>
                            <a:schemeClr val="tx1"/>
                          </a:solidFill>
                          <a:effectLst/>
                        </a:rPr>
                        <a:t>Sunt finanțate cu prioritate proiectele cele mai bune prin prisma criteriilor de acordare a punctajului </a:t>
                      </a:r>
                      <a:endParaRPr lang="en-GB"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882" marR="49882" marT="0" marB="0"/>
                </a:tc>
                <a:tc>
                  <a:txBody>
                    <a:bodyPr/>
                    <a:lstStyle/>
                    <a:p>
                      <a:pPr marL="0" lvl="0" indent="0" algn="just">
                        <a:lnSpc>
                          <a:spcPct val="107000"/>
                        </a:lnSpc>
                        <a:spcAft>
                          <a:spcPts val="0"/>
                        </a:spcAft>
                        <a:buFont typeface="Symbol" panose="05050102010706020507" pitchFamily="18" charset="2"/>
                        <a:buNone/>
                      </a:pPr>
                      <a:r>
                        <a:rPr lang="ro-RO" sz="1100" dirty="0">
                          <a:solidFill>
                            <a:schemeClr val="tx1"/>
                          </a:solidFill>
                          <a:effectLst/>
                        </a:rPr>
                        <a:t>Termenul de răspuns este ridicat, deoarece, pentru realizarea selecției, trebuie finalizată evaluarea tuturor proiectelor depuse și se așteaptă și rezolvarea contestațiilor</a:t>
                      </a:r>
                      <a:endParaRPr lang="en-GB" sz="1100" dirty="0">
                        <a:solidFill>
                          <a:schemeClr val="tx1"/>
                        </a:solidFill>
                        <a:effectLst/>
                      </a:endParaRPr>
                    </a:p>
                    <a:p>
                      <a:pPr marL="0" lvl="0" indent="0" algn="just">
                        <a:lnSpc>
                          <a:spcPct val="107000"/>
                        </a:lnSpc>
                        <a:spcAft>
                          <a:spcPts val="0"/>
                        </a:spcAft>
                        <a:buFont typeface="Symbol" panose="05050102010706020507" pitchFamily="18" charset="2"/>
                        <a:buNone/>
                      </a:pPr>
                      <a:r>
                        <a:rPr lang="ro-RO" sz="1100" dirty="0">
                          <a:solidFill>
                            <a:schemeClr val="tx1"/>
                          </a:solidFill>
                          <a:effectLst/>
                        </a:rPr>
                        <a:t>Apar intervale mari de timp când nu sunt deschise apeluri de proiecte</a:t>
                      </a:r>
                      <a:endParaRPr lang="en-GB"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882" marR="49882" marT="0" marB="0"/>
                </a:tc>
                <a:extLst>
                  <a:ext uri="{0D108BD9-81ED-4DB2-BD59-A6C34878D82A}">
                    <a16:rowId xmlns:a16="http://schemas.microsoft.com/office/drawing/2014/main" val="2909170366"/>
                  </a:ext>
                </a:extLst>
              </a:tr>
              <a:tr h="1415161">
                <a:tc>
                  <a:txBody>
                    <a:bodyPr/>
                    <a:lstStyle/>
                    <a:p>
                      <a:pPr>
                        <a:lnSpc>
                          <a:spcPct val="107000"/>
                        </a:lnSpc>
                        <a:spcAft>
                          <a:spcPts val="0"/>
                        </a:spcAft>
                      </a:pPr>
                      <a:r>
                        <a:rPr lang="ro-RO" sz="1100" dirty="0">
                          <a:solidFill>
                            <a:schemeClr val="tx1"/>
                          </a:solidFill>
                          <a:effectLst/>
                        </a:rPr>
                        <a:t>3. Evaluare lunară pe baza pragurilor de calitate / scor minim </a:t>
                      </a:r>
                      <a:endParaRPr lang="en-GB"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882" marR="49882" marT="0" marB="0" anchor="ctr"/>
                </a:tc>
                <a:tc>
                  <a:txBody>
                    <a:bodyPr/>
                    <a:lstStyle/>
                    <a:p>
                      <a:pPr algn="just">
                        <a:lnSpc>
                          <a:spcPct val="107000"/>
                        </a:lnSpc>
                        <a:spcAft>
                          <a:spcPts val="0"/>
                        </a:spcAft>
                      </a:pPr>
                      <a:r>
                        <a:rPr lang="ro-RO" sz="1100" dirty="0">
                          <a:solidFill>
                            <a:schemeClr val="tx1"/>
                          </a:solidFill>
                          <a:effectLst/>
                        </a:rPr>
                        <a:t>Proiectele care respectă pragul de calitate al punctajelor de selecție pot fi depuse în sesiuni lunare, sunt evaluate lunar și intră la finanțare în ordinea descrescătoare a punctajelor, până la epuizarea fondurilor disponibile, cu o marjă de supracontractare de +50% / 100% pentru a acoperi riscurile de retragere sau necontractare a proiectelor selectate (ex. PNDR)</a:t>
                      </a:r>
                      <a:endParaRPr lang="en-GB"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882" marR="49882" marT="0" marB="0"/>
                </a:tc>
                <a:tc>
                  <a:txBody>
                    <a:bodyPr/>
                    <a:lstStyle/>
                    <a:p>
                      <a:pPr marL="0" lvl="0" indent="0" algn="just">
                        <a:lnSpc>
                          <a:spcPct val="107000"/>
                        </a:lnSpc>
                        <a:spcAft>
                          <a:spcPts val="0"/>
                        </a:spcAft>
                        <a:buFont typeface="Symbol" panose="05050102010706020507" pitchFamily="18" charset="2"/>
                        <a:buNone/>
                      </a:pPr>
                      <a:r>
                        <a:rPr lang="ro-RO" sz="1100" dirty="0">
                          <a:solidFill>
                            <a:schemeClr val="tx1"/>
                          </a:solidFill>
                          <a:effectLst/>
                        </a:rPr>
                        <a:t>Termen mediu de comunicare a rezultatului evaluării din perspectiva solicitantului, comparativ cu primele 2 abordări </a:t>
                      </a:r>
                      <a:endParaRPr lang="en-GB" sz="1100" dirty="0">
                        <a:solidFill>
                          <a:schemeClr val="tx1"/>
                        </a:solidFill>
                        <a:effectLst/>
                      </a:endParaRPr>
                    </a:p>
                    <a:p>
                      <a:pPr marL="0" lvl="0" indent="0" algn="just">
                        <a:lnSpc>
                          <a:spcPct val="107000"/>
                        </a:lnSpc>
                        <a:spcAft>
                          <a:spcPts val="0"/>
                        </a:spcAft>
                        <a:buFont typeface="Symbol" panose="05050102010706020507" pitchFamily="18" charset="2"/>
                        <a:buNone/>
                      </a:pPr>
                      <a:r>
                        <a:rPr lang="ro-RO" sz="1100" dirty="0">
                          <a:solidFill>
                            <a:schemeClr val="tx1"/>
                          </a:solidFill>
                          <a:effectLst/>
                        </a:rPr>
                        <a:t>Sunt finanțate cu prioritate proiectele care obțin punctajul cel mai ridicat în fiecare sesiune lunară </a:t>
                      </a:r>
                      <a:endParaRPr lang="en-GB"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882" marR="49882" marT="0" marB="0"/>
                </a:tc>
                <a:tc>
                  <a:txBody>
                    <a:bodyPr/>
                    <a:lstStyle/>
                    <a:p>
                      <a:pPr marL="0" lvl="0" indent="0" algn="just">
                        <a:lnSpc>
                          <a:spcPct val="107000"/>
                        </a:lnSpc>
                        <a:spcAft>
                          <a:spcPts val="0"/>
                        </a:spcAft>
                        <a:buFont typeface="Symbol" panose="05050102010706020507" pitchFamily="18" charset="2"/>
                        <a:buNone/>
                      </a:pPr>
                      <a:r>
                        <a:rPr lang="ro-RO" sz="1100" dirty="0">
                          <a:solidFill>
                            <a:schemeClr val="tx1"/>
                          </a:solidFill>
                          <a:effectLst/>
                        </a:rPr>
                        <a:t>Criteriile de „calitate” trebuie coroborate cu valorile indicatorilor pe fiecare linie de finanțare/ măsură</a:t>
                      </a:r>
                      <a:endParaRPr lang="en-GB"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882" marR="49882" marT="0" marB="0"/>
                </a:tc>
                <a:extLst>
                  <a:ext uri="{0D108BD9-81ED-4DB2-BD59-A6C34878D82A}">
                    <a16:rowId xmlns:a16="http://schemas.microsoft.com/office/drawing/2014/main" val="3774141241"/>
                  </a:ext>
                </a:extLst>
              </a:tr>
            </a:tbl>
          </a:graphicData>
        </a:graphic>
      </p:graphicFrame>
    </p:spTree>
    <p:extLst>
      <p:ext uri="{BB962C8B-B14F-4D97-AF65-F5344CB8AC3E}">
        <p14:creationId xmlns:p14="http://schemas.microsoft.com/office/powerpoint/2010/main" val="3050668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114E8DE-923B-4C2A-895C-DD26C3E043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Header A4 Portrait.png">
            <a:extLst>
              <a:ext uri="{FF2B5EF4-FFF2-40B4-BE49-F238E27FC236}">
                <a16:creationId xmlns:a16="http://schemas.microsoft.com/office/drawing/2014/main" id="{DFFAB46E-4C33-485C-B1D5-BEF85C68993A}"/>
              </a:ext>
            </a:extLst>
          </p:cNvPr>
          <p:cNvPicPr/>
          <p:nvPr/>
        </p:nvPicPr>
        <p:blipFill>
          <a:blip r:embed="rId3"/>
          <a:stretch>
            <a:fillRect/>
          </a:stretch>
        </p:blipFill>
        <p:spPr>
          <a:xfrm>
            <a:off x="960120" y="325422"/>
            <a:ext cx="6004560" cy="627380"/>
          </a:xfrm>
          <a:prstGeom prst="rect">
            <a:avLst/>
          </a:prstGeom>
        </p:spPr>
      </p:pic>
      <p:pic>
        <p:nvPicPr>
          <p:cNvPr id="13" name="Picture 12">
            <a:extLst>
              <a:ext uri="{FF2B5EF4-FFF2-40B4-BE49-F238E27FC236}">
                <a16:creationId xmlns:a16="http://schemas.microsoft.com/office/drawing/2014/main" id="{9B69DEDF-3F85-489E-A672-31883DA69A83}"/>
              </a:ext>
            </a:extLst>
          </p:cNvPr>
          <p:cNvPicPr>
            <a:picLocks noChangeAspect="1"/>
          </p:cNvPicPr>
          <p:nvPr/>
        </p:nvPicPr>
        <p:blipFill>
          <a:blip r:embed="rId4"/>
          <a:stretch>
            <a:fillRect/>
          </a:stretch>
        </p:blipFill>
        <p:spPr>
          <a:xfrm>
            <a:off x="381267" y="5784754"/>
            <a:ext cx="6629133" cy="1021861"/>
          </a:xfrm>
          <a:prstGeom prst="rect">
            <a:avLst/>
          </a:prstGeom>
        </p:spPr>
      </p:pic>
      <p:sp>
        <p:nvSpPr>
          <p:cNvPr id="2" name="Rectangle 1">
            <a:extLst>
              <a:ext uri="{FF2B5EF4-FFF2-40B4-BE49-F238E27FC236}">
                <a16:creationId xmlns:a16="http://schemas.microsoft.com/office/drawing/2014/main" id="{7E9DB593-D810-45F9-9A1C-CDB17E3FAF5B}"/>
              </a:ext>
            </a:extLst>
          </p:cNvPr>
          <p:cNvSpPr/>
          <p:nvPr/>
        </p:nvSpPr>
        <p:spPr>
          <a:xfrm>
            <a:off x="533400" y="1799035"/>
            <a:ext cx="7239000" cy="1377300"/>
          </a:xfrm>
          <a:prstGeom prst="rect">
            <a:avLst/>
          </a:prstGeom>
        </p:spPr>
        <p:txBody>
          <a:bodyPr wrap="square">
            <a:spAutoFit/>
          </a:bodyPr>
          <a:lstStyle/>
          <a:p>
            <a:pPr marL="285750" indent="-285750">
              <a:buFont typeface="Wingdings" panose="05000000000000000000" pitchFamily="2" charset="2"/>
              <a:buChar char="Ø"/>
            </a:pPr>
            <a:endParaRPr lang="en-GB" sz="1500" dirty="0"/>
          </a:p>
          <a:p>
            <a:r>
              <a:rPr lang="en-GB" sz="1500" dirty="0"/>
              <a:t>	</a:t>
            </a:r>
          </a:p>
          <a:p>
            <a:endParaRPr lang="en-GB" dirty="0"/>
          </a:p>
          <a:p>
            <a:r>
              <a:rPr lang="en-GB" dirty="0"/>
              <a:t>	</a:t>
            </a:r>
          </a:p>
          <a:p>
            <a:pPr algn="just"/>
            <a:endParaRPr lang="ro-RO" sz="1750" b="1" dirty="0"/>
          </a:p>
        </p:txBody>
      </p:sp>
      <p:graphicFrame>
        <p:nvGraphicFramePr>
          <p:cNvPr id="4" name="Table 3">
            <a:extLst>
              <a:ext uri="{FF2B5EF4-FFF2-40B4-BE49-F238E27FC236}">
                <a16:creationId xmlns:a16="http://schemas.microsoft.com/office/drawing/2014/main" id="{BC7E7D6F-A511-4A31-9F69-84B98648B233}"/>
              </a:ext>
            </a:extLst>
          </p:cNvPr>
          <p:cNvGraphicFramePr>
            <a:graphicFrameLocks noGrp="1"/>
          </p:cNvGraphicFramePr>
          <p:nvPr>
            <p:extLst>
              <p:ext uri="{D42A27DB-BD31-4B8C-83A1-F6EECF244321}">
                <p14:modId xmlns:p14="http://schemas.microsoft.com/office/powerpoint/2010/main" val="1010855964"/>
              </p:ext>
            </p:extLst>
          </p:nvPr>
        </p:nvGraphicFramePr>
        <p:xfrm>
          <a:off x="533400" y="952803"/>
          <a:ext cx="7391400" cy="4839363"/>
        </p:xfrm>
        <a:graphic>
          <a:graphicData uri="http://schemas.openxmlformats.org/drawingml/2006/table">
            <a:tbl>
              <a:tblPr firstRow="1" firstCol="1" bandRow="1">
                <a:tableStyleId>{5C22544A-7EE6-4342-B048-85BDC9FD1C3A}</a:tableStyleId>
              </a:tblPr>
              <a:tblGrid>
                <a:gridCol w="7391400">
                  <a:extLst>
                    <a:ext uri="{9D8B030D-6E8A-4147-A177-3AD203B41FA5}">
                      <a16:colId xmlns:a16="http://schemas.microsoft.com/office/drawing/2014/main" val="1279679161"/>
                    </a:ext>
                  </a:extLst>
                </a:gridCol>
              </a:tblGrid>
              <a:tr h="209441">
                <a:tc>
                  <a:txBody>
                    <a:bodyPr/>
                    <a:lstStyle/>
                    <a:p>
                      <a:pPr algn="just">
                        <a:lnSpc>
                          <a:spcPct val="107000"/>
                        </a:lnSpc>
                        <a:spcAft>
                          <a:spcPts val="0"/>
                        </a:spcAft>
                      </a:pPr>
                      <a:r>
                        <a:rPr lang="ro-RO" sz="1400" dirty="0">
                          <a:solidFill>
                            <a:schemeClr val="tx1"/>
                          </a:solidFill>
                          <a:effectLst/>
                        </a:rPr>
                        <a:t>DISFUNCȚIONALITĂȚI IDENTIFICATE</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4154" marR="34154" marT="0" marB="0">
                    <a:solidFill>
                      <a:schemeClr val="accent1">
                        <a:lumMod val="40000"/>
                        <a:lumOff val="60000"/>
                      </a:schemeClr>
                    </a:solidFill>
                  </a:tcPr>
                </a:tc>
                <a:extLst>
                  <a:ext uri="{0D108BD9-81ED-4DB2-BD59-A6C34878D82A}">
                    <a16:rowId xmlns:a16="http://schemas.microsoft.com/office/drawing/2014/main" val="3627746912"/>
                  </a:ext>
                </a:extLst>
              </a:tr>
              <a:tr h="1862688">
                <a:tc>
                  <a:txBody>
                    <a:bodyPr/>
                    <a:lstStyle/>
                    <a:p>
                      <a:pPr marL="342900" lvl="0" indent="-342900" algn="just">
                        <a:lnSpc>
                          <a:spcPct val="107000"/>
                        </a:lnSpc>
                        <a:spcAft>
                          <a:spcPts val="0"/>
                        </a:spcAft>
                        <a:buFont typeface="Symbol" panose="05050102010706020507" pitchFamily="18" charset="2"/>
                        <a:buChar char=""/>
                      </a:pPr>
                      <a:r>
                        <a:rPr lang="ro-RO" sz="1400" dirty="0">
                          <a:solidFill>
                            <a:schemeClr val="tx1"/>
                          </a:solidFill>
                          <a:effectLst/>
                        </a:rPr>
                        <a:t>Durata mare a procesului de evaluare, respectiv lipsa de predictibilitate privind rezultatele, posibilitatea solicitanților de a estima momentul în care vor putea demara investiția/activitățile proiectului. </a:t>
                      </a:r>
                      <a:endParaRPr lang="en-GB" sz="1400" dirty="0">
                        <a:solidFill>
                          <a:schemeClr val="tx1"/>
                        </a:solidFill>
                        <a:effectLst/>
                      </a:endParaRPr>
                    </a:p>
                    <a:p>
                      <a:pPr algn="just">
                        <a:lnSpc>
                          <a:spcPct val="107000"/>
                        </a:lnSpc>
                        <a:spcAft>
                          <a:spcPts val="0"/>
                        </a:spcAft>
                      </a:pPr>
                      <a:r>
                        <a:rPr lang="ro-RO" sz="1400" dirty="0">
                          <a:solidFill>
                            <a:schemeClr val="tx1"/>
                          </a:solidFill>
                          <a:effectLst/>
                        </a:rPr>
                        <a:t>Consecința este afectarea activității curente a solicitantului, schimbarea condițiilor privind capacitatea de cofinanțare a proiectului și creșterea neîncrederii în accesarea programelor operaționale.     </a:t>
                      </a:r>
                      <a:endParaRPr lang="en-GB" sz="1400" dirty="0">
                        <a:solidFill>
                          <a:schemeClr val="tx1"/>
                        </a:solidFill>
                        <a:effectLst/>
                      </a:endParaRPr>
                    </a:p>
                    <a:p>
                      <a:pPr algn="just">
                        <a:lnSpc>
                          <a:spcPct val="107000"/>
                        </a:lnSpc>
                        <a:spcAft>
                          <a:spcPts val="0"/>
                        </a:spcAft>
                      </a:pPr>
                      <a:r>
                        <a:rPr lang="ro-RO" sz="1400" dirty="0">
                          <a:solidFill>
                            <a:schemeClr val="tx1"/>
                          </a:solidFill>
                          <a:effectLst/>
                        </a:rPr>
                        <a:t>Posibile cauze: resurse umane insuficiente sau insuficient pregătite, suprapunerea mai multor tipuri de activități în care sunt implicați aceiași experți </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4154" marR="34154" marT="0" marB="0">
                    <a:solidFill>
                      <a:schemeClr val="accent1">
                        <a:lumMod val="20000"/>
                        <a:lumOff val="80000"/>
                      </a:schemeClr>
                    </a:solidFill>
                  </a:tcPr>
                </a:tc>
                <a:extLst>
                  <a:ext uri="{0D108BD9-81ED-4DB2-BD59-A6C34878D82A}">
                    <a16:rowId xmlns:a16="http://schemas.microsoft.com/office/drawing/2014/main" val="209395153"/>
                  </a:ext>
                </a:extLst>
              </a:tr>
              <a:tr h="1238318">
                <a:tc>
                  <a:txBody>
                    <a:bodyPr/>
                    <a:lstStyle/>
                    <a:p>
                      <a:pPr marL="342900" lvl="0" indent="-342900" algn="just">
                        <a:lnSpc>
                          <a:spcPct val="107000"/>
                        </a:lnSpc>
                        <a:spcAft>
                          <a:spcPts val="0"/>
                        </a:spcAft>
                        <a:buFont typeface="Symbol" panose="05050102010706020507" pitchFamily="18" charset="2"/>
                        <a:buChar char=""/>
                      </a:pPr>
                      <a:r>
                        <a:rPr lang="ro-RO" sz="1400" dirty="0">
                          <a:solidFill>
                            <a:schemeClr val="tx1"/>
                          </a:solidFill>
                          <a:effectLst/>
                        </a:rPr>
                        <a:t>Criterii de evaluare aplicate neunitar, având ca efect selectarea unor proiecte necorespunzătoare și/ sau nemulțumirea solictanților și depunerea de contestații.</a:t>
                      </a:r>
                      <a:endParaRPr lang="en-GB" sz="1400" dirty="0">
                        <a:solidFill>
                          <a:schemeClr val="tx1"/>
                        </a:solidFill>
                        <a:effectLst/>
                      </a:endParaRPr>
                    </a:p>
                    <a:p>
                      <a:pPr algn="just">
                        <a:lnSpc>
                          <a:spcPct val="107000"/>
                        </a:lnSpc>
                        <a:spcAft>
                          <a:spcPts val="0"/>
                        </a:spcAft>
                      </a:pPr>
                      <a:r>
                        <a:rPr lang="ro-RO" sz="1400" dirty="0">
                          <a:solidFill>
                            <a:schemeClr val="tx1"/>
                          </a:solidFill>
                          <a:effectLst/>
                        </a:rPr>
                        <a:t>Posibile cauze: neclarități în documentație/ metodologia de evaluare; cerințe interpretabile ale Ghidului Solicitantului; interpretarea diferită a legislației în vigoare; evaluatori insuficuient pregătiți sau parțiali în aprecieri.</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4154" marR="34154" marT="0" marB="0">
                    <a:solidFill>
                      <a:schemeClr val="accent1">
                        <a:lumMod val="40000"/>
                        <a:lumOff val="60000"/>
                      </a:schemeClr>
                    </a:solidFill>
                  </a:tcPr>
                </a:tc>
                <a:extLst>
                  <a:ext uri="{0D108BD9-81ED-4DB2-BD59-A6C34878D82A}">
                    <a16:rowId xmlns:a16="http://schemas.microsoft.com/office/drawing/2014/main" val="2090135542"/>
                  </a:ext>
                </a:extLst>
              </a:tr>
              <a:tr h="1521504">
                <a:tc>
                  <a:txBody>
                    <a:bodyPr/>
                    <a:lstStyle/>
                    <a:p>
                      <a:pPr marL="342900" lvl="0" indent="-342900" algn="just">
                        <a:lnSpc>
                          <a:spcPct val="107000"/>
                        </a:lnSpc>
                        <a:spcAft>
                          <a:spcPts val="0"/>
                        </a:spcAft>
                        <a:buFont typeface="Symbol" panose="05050102010706020507" pitchFamily="18" charset="2"/>
                        <a:buChar char=""/>
                      </a:pPr>
                      <a:r>
                        <a:rPr lang="ro-RO" sz="1400" b="1" dirty="0">
                          <a:solidFill>
                            <a:schemeClr val="tx1"/>
                          </a:solidFill>
                          <a:effectLst/>
                        </a:rPr>
                        <a:t>Calitatea slabă a experților evaluatori</a:t>
                      </a:r>
                      <a:endParaRPr lang="en-GB" sz="1400" b="1" dirty="0">
                        <a:solidFill>
                          <a:schemeClr val="tx1"/>
                        </a:solidFill>
                        <a:effectLst/>
                      </a:endParaRPr>
                    </a:p>
                    <a:p>
                      <a:pPr algn="just">
                        <a:lnSpc>
                          <a:spcPct val="107000"/>
                        </a:lnSpc>
                        <a:spcAft>
                          <a:spcPts val="0"/>
                        </a:spcAft>
                      </a:pPr>
                      <a:r>
                        <a:rPr lang="ro-RO" sz="1400" dirty="0">
                          <a:solidFill>
                            <a:schemeClr val="tx1"/>
                          </a:solidFill>
                          <a:effectLst/>
                        </a:rPr>
                        <a:t>În etapa de evaluare, cele mai multe probleme apar din procedura de selecție a evaluatorilor. Aceste probleme au condus la selectarea unor echipe de evaluatori care au nemulțumit atât AM cât și solicitanții.</a:t>
                      </a:r>
                      <a:endParaRPr lang="en-GB" sz="1400" dirty="0">
                        <a:solidFill>
                          <a:schemeClr val="tx1"/>
                        </a:solidFill>
                        <a:effectLst/>
                      </a:endParaRPr>
                    </a:p>
                    <a:p>
                      <a:pPr algn="just">
                        <a:lnSpc>
                          <a:spcPct val="107000"/>
                        </a:lnSpc>
                        <a:spcAft>
                          <a:spcPts val="0"/>
                        </a:spcAft>
                      </a:pPr>
                      <a:r>
                        <a:rPr lang="ro-RO" sz="1400" dirty="0">
                          <a:solidFill>
                            <a:schemeClr val="tx1"/>
                          </a:solidFill>
                          <a:effectLst/>
                        </a:rPr>
                        <a:t>Posibile cauze identificate: modul de formulare a criteriilor de selecție pentru echipele de evaluatori și aplicarea, cu prioritate, a criteriului prețul cel mai scăzut. </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4154" marR="34154" marT="0" marB="0">
                    <a:solidFill>
                      <a:schemeClr val="accent1">
                        <a:lumMod val="20000"/>
                        <a:lumOff val="80000"/>
                      </a:schemeClr>
                    </a:solidFill>
                  </a:tcPr>
                </a:tc>
                <a:extLst>
                  <a:ext uri="{0D108BD9-81ED-4DB2-BD59-A6C34878D82A}">
                    <a16:rowId xmlns:a16="http://schemas.microsoft.com/office/drawing/2014/main" val="494208901"/>
                  </a:ext>
                </a:extLst>
              </a:tr>
            </a:tbl>
          </a:graphicData>
        </a:graphic>
      </p:graphicFrame>
    </p:spTree>
    <p:extLst>
      <p:ext uri="{BB962C8B-B14F-4D97-AF65-F5344CB8AC3E}">
        <p14:creationId xmlns:p14="http://schemas.microsoft.com/office/powerpoint/2010/main" val="13544460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E29645D7-8A00-4D8A-8527-347F25026A78}">
  <ds:schemaRefs>
    <ds:schemaRef ds:uri="ESRI.ArcGIS.Mapping.OfficeIntegration.PowerPointInfo"/>
  </ds:schemaRefs>
</ds:datastoreItem>
</file>

<file path=customXml/itemProps10.xml><?xml version="1.0" encoding="utf-8"?>
<ds:datastoreItem xmlns:ds="http://schemas.openxmlformats.org/officeDocument/2006/customXml" ds:itemID="{60F77592-F281-4A0A-B8F3-A5CF1D8C3AC4}">
  <ds:schemaRefs>
    <ds:schemaRef ds:uri="ESRI.ArcGIS.Mapping.OfficeIntegration.PowerPointInfo"/>
  </ds:schemaRefs>
</ds:datastoreItem>
</file>

<file path=customXml/itemProps11.xml><?xml version="1.0" encoding="utf-8"?>
<ds:datastoreItem xmlns:ds="http://schemas.openxmlformats.org/officeDocument/2006/customXml" ds:itemID="{E8A36449-B677-4B13-BC6C-6FC936A96E12}">
  <ds:schemaRefs>
    <ds:schemaRef ds:uri="ESRI.ArcGIS.Mapping.OfficeIntegration.PowerPointInfo"/>
  </ds:schemaRefs>
</ds:datastoreItem>
</file>

<file path=customXml/itemProps2.xml><?xml version="1.0" encoding="utf-8"?>
<ds:datastoreItem xmlns:ds="http://schemas.openxmlformats.org/officeDocument/2006/customXml" ds:itemID="{F7FFC38C-230C-488A-88F7-610D99802448}">
  <ds:schemaRefs>
    <ds:schemaRef ds:uri="ESRI.ArcGIS.Mapping.OfficeIntegration.PowerPointInfo"/>
  </ds:schemaRefs>
</ds:datastoreItem>
</file>

<file path=customXml/itemProps3.xml><?xml version="1.0" encoding="utf-8"?>
<ds:datastoreItem xmlns:ds="http://schemas.openxmlformats.org/officeDocument/2006/customXml" ds:itemID="{D707E785-99FC-4C9B-AA87-15DED3412D35}">
  <ds:schemaRefs>
    <ds:schemaRef ds:uri="ESRI.ArcGIS.Mapping.OfficeIntegration.PowerPointInfo"/>
  </ds:schemaRefs>
</ds:datastoreItem>
</file>

<file path=customXml/itemProps4.xml><?xml version="1.0" encoding="utf-8"?>
<ds:datastoreItem xmlns:ds="http://schemas.openxmlformats.org/officeDocument/2006/customXml" ds:itemID="{8140C183-1BE0-47F2-874E-073D701427E5}">
  <ds:schemaRefs>
    <ds:schemaRef ds:uri="ESRI.ArcGIS.Mapping.OfficeIntegration.PowerPointInfo"/>
  </ds:schemaRefs>
</ds:datastoreItem>
</file>

<file path=customXml/itemProps5.xml><?xml version="1.0" encoding="utf-8"?>
<ds:datastoreItem xmlns:ds="http://schemas.openxmlformats.org/officeDocument/2006/customXml" ds:itemID="{E14C81B9-D91A-4D39-93B1-1E3F53D57FF5}">
  <ds:schemaRefs>
    <ds:schemaRef ds:uri="ESRI.ArcGIS.Mapping.OfficeIntegration.PowerPointInfo"/>
  </ds:schemaRefs>
</ds:datastoreItem>
</file>

<file path=customXml/itemProps6.xml><?xml version="1.0" encoding="utf-8"?>
<ds:datastoreItem xmlns:ds="http://schemas.openxmlformats.org/officeDocument/2006/customXml" ds:itemID="{FF19193D-76B2-4885-B14C-701240291CE8}">
  <ds:schemaRefs>
    <ds:schemaRef ds:uri="ESRI.ArcGIS.Mapping.OfficeIntegration.PowerPointInfo"/>
  </ds:schemaRefs>
</ds:datastoreItem>
</file>

<file path=customXml/itemProps7.xml><?xml version="1.0" encoding="utf-8"?>
<ds:datastoreItem xmlns:ds="http://schemas.openxmlformats.org/officeDocument/2006/customXml" ds:itemID="{B085A309-61ED-4D02-BE56-525AD2ABFD6B}">
  <ds:schemaRefs>
    <ds:schemaRef ds:uri="ESRI.ArcGIS.Mapping.OfficeIntegration.PowerPointInfo"/>
  </ds:schemaRefs>
</ds:datastoreItem>
</file>

<file path=customXml/itemProps8.xml><?xml version="1.0" encoding="utf-8"?>
<ds:datastoreItem xmlns:ds="http://schemas.openxmlformats.org/officeDocument/2006/customXml" ds:itemID="{BA27BC8F-EEE1-47C6-97C2-DAF602247604}">
  <ds:schemaRefs>
    <ds:schemaRef ds:uri="ESRI.ArcGIS.Mapping.OfficeIntegration.PowerPointInfo"/>
  </ds:schemaRefs>
</ds:datastoreItem>
</file>

<file path=customXml/itemProps9.xml><?xml version="1.0" encoding="utf-8"?>
<ds:datastoreItem xmlns:ds="http://schemas.openxmlformats.org/officeDocument/2006/customXml" ds:itemID="{EDDC3BF2-2C93-428F-8E11-E11D8BCD9CB3}">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Facet</Template>
  <TotalTime>3132</TotalTime>
  <Words>8315</Words>
  <Application>Microsoft Office PowerPoint</Application>
  <PresentationFormat>On-screen Show (4:3)</PresentationFormat>
  <Paragraphs>409</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Calibri</vt:lpstr>
      <vt:lpstr>Symbol</vt:lpstr>
      <vt:lpstr>Trebuchet MS</vt:lpstr>
      <vt:lpstr>Wingdings</vt:lpstr>
      <vt:lpstr>Wingdings 3</vt:lpstr>
      <vt:lpstr>Facet</vt:lpstr>
      <vt:lpstr>CLUJ NAPOCA 24 iulie 2019</vt:lpstr>
      <vt:lpstr>PowerPoint Presentation</vt:lpstr>
      <vt:lpstr>Analiza cadrului instituțional </vt:lpstr>
      <vt:lpstr>Analiza procesului de planificare și lansare a apelurilor de proiecte</vt:lpstr>
      <vt:lpstr>Analiza procesului de planificare și lansare a apelurilor de proiecte</vt:lpstr>
      <vt:lpstr>Analiza procesului de planificare și lansare a apelurilor de proiecte</vt:lpstr>
      <vt:lpstr>Analiza procesului de planificare și lansare a apelurilor de proiecte</vt:lpstr>
      <vt:lpstr>PowerPoint Presentation</vt:lpstr>
      <vt:lpstr>PowerPoint Presentation</vt:lpstr>
      <vt:lpstr>Analiza privind implementarea, monitorizarea și controlul proiectelor </vt:lpstr>
      <vt:lpstr>Analiza privind implementarea, monitorizarea și controlul proiectelor </vt:lpstr>
      <vt:lpstr>Analiza privind implementarea, monitorizarea și controlul proiectelor </vt:lpstr>
      <vt:lpstr>CONCLUZII</vt:lpstr>
      <vt:lpstr>RECOMANDĂRI </vt:lpstr>
      <vt:lpstr>RECOMANDĂRI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ELENA</dc:creator>
  <cp:lastModifiedBy>Lavinia Cristescu</cp:lastModifiedBy>
  <cp:revision>567</cp:revision>
  <cp:lastPrinted>2019-07-19T08:04:12Z</cp:lastPrinted>
  <dcterms:created xsi:type="dcterms:W3CDTF">2013-06-13T20:22:45Z</dcterms:created>
  <dcterms:modified xsi:type="dcterms:W3CDTF">2019-07-19T08:18:54Z</dcterms:modified>
</cp:coreProperties>
</file>