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DDEA"/>
    <a:srgbClr val="AAFCEC"/>
    <a:srgbClr val="FFCC28"/>
    <a:srgbClr val="A92B2E"/>
    <a:srgbClr val="3436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E4510B-97A3-4F43-88D5-FADF00B02FE5}" v="145" dt="2024-11-16T12:46:18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85F1F-6739-436F-962A-D01D2681138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813774-EFA6-4373-92F4-2B13EFD5FC6B}">
      <dgm:prSet phldrT="[Text]"/>
      <dgm:spPr>
        <a:solidFill>
          <a:srgbClr val="A92B2E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Ministerul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Economiei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sprijină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antreprenoriatul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și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dezvoltarea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afacerilor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.</a:t>
          </a:r>
          <a:endParaRPr lang="en-US" b="0" dirty="0">
            <a:solidFill>
              <a:schemeClr val="bg1"/>
            </a:solidFill>
            <a:latin typeface="+mn-lt"/>
          </a:endParaRPr>
        </a:p>
      </dgm:t>
    </dgm:pt>
    <dgm:pt modelId="{24659057-5339-4E0B-90F0-35169BD098FA}" type="parTrans" cxnId="{6C30285C-4CD0-4182-89FD-41641E6BB59E}">
      <dgm:prSet/>
      <dgm:spPr/>
      <dgm:t>
        <a:bodyPr/>
        <a:lstStyle/>
        <a:p>
          <a:endParaRPr lang="en-US"/>
        </a:p>
      </dgm:t>
    </dgm:pt>
    <dgm:pt modelId="{B298D1A9-684F-47B5-A0A7-E332B7D18DFB}" type="sibTrans" cxnId="{6C30285C-4CD0-4182-89FD-41641E6BB59E}">
      <dgm:prSet/>
      <dgm:spPr/>
      <dgm:t>
        <a:bodyPr/>
        <a:lstStyle/>
        <a:p>
          <a:endParaRPr lang="en-US"/>
        </a:p>
      </dgm:t>
    </dgm:pt>
    <dgm:pt modelId="{33944CF8-F3C5-402F-87C1-F77C35F3F28C}">
      <dgm:prSet phldrT="[Text]"/>
      <dgm:spPr>
        <a:solidFill>
          <a:srgbClr val="FFCC28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Schemele</a:t>
          </a:r>
          <a:r>
            <a:rPr lang="en-US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de </a:t>
          </a:r>
          <a:r>
            <a:rPr lang="en-US" b="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ajutor</a:t>
          </a:r>
          <a:r>
            <a:rPr lang="en-US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au </a:t>
          </a:r>
          <a:r>
            <a:rPr lang="en-US" b="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avut</a:t>
          </a:r>
          <a:r>
            <a:rPr lang="en-US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succes</a:t>
          </a:r>
          <a:r>
            <a:rPr lang="ro-RO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,</a:t>
          </a:r>
          <a:r>
            <a:rPr lang="en-US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economic </a:t>
          </a:r>
          <a:r>
            <a:rPr lang="en-US" b="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național</a:t>
          </a:r>
          <a:r>
            <a:rPr lang="en-US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și</a:t>
          </a:r>
          <a:r>
            <a:rPr lang="en-US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european</a:t>
          </a:r>
          <a:r>
            <a:rPr lang="en-US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.</a:t>
          </a:r>
          <a:endParaRPr lang="en-US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2F8B2122-F02A-476E-B9ED-98553F685549}" type="parTrans" cxnId="{2E218AA0-6B1F-49E9-A022-2941C0766CFD}">
      <dgm:prSet/>
      <dgm:spPr/>
      <dgm:t>
        <a:bodyPr/>
        <a:lstStyle/>
        <a:p>
          <a:endParaRPr lang="en-US"/>
        </a:p>
      </dgm:t>
    </dgm:pt>
    <dgm:pt modelId="{BF6B517C-0B95-40C0-8884-69595C74F989}" type="sibTrans" cxnId="{2E218AA0-6B1F-49E9-A022-2941C0766CFD}">
      <dgm:prSet/>
      <dgm:spPr/>
      <dgm:t>
        <a:bodyPr/>
        <a:lstStyle/>
        <a:p>
          <a:endParaRPr lang="en-US"/>
        </a:p>
      </dgm:t>
    </dgm:pt>
    <dgm:pt modelId="{83774293-59D2-45C7-BCC3-150A1AFE2593}">
      <dgm:prSet phldrT="[Text]"/>
      <dgm:spPr>
        <a:solidFill>
          <a:srgbClr val="343669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Parteneriatele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solide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au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susținut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succesul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IMM-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urilor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b="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românești</a:t>
          </a:r>
          <a:r>
            <a:rPr lang="en-US" b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. </a:t>
          </a:r>
          <a:endParaRPr lang="en-US" b="0" dirty="0">
            <a:solidFill>
              <a:schemeClr val="bg1"/>
            </a:solidFill>
            <a:latin typeface="+mn-lt"/>
          </a:endParaRPr>
        </a:p>
      </dgm:t>
    </dgm:pt>
    <dgm:pt modelId="{6318CFB5-E79A-4E56-B400-E97A3EB13639}" type="parTrans" cxnId="{850A0000-78F0-4312-A72B-F4410694EBDE}">
      <dgm:prSet/>
      <dgm:spPr/>
      <dgm:t>
        <a:bodyPr/>
        <a:lstStyle/>
        <a:p>
          <a:endParaRPr lang="en-US"/>
        </a:p>
      </dgm:t>
    </dgm:pt>
    <dgm:pt modelId="{EF076037-099F-4E5B-9EB4-68CE2862CEBD}" type="sibTrans" cxnId="{850A0000-78F0-4312-A72B-F4410694EBDE}">
      <dgm:prSet/>
      <dgm:spPr/>
      <dgm:t>
        <a:bodyPr/>
        <a:lstStyle/>
        <a:p>
          <a:endParaRPr lang="en-US"/>
        </a:p>
      </dgm:t>
    </dgm:pt>
    <dgm:pt modelId="{055E58B0-9563-4636-97B8-487E1E796955}" type="pres">
      <dgm:prSet presAssocID="{C7785F1F-6739-436F-962A-D01D2681138C}" presName="Name0" presStyleCnt="0">
        <dgm:presLayoutVars>
          <dgm:dir/>
          <dgm:resizeHandles val="exact"/>
        </dgm:presLayoutVars>
      </dgm:prSet>
      <dgm:spPr/>
    </dgm:pt>
    <dgm:pt modelId="{136C09CB-658F-4545-9881-07B346A67E88}" type="pres">
      <dgm:prSet presAssocID="{23813774-EFA6-4373-92F4-2B13EFD5FC6B}" presName="node" presStyleLbl="node1" presStyleIdx="0" presStyleCnt="3">
        <dgm:presLayoutVars>
          <dgm:bulletEnabled val="1"/>
        </dgm:presLayoutVars>
      </dgm:prSet>
      <dgm:spPr/>
    </dgm:pt>
    <dgm:pt modelId="{CF4D09FA-0B7D-4F7E-9C08-681C8B9C921A}" type="pres">
      <dgm:prSet presAssocID="{B298D1A9-684F-47B5-A0A7-E332B7D18DFB}" presName="sibTrans" presStyleCnt="0"/>
      <dgm:spPr/>
    </dgm:pt>
    <dgm:pt modelId="{0E0CE1E9-3D70-41F5-B3F4-CEE2B8D7F53B}" type="pres">
      <dgm:prSet presAssocID="{33944CF8-F3C5-402F-87C1-F77C35F3F28C}" presName="node" presStyleLbl="node1" presStyleIdx="1" presStyleCnt="3">
        <dgm:presLayoutVars>
          <dgm:bulletEnabled val="1"/>
        </dgm:presLayoutVars>
      </dgm:prSet>
      <dgm:spPr/>
    </dgm:pt>
    <dgm:pt modelId="{21172AE7-A8A2-45DC-8A03-4687D347A3AA}" type="pres">
      <dgm:prSet presAssocID="{BF6B517C-0B95-40C0-8884-69595C74F989}" presName="sibTrans" presStyleCnt="0"/>
      <dgm:spPr/>
    </dgm:pt>
    <dgm:pt modelId="{8858FDEB-79D4-4A80-B5D3-FDB2CAB737EA}" type="pres">
      <dgm:prSet presAssocID="{83774293-59D2-45C7-BCC3-150A1AFE2593}" presName="node" presStyleLbl="node1" presStyleIdx="2" presStyleCnt="3">
        <dgm:presLayoutVars>
          <dgm:bulletEnabled val="1"/>
        </dgm:presLayoutVars>
      </dgm:prSet>
      <dgm:spPr/>
    </dgm:pt>
  </dgm:ptLst>
  <dgm:cxnLst>
    <dgm:cxn modelId="{850A0000-78F0-4312-A72B-F4410694EBDE}" srcId="{C7785F1F-6739-436F-962A-D01D2681138C}" destId="{83774293-59D2-45C7-BCC3-150A1AFE2593}" srcOrd="2" destOrd="0" parTransId="{6318CFB5-E79A-4E56-B400-E97A3EB13639}" sibTransId="{EF076037-099F-4E5B-9EB4-68CE2862CEBD}"/>
    <dgm:cxn modelId="{E4354307-307F-490D-BCC3-4FA55A8B2ABA}" type="presOf" srcId="{23813774-EFA6-4373-92F4-2B13EFD5FC6B}" destId="{136C09CB-658F-4545-9881-07B346A67E88}" srcOrd="0" destOrd="0" presId="urn:microsoft.com/office/officeart/2005/8/layout/hList6"/>
    <dgm:cxn modelId="{6C30285C-4CD0-4182-89FD-41641E6BB59E}" srcId="{C7785F1F-6739-436F-962A-D01D2681138C}" destId="{23813774-EFA6-4373-92F4-2B13EFD5FC6B}" srcOrd="0" destOrd="0" parTransId="{24659057-5339-4E0B-90F0-35169BD098FA}" sibTransId="{B298D1A9-684F-47B5-A0A7-E332B7D18DFB}"/>
    <dgm:cxn modelId="{94CBC076-9641-4176-8310-E8C4EE4B36AC}" type="presOf" srcId="{33944CF8-F3C5-402F-87C1-F77C35F3F28C}" destId="{0E0CE1E9-3D70-41F5-B3F4-CEE2B8D7F53B}" srcOrd="0" destOrd="0" presId="urn:microsoft.com/office/officeart/2005/8/layout/hList6"/>
    <dgm:cxn modelId="{59DBB284-204E-4A8D-8933-5BA22F4815AF}" type="presOf" srcId="{83774293-59D2-45C7-BCC3-150A1AFE2593}" destId="{8858FDEB-79D4-4A80-B5D3-FDB2CAB737EA}" srcOrd="0" destOrd="0" presId="urn:microsoft.com/office/officeart/2005/8/layout/hList6"/>
    <dgm:cxn modelId="{58C0B28E-3ABD-4639-AEA1-A587042F10EE}" type="presOf" srcId="{C7785F1F-6739-436F-962A-D01D2681138C}" destId="{055E58B0-9563-4636-97B8-487E1E796955}" srcOrd="0" destOrd="0" presId="urn:microsoft.com/office/officeart/2005/8/layout/hList6"/>
    <dgm:cxn modelId="{2E218AA0-6B1F-49E9-A022-2941C0766CFD}" srcId="{C7785F1F-6739-436F-962A-D01D2681138C}" destId="{33944CF8-F3C5-402F-87C1-F77C35F3F28C}" srcOrd="1" destOrd="0" parTransId="{2F8B2122-F02A-476E-B9ED-98553F685549}" sibTransId="{BF6B517C-0B95-40C0-8884-69595C74F989}"/>
    <dgm:cxn modelId="{DCAF3955-D23F-4F8D-BD6B-2570DB409588}" type="presParOf" srcId="{055E58B0-9563-4636-97B8-487E1E796955}" destId="{136C09CB-658F-4545-9881-07B346A67E88}" srcOrd="0" destOrd="0" presId="urn:microsoft.com/office/officeart/2005/8/layout/hList6"/>
    <dgm:cxn modelId="{E79DCEC2-0FE1-4BD9-80AA-0AD64CA1BC62}" type="presParOf" srcId="{055E58B0-9563-4636-97B8-487E1E796955}" destId="{CF4D09FA-0B7D-4F7E-9C08-681C8B9C921A}" srcOrd="1" destOrd="0" presId="urn:microsoft.com/office/officeart/2005/8/layout/hList6"/>
    <dgm:cxn modelId="{CE317EC9-0D13-4EFA-A932-720EBD863EBA}" type="presParOf" srcId="{055E58B0-9563-4636-97B8-487E1E796955}" destId="{0E0CE1E9-3D70-41F5-B3F4-CEE2B8D7F53B}" srcOrd="2" destOrd="0" presId="urn:microsoft.com/office/officeart/2005/8/layout/hList6"/>
    <dgm:cxn modelId="{A1066130-D46D-425A-BC5F-53FC348046F8}" type="presParOf" srcId="{055E58B0-9563-4636-97B8-487E1E796955}" destId="{21172AE7-A8A2-45DC-8A03-4687D347A3AA}" srcOrd="3" destOrd="0" presId="urn:microsoft.com/office/officeart/2005/8/layout/hList6"/>
    <dgm:cxn modelId="{A9D66C4B-5E6B-4D65-8466-B1B71F23239C}" type="presParOf" srcId="{055E58B0-9563-4636-97B8-487E1E796955}" destId="{8858FDEB-79D4-4A80-B5D3-FDB2CAB737EA}" srcOrd="4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5437D6-434C-451E-9CF1-8020D5EF00D7}" type="doc">
      <dgm:prSet loTypeId="urn:microsoft.com/office/officeart/2005/8/layout/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9986C89-8604-45FC-8B74-AD4249C2CCCD}">
      <dgm:prSet custT="1"/>
      <dgm:spPr/>
      <dgm:t>
        <a:bodyPr/>
        <a:lstStyle/>
        <a:p>
          <a:pPr algn="ctr"/>
          <a:r>
            <a:rPr lang="en-US" sz="1800" baseline="0" dirty="0" err="1"/>
            <a:t>Pilonul</a:t>
          </a:r>
          <a:r>
            <a:rPr lang="en-US" sz="1800" baseline="0" dirty="0"/>
            <a:t> II </a:t>
          </a:r>
          <a:r>
            <a:rPr lang="en-US" sz="1800" baseline="0" dirty="0" err="1"/>
            <a:t>sprijină</a:t>
          </a:r>
          <a:r>
            <a:rPr lang="en-US" sz="1800" baseline="0" dirty="0"/>
            <a:t> </a:t>
          </a:r>
          <a:r>
            <a:rPr lang="en-US" sz="1800" baseline="0" dirty="0" err="1"/>
            <a:t>antreprenoriatul</a:t>
          </a:r>
          <a:r>
            <a:rPr lang="en-US" sz="1800" baseline="0" dirty="0"/>
            <a:t> </a:t>
          </a:r>
          <a:r>
            <a:rPr lang="en-US" sz="1800" baseline="0" dirty="0" err="1"/>
            <a:t>pentru</a:t>
          </a:r>
          <a:r>
            <a:rPr lang="en-US" sz="1800" baseline="0" dirty="0"/>
            <a:t> </a:t>
          </a:r>
          <a:r>
            <a:rPr lang="en-US" sz="1800" baseline="0" dirty="0" err="1"/>
            <a:t>tinerii</a:t>
          </a:r>
          <a:r>
            <a:rPr lang="en-US" sz="1800" baseline="0" dirty="0"/>
            <a:t> </a:t>
          </a:r>
          <a:r>
            <a:rPr lang="en-US" sz="1800" baseline="0" dirty="0" err="1"/>
            <a:t>între</a:t>
          </a:r>
          <a:r>
            <a:rPr lang="en-US" sz="1800" baseline="0" dirty="0"/>
            <a:t>      30 </a:t>
          </a:r>
          <a:r>
            <a:rPr lang="en-US" sz="1800" baseline="0" dirty="0" err="1"/>
            <a:t>și</a:t>
          </a:r>
          <a:r>
            <a:rPr lang="en-US" sz="1800" baseline="0" dirty="0"/>
            <a:t> 35 de ani.</a:t>
          </a:r>
          <a:endParaRPr lang="en-US" sz="1800" dirty="0"/>
        </a:p>
      </dgm:t>
    </dgm:pt>
    <dgm:pt modelId="{26929E67-3B3B-4297-A082-F69C4F798C3A}" type="parTrans" cxnId="{910D0366-116F-4DB1-8B9F-8537F53799DF}">
      <dgm:prSet/>
      <dgm:spPr/>
      <dgm:t>
        <a:bodyPr/>
        <a:lstStyle/>
        <a:p>
          <a:endParaRPr lang="en-US"/>
        </a:p>
      </dgm:t>
    </dgm:pt>
    <dgm:pt modelId="{61AC5D20-06F3-4777-9242-D25DF869DC6A}" type="sibTrans" cxnId="{910D0366-116F-4DB1-8B9F-8537F53799DF}">
      <dgm:prSet/>
      <dgm:spPr/>
      <dgm:t>
        <a:bodyPr/>
        <a:lstStyle/>
        <a:p>
          <a:endParaRPr lang="en-US"/>
        </a:p>
      </dgm:t>
    </dgm:pt>
    <dgm:pt modelId="{322B449F-3940-4CBE-A948-343B5AFC016C}">
      <dgm:prSet custT="1"/>
      <dgm:spPr/>
      <dgm:t>
        <a:bodyPr/>
        <a:lstStyle/>
        <a:p>
          <a:r>
            <a:rPr lang="en-US" sz="1800" baseline="0">
              <a:effectLst/>
            </a:rPr>
            <a:t>Programul se adresează și </a:t>
          </a:r>
          <a:r>
            <a:rPr lang="ro-RO" sz="1800" baseline="0">
              <a:effectLst/>
            </a:rPr>
            <a:t>persoanelor în căutarea unui loc de muncă, </a:t>
          </a:r>
          <a:r>
            <a:rPr lang="en-US" sz="1800" baseline="0">
              <a:effectLst/>
            </a:rPr>
            <a:t>șomerilor, persoanelor inactive</a:t>
          </a:r>
          <a:r>
            <a:rPr lang="ro-RO" sz="1800" baseline="0">
              <a:effectLst/>
            </a:rPr>
            <a:t>, persoanelor cu un nivel scăzut de instruire</a:t>
          </a:r>
          <a:r>
            <a:rPr lang="en-US" sz="1800" baseline="0">
              <a:effectLst/>
            </a:rPr>
            <a:t> și grupurilor dezavantajate.</a:t>
          </a:r>
          <a:endParaRPr lang="en-US" sz="1800" dirty="0">
            <a:effectLst/>
          </a:endParaRPr>
        </a:p>
      </dgm:t>
    </dgm:pt>
    <dgm:pt modelId="{5A340037-FB52-4694-89EC-6449ED6E5C55}" type="parTrans" cxnId="{F9FC947D-FF27-4BB7-BD10-8EDC7568C304}">
      <dgm:prSet/>
      <dgm:spPr/>
      <dgm:t>
        <a:bodyPr/>
        <a:lstStyle/>
        <a:p>
          <a:endParaRPr lang="en-US"/>
        </a:p>
      </dgm:t>
    </dgm:pt>
    <dgm:pt modelId="{1F1A9BEE-91DF-4C46-90FB-CD90C2F09A58}" type="sibTrans" cxnId="{F9FC947D-FF27-4BB7-BD10-8EDC7568C304}">
      <dgm:prSet/>
      <dgm:spPr/>
      <dgm:t>
        <a:bodyPr/>
        <a:lstStyle/>
        <a:p>
          <a:endParaRPr lang="en-US"/>
        </a:p>
      </dgm:t>
    </dgm:pt>
    <dgm:pt modelId="{3922F514-6A4A-453C-8683-A328909C88B8}">
      <dgm:prSet custT="1"/>
      <dgm:spPr/>
      <dgm:t>
        <a:bodyPr/>
        <a:lstStyle/>
        <a:p>
          <a:r>
            <a:rPr lang="en-US" sz="1800" baseline="0" dirty="0" err="1"/>
            <a:t>Programul</a:t>
          </a:r>
          <a:r>
            <a:rPr lang="en-US" sz="1800" baseline="0" dirty="0"/>
            <a:t> se </a:t>
          </a:r>
          <a:r>
            <a:rPr lang="en-US" sz="1800" baseline="0" dirty="0" err="1"/>
            <a:t>adresează</a:t>
          </a:r>
          <a:r>
            <a:rPr lang="en-US" sz="1800" baseline="0" dirty="0"/>
            <a:t> </a:t>
          </a:r>
          <a:r>
            <a:rPr lang="ro-RO" sz="1800" baseline="0" dirty="0"/>
            <a:t>de asemenea </a:t>
          </a:r>
          <a:r>
            <a:rPr lang="en-US" sz="1800" baseline="0" dirty="0" err="1"/>
            <a:t>și</a:t>
          </a:r>
          <a:r>
            <a:rPr lang="en-US" sz="1800" baseline="0" dirty="0"/>
            <a:t> </a:t>
          </a:r>
          <a:r>
            <a:rPr lang="en-US" sz="1800" baseline="0" dirty="0" err="1"/>
            <a:t>persoanelor</a:t>
          </a:r>
          <a:r>
            <a:rPr lang="en-US" sz="1800" baseline="0" dirty="0"/>
            <a:t> </a:t>
          </a:r>
          <a:r>
            <a:rPr lang="en-US" sz="1800" baseline="0" dirty="0" err="1"/>
            <a:t>reîntoarse</a:t>
          </a:r>
          <a:r>
            <a:rPr lang="en-US" sz="1800" baseline="0" dirty="0"/>
            <a:t> </a:t>
          </a:r>
          <a:r>
            <a:rPr lang="en-US" sz="1800" baseline="0" dirty="0" err="1"/>
            <a:t>în</a:t>
          </a:r>
          <a:r>
            <a:rPr lang="en-US" sz="1800" baseline="0" dirty="0"/>
            <a:t> </a:t>
          </a:r>
          <a:r>
            <a:rPr lang="en-US" sz="1800" baseline="0" dirty="0" err="1"/>
            <a:t>țară</a:t>
          </a:r>
          <a:r>
            <a:rPr lang="en-US" sz="1800" baseline="0" dirty="0"/>
            <a:t> </a:t>
          </a:r>
          <a:r>
            <a:rPr lang="en-US" sz="1800" baseline="0" dirty="0" err="1"/>
            <a:t>după</a:t>
          </a:r>
          <a:r>
            <a:rPr lang="en-US" sz="1800" baseline="0" dirty="0"/>
            <a:t> 12 </a:t>
          </a:r>
          <a:r>
            <a:rPr lang="en-US" sz="1800" baseline="0" dirty="0" err="1"/>
            <a:t>luni</a:t>
          </a:r>
          <a:r>
            <a:rPr lang="en-US" sz="1800" baseline="0" dirty="0"/>
            <a:t> </a:t>
          </a:r>
          <a:r>
            <a:rPr lang="en-US" sz="1800" baseline="0" dirty="0" err="1"/>
            <a:t>în</a:t>
          </a:r>
          <a:r>
            <a:rPr lang="en-US" sz="1800" baseline="0" dirty="0"/>
            <a:t> </a:t>
          </a:r>
          <a:r>
            <a:rPr lang="en-US" sz="1800" baseline="0" dirty="0" err="1"/>
            <a:t>străinătate</a:t>
          </a:r>
          <a:r>
            <a:rPr lang="en-US" sz="1800" baseline="0" dirty="0"/>
            <a:t>. </a:t>
          </a:r>
          <a:endParaRPr lang="en-US" sz="1800" dirty="0"/>
        </a:p>
      </dgm:t>
    </dgm:pt>
    <dgm:pt modelId="{382F99B4-EED7-4AE0-8C8F-35BA474B1BDE}" type="parTrans" cxnId="{89CE7B43-3143-48B3-A9BA-B782F2A99D4E}">
      <dgm:prSet/>
      <dgm:spPr/>
      <dgm:t>
        <a:bodyPr/>
        <a:lstStyle/>
        <a:p>
          <a:endParaRPr lang="en-US"/>
        </a:p>
      </dgm:t>
    </dgm:pt>
    <dgm:pt modelId="{F49DF2A8-90CE-4A79-A6B2-6B22B7BAC459}" type="sibTrans" cxnId="{89CE7B43-3143-48B3-A9BA-B782F2A99D4E}">
      <dgm:prSet/>
      <dgm:spPr/>
      <dgm:t>
        <a:bodyPr/>
        <a:lstStyle/>
        <a:p>
          <a:endParaRPr lang="en-US"/>
        </a:p>
      </dgm:t>
    </dgm:pt>
    <dgm:pt modelId="{70B840B0-FB36-4A2C-9EFB-5E39D37B121E}" type="pres">
      <dgm:prSet presAssocID="{855437D6-434C-451E-9CF1-8020D5EF00D7}" presName="diagram" presStyleCnt="0">
        <dgm:presLayoutVars>
          <dgm:dir/>
          <dgm:resizeHandles val="exact"/>
        </dgm:presLayoutVars>
      </dgm:prSet>
      <dgm:spPr/>
    </dgm:pt>
    <dgm:pt modelId="{247C398A-3791-46CB-9FC6-F893C316DAA9}" type="pres">
      <dgm:prSet presAssocID="{99986C89-8604-45FC-8B74-AD4249C2CCCD}" presName="node" presStyleLbl="node1" presStyleIdx="0" presStyleCnt="3" custScaleX="83462" custScaleY="124165">
        <dgm:presLayoutVars>
          <dgm:bulletEnabled val="1"/>
        </dgm:presLayoutVars>
      </dgm:prSet>
      <dgm:spPr/>
    </dgm:pt>
    <dgm:pt modelId="{DFB76AC0-A639-4675-84B2-841384C167A7}" type="pres">
      <dgm:prSet presAssocID="{61AC5D20-06F3-4777-9242-D25DF869DC6A}" presName="sibTrans" presStyleLbl="sibTrans2D1" presStyleIdx="0" presStyleCnt="2"/>
      <dgm:spPr/>
    </dgm:pt>
    <dgm:pt modelId="{E06BC9DC-CFCA-4651-A17F-3E704FA34D74}" type="pres">
      <dgm:prSet presAssocID="{61AC5D20-06F3-4777-9242-D25DF869DC6A}" presName="connectorText" presStyleLbl="sibTrans2D1" presStyleIdx="0" presStyleCnt="2"/>
      <dgm:spPr/>
    </dgm:pt>
    <dgm:pt modelId="{876B9270-A4FD-4A5A-A00B-E89969CA7EDC}" type="pres">
      <dgm:prSet presAssocID="{322B449F-3940-4CBE-A948-343B5AFC016C}" presName="node" presStyleLbl="node1" presStyleIdx="1" presStyleCnt="3" custScaleX="119442" custScaleY="134682">
        <dgm:presLayoutVars>
          <dgm:bulletEnabled val="1"/>
        </dgm:presLayoutVars>
      </dgm:prSet>
      <dgm:spPr/>
    </dgm:pt>
    <dgm:pt modelId="{424CC94E-DDF3-469A-A908-92DDAAEAA18B}" type="pres">
      <dgm:prSet presAssocID="{1F1A9BEE-91DF-4C46-90FB-CD90C2F09A58}" presName="sibTrans" presStyleLbl="sibTrans2D1" presStyleIdx="1" presStyleCnt="2"/>
      <dgm:spPr/>
    </dgm:pt>
    <dgm:pt modelId="{587AEB35-C23C-4D5F-98CC-276E5CC01BB8}" type="pres">
      <dgm:prSet presAssocID="{1F1A9BEE-91DF-4C46-90FB-CD90C2F09A58}" presName="connectorText" presStyleLbl="sibTrans2D1" presStyleIdx="1" presStyleCnt="2"/>
      <dgm:spPr/>
    </dgm:pt>
    <dgm:pt modelId="{9B094B21-0E7B-4D07-B184-FB822ABFC8AF}" type="pres">
      <dgm:prSet presAssocID="{3922F514-6A4A-453C-8683-A328909C88B8}" presName="node" presStyleLbl="node1" presStyleIdx="2" presStyleCnt="3" custScaleX="92720" custScaleY="123175">
        <dgm:presLayoutVars>
          <dgm:bulletEnabled val="1"/>
        </dgm:presLayoutVars>
      </dgm:prSet>
      <dgm:spPr/>
    </dgm:pt>
  </dgm:ptLst>
  <dgm:cxnLst>
    <dgm:cxn modelId="{89CE7B43-3143-48B3-A9BA-B782F2A99D4E}" srcId="{855437D6-434C-451E-9CF1-8020D5EF00D7}" destId="{3922F514-6A4A-453C-8683-A328909C88B8}" srcOrd="2" destOrd="0" parTransId="{382F99B4-EED7-4AE0-8C8F-35BA474B1BDE}" sibTransId="{F49DF2A8-90CE-4A79-A6B2-6B22B7BAC459}"/>
    <dgm:cxn modelId="{C1DC8A64-445D-427C-B4B3-BBAFDF1FA8B7}" type="presOf" srcId="{855437D6-434C-451E-9CF1-8020D5EF00D7}" destId="{70B840B0-FB36-4A2C-9EFB-5E39D37B121E}" srcOrd="0" destOrd="0" presId="urn:microsoft.com/office/officeart/2005/8/layout/process5"/>
    <dgm:cxn modelId="{910D0366-116F-4DB1-8B9F-8537F53799DF}" srcId="{855437D6-434C-451E-9CF1-8020D5EF00D7}" destId="{99986C89-8604-45FC-8B74-AD4249C2CCCD}" srcOrd="0" destOrd="0" parTransId="{26929E67-3B3B-4297-A082-F69C4F798C3A}" sibTransId="{61AC5D20-06F3-4777-9242-D25DF869DC6A}"/>
    <dgm:cxn modelId="{F9FC947D-FF27-4BB7-BD10-8EDC7568C304}" srcId="{855437D6-434C-451E-9CF1-8020D5EF00D7}" destId="{322B449F-3940-4CBE-A948-343B5AFC016C}" srcOrd="1" destOrd="0" parTransId="{5A340037-FB52-4694-89EC-6449ED6E5C55}" sibTransId="{1F1A9BEE-91DF-4C46-90FB-CD90C2F09A58}"/>
    <dgm:cxn modelId="{ECB0BB82-58F9-4352-8BEE-F77227DC2E44}" type="presOf" srcId="{1F1A9BEE-91DF-4C46-90FB-CD90C2F09A58}" destId="{587AEB35-C23C-4D5F-98CC-276E5CC01BB8}" srcOrd="1" destOrd="0" presId="urn:microsoft.com/office/officeart/2005/8/layout/process5"/>
    <dgm:cxn modelId="{1A87339E-7524-458C-8C1E-92CAC86F6808}" type="presOf" srcId="{99986C89-8604-45FC-8B74-AD4249C2CCCD}" destId="{247C398A-3791-46CB-9FC6-F893C316DAA9}" srcOrd="0" destOrd="0" presId="urn:microsoft.com/office/officeart/2005/8/layout/process5"/>
    <dgm:cxn modelId="{B72225D5-64CE-4D1E-8F23-B4B556ACD72B}" type="presOf" srcId="{61AC5D20-06F3-4777-9242-D25DF869DC6A}" destId="{E06BC9DC-CFCA-4651-A17F-3E704FA34D74}" srcOrd="1" destOrd="0" presId="urn:microsoft.com/office/officeart/2005/8/layout/process5"/>
    <dgm:cxn modelId="{107884D5-841A-4C3B-9126-E92E61B8B8A1}" type="presOf" srcId="{3922F514-6A4A-453C-8683-A328909C88B8}" destId="{9B094B21-0E7B-4D07-B184-FB822ABFC8AF}" srcOrd="0" destOrd="0" presId="urn:microsoft.com/office/officeart/2005/8/layout/process5"/>
    <dgm:cxn modelId="{8B3941D8-CCE0-427F-B819-276A2619A0A4}" type="presOf" srcId="{322B449F-3940-4CBE-A948-343B5AFC016C}" destId="{876B9270-A4FD-4A5A-A00B-E89969CA7EDC}" srcOrd="0" destOrd="0" presId="urn:microsoft.com/office/officeart/2005/8/layout/process5"/>
    <dgm:cxn modelId="{E34F08E7-8DC1-4AD9-8668-9CB071F125EA}" type="presOf" srcId="{1F1A9BEE-91DF-4C46-90FB-CD90C2F09A58}" destId="{424CC94E-DDF3-469A-A908-92DDAAEAA18B}" srcOrd="0" destOrd="0" presId="urn:microsoft.com/office/officeart/2005/8/layout/process5"/>
    <dgm:cxn modelId="{D68EB4EE-B285-4A84-939A-B6ABE452AED8}" type="presOf" srcId="{61AC5D20-06F3-4777-9242-D25DF869DC6A}" destId="{DFB76AC0-A639-4675-84B2-841384C167A7}" srcOrd="0" destOrd="0" presId="urn:microsoft.com/office/officeart/2005/8/layout/process5"/>
    <dgm:cxn modelId="{E3548523-98FE-448A-B74F-3F58F10E65B8}" type="presParOf" srcId="{70B840B0-FB36-4A2C-9EFB-5E39D37B121E}" destId="{247C398A-3791-46CB-9FC6-F893C316DAA9}" srcOrd="0" destOrd="0" presId="urn:microsoft.com/office/officeart/2005/8/layout/process5"/>
    <dgm:cxn modelId="{B395C155-69C8-4FA1-A9D8-279409D125CB}" type="presParOf" srcId="{70B840B0-FB36-4A2C-9EFB-5E39D37B121E}" destId="{DFB76AC0-A639-4675-84B2-841384C167A7}" srcOrd="1" destOrd="0" presId="urn:microsoft.com/office/officeart/2005/8/layout/process5"/>
    <dgm:cxn modelId="{186D0FFE-3003-4B76-B72F-26EB69FE13E6}" type="presParOf" srcId="{DFB76AC0-A639-4675-84B2-841384C167A7}" destId="{E06BC9DC-CFCA-4651-A17F-3E704FA34D74}" srcOrd="0" destOrd="0" presId="urn:microsoft.com/office/officeart/2005/8/layout/process5"/>
    <dgm:cxn modelId="{417B5660-E946-4A82-A996-A667C4152539}" type="presParOf" srcId="{70B840B0-FB36-4A2C-9EFB-5E39D37B121E}" destId="{876B9270-A4FD-4A5A-A00B-E89969CA7EDC}" srcOrd="2" destOrd="0" presId="urn:microsoft.com/office/officeart/2005/8/layout/process5"/>
    <dgm:cxn modelId="{9BE35F04-8B21-438C-B6BD-0B7AB302EF59}" type="presParOf" srcId="{70B840B0-FB36-4A2C-9EFB-5E39D37B121E}" destId="{424CC94E-DDF3-469A-A908-92DDAAEAA18B}" srcOrd="3" destOrd="0" presId="urn:microsoft.com/office/officeart/2005/8/layout/process5"/>
    <dgm:cxn modelId="{25A4E834-5629-4326-8777-4D7C1DF68C9B}" type="presParOf" srcId="{424CC94E-DDF3-469A-A908-92DDAAEAA18B}" destId="{587AEB35-C23C-4D5F-98CC-276E5CC01BB8}" srcOrd="0" destOrd="0" presId="urn:microsoft.com/office/officeart/2005/8/layout/process5"/>
    <dgm:cxn modelId="{F7FB9115-F84C-4695-ACCB-D5EE0C465A42}" type="presParOf" srcId="{70B840B0-FB36-4A2C-9EFB-5E39D37B121E}" destId="{9B094B21-0E7B-4D07-B184-FB822ABFC8AF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227F7A-485C-43C6-A106-6E6118C3C78F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BF9ADC9B-0434-4F03-BFEC-3836C1409822}">
      <dgm:prSet/>
      <dgm:spPr/>
      <dgm:t>
        <a:bodyPr/>
        <a:lstStyle/>
        <a:p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Societățile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trebuie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fie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înființate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persoane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fizice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din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grupul-țintă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eligibil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care au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absolvit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modulul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de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cursuri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antreprenoriale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66605F-3E9B-4273-BE75-D6D880D82C28}" type="parTrans" cxnId="{4B362F71-C4DC-41CE-9A14-DF2A23B3EF1D}">
      <dgm:prSet/>
      <dgm:spPr/>
      <dgm:t>
        <a:bodyPr/>
        <a:lstStyle/>
        <a:p>
          <a:endParaRPr lang="en-US"/>
        </a:p>
      </dgm:t>
    </dgm:pt>
    <dgm:pt modelId="{2BBBB62C-DB5A-428B-A182-FBEF05B9D7B4}" type="sibTrans" cxnId="{4B362F71-C4DC-41CE-9A14-DF2A23B3EF1D}">
      <dgm:prSet/>
      <dgm:spPr/>
      <dgm:t>
        <a:bodyPr/>
        <a:lstStyle/>
        <a:p>
          <a:endParaRPr lang="en-US"/>
        </a:p>
      </dgm:t>
    </dgm:pt>
    <dgm:pt modelId="{93E1924D-DE89-4D5D-A77F-B1F3BB41C12F}">
      <dgm:prSet/>
      <dgm:spPr/>
      <dgm:t>
        <a:bodyPr/>
        <a:lstStyle/>
        <a:p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Acestea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trebuie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fie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înregistrate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conform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și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încadreze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categoria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întreprinderilor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mici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și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mijlocii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5BDB5D-0687-4EFF-9406-4A4EE36DF508}" type="parTrans" cxnId="{840EA8B2-2FDC-41B7-B76D-6888DA8FAAB4}">
      <dgm:prSet/>
      <dgm:spPr/>
      <dgm:t>
        <a:bodyPr/>
        <a:lstStyle/>
        <a:p>
          <a:endParaRPr lang="en-US"/>
        </a:p>
      </dgm:t>
    </dgm:pt>
    <dgm:pt modelId="{98DB0AD7-B451-4484-B5B4-3FA208CF832D}" type="sibTrans" cxnId="{840EA8B2-2FDC-41B7-B76D-6888DA8FAAB4}">
      <dgm:prSet/>
      <dgm:spPr/>
      <dgm:t>
        <a:bodyPr/>
        <a:lstStyle/>
        <a:p>
          <a:endParaRPr lang="en-US"/>
        </a:p>
      </dgm:t>
    </dgm:pt>
    <dgm:pt modelId="{234E68D7-D882-4880-8D59-B207515E82B6}">
      <dgm:prSet/>
      <dgm:spPr/>
      <dgm:t>
        <a:bodyPr/>
        <a:lstStyle/>
        <a:p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Societățile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trebuie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aibă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sediul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social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și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punctul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lucru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regiunea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dezvoltare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corespunzătoare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domiciliului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absolventului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și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respecte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legislația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i="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programului</a:t>
          </a:r>
          <a:r>
            <a:rPr lang="en-US" i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748534-BBB2-4AB4-9188-9FBDDE1D7419}" type="parTrans" cxnId="{3932DA12-2464-461E-9C1A-18BCED140C15}">
      <dgm:prSet/>
      <dgm:spPr/>
      <dgm:t>
        <a:bodyPr/>
        <a:lstStyle/>
        <a:p>
          <a:endParaRPr lang="en-US"/>
        </a:p>
      </dgm:t>
    </dgm:pt>
    <dgm:pt modelId="{1A176A6F-2ACB-4378-9733-A876E047227F}" type="sibTrans" cxnId="{3932DA12-2464-461E-9C1A-18BCED140C15}">
      <dgm:prSet/>
      <dgm:spPr/>
      <dgm:t>
        <a:bodyPr/>
        <a:lstStyle/>
        <a:p>
          <a:endParaRPr lang="en-US"/>
        </a:p>
      </dgm:t>
    </dgm:pt>
    <dgm:pt modelId="{99D51753-5FAD-4651-BEB8-73DE39884531}" type="pres">
      <dgm:prSet presAssocID="{D6227F7A-485C-43C6-A106-6E6118C3C78F}" presName="linear" presStyleCnt="0">
        <dgm:presLayoutVars>
          <dgm:animLvl val="lvl"/>
          <dgm:resizeHandles val="exact"/>
        </dgm:presLayoutVars>
      </dgm:prSet>
      <dgm:spPr/>
    </dgm:pt>
    <dgm:pt modelId="{76F9A408-CFFD-42E6-A906-53B119090853}" type="pres">
      <dgm:prSet presAssocID="{BF9ADC9B-0434-4F03-BFEC-3836C140982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4463C44-803C-4F79-80B9-14331DC49193}" type="pres">
      <dgm:prSet presAssocID="{2BBBB62C-DB5A-428B-A182-FBEF05B9D7B4}" presName="spacer" presStyleCnt="0"/>
      <dgm:spPr/>
    </dgm:pt>
    <dgm:pt modelId="{458D7A5A-9343-4B3D-B40A-615E2898059A}" type="pres">
      <dgm:prSet presAssocID="{93E1924D-DE89-4D5D-A77F-B1F3BB41C12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81FCA5B-A93D-4D80-967C-C7A626A39E85}" type="pres">
      <dgm:prSet presAssocID="{98DB0AD7-B451-4484-B5B4-3FA208CF832D}" presName="spacer" presStyleCnt="0"/>
      <dgm:spPr/>
    </dgm:pt>
    <dgm:pt modelId="{EDFD467A-CC73-479F-BA20-5BF9310002D5}" type="pres">
      <dgm:prSet presAssocID="{234E68D7-D882-4880-8D59-B207515E82B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932DA12-2464-461E-9C1A-18BCED140C15}" srcId="{D6227F7A-485C-43C6-A106-6E6118C3C78F}" destId="{234E68D7-D882-4880-8D59-B207515E82B6}" srcOrd="2" destOrd="0" parTransId="{94748534-BBB2-4AB4-9188-9FBDDE1D7419}" sibTransId="{1A176A6F-2ACB-4378-9733-A876E047227F}"/>
    <dgm:cxn modelId="{9ACEB86B-5212-41FC-9188-A85205C9CE96}" type="presOf" srcId="{BF9ADC9B-0434-4F03-BFEC-3836C1409822}" destId="{76F9A408-CFFD-42E6-A906-53B119090853}" srcOrd="0" destOrd="0" presId="urn:microsoft.com/office/officeart/2005/8/layout/vList2"/>
    <dgm:cxn modelId="{4B362F71-C4DC-41CE-9A14-DF2A23B3EF1D}" srcId="{D6227F7A-485C-43C6-A106-6E6118C3C78F}" destId="{BF9ADC9B-0434-4F03-BFEC-3836C1409822}" srcOrd="0" destOrd="0" parTransId="{7D66605F-3E9B-4273-BE75-D6D880D82C28}" sibTransId="{2BBBB62C-DB5A-428B-A182-FBEF05B9D7B4}"/>
    <dgm:cxn modelId="{BE141A55-011F-4D04-AFE1-130037303326}" type="presOf" srcId="{93E1924D-DE89-4D5D-A77F-B1F3BB41C12F}" destId="{458D7A5A-9343-4B3D-B40A-615E2898059A}" srcOrd="0" destOrd="0" presId="urn:microsoft.com/office/officeart/2005/8/layout/vList2"/>
    <dgm:cxn modelId="{840EA8B2-2FDC-41B7-B76D-6888DA8FAAB4}" srcId="{D6227F7A-485C-43C6-A106-6E6118C3C78F}" destId="{93E1924D-DE89-4D5D-A77F-B1F3BB41C12F}" srcOrd="1" destOrd="0" parTransId="{BD5BDB5D-0687-4EFF-9406-4A4EE36DF508}" sibTransId="{98DB0AD7-B451-4484-B5B4-3FA208CF832D}"/>
    <dgm:cxn modelId="{683643EC-A38A-486A-9161-D4A09ED46602}" type="presOf" srcId="{D6227F7A-485C-43C6-A106-6E6118C3C78F}" destId="{99D51753-5FAD-4651-BEB8-73DE39884531}" srcOrd="0" destOrd="0" presId="urn:microsoft.com/office/officeart/2005/8/layout/vList2"/>
    <dgm:cxn modelId="{6C75CDF4-FA03-46E1-AEFC-55B412DF683A}" type="presOf" srcId="{234E68D7-D882-4880-8D59-B207515E82B6}" destId="{EDFD467A-CC73-479F-BA20-5BF9310002D5}" srcOrd="0" destOrd="0" presId="urn:microsoft.com/office/officeart/2005/8/layout/vList2"/>
    <dgm:cxn modelId="{B1863487-1A21-4A6C-A35D-B5449B35346A}" type="presParOf" srcId="{99D51753-5FAD-4651-BEB8-73DE39884531}" destId="{76F9A408-CFFD-42E6-A906-53B119090853}" srcOrd="0" destOrd="0" presId="urn:microsoft.com/office/officeart/2005/8/layout/vList2"/>
    <dgm:cxn modelId="{DC89D9B0-A24F-450D-8B55-9638410A26B9}" type="presParOf" srcId="{99D51753-5FAD-4651-BEB8-73DE39884531}" destId="{74463C44-803C-4F79-80B9-14331DC49193}" srcOrd="1" destOrd="0" presId="urn:microsoft.com/office/officeart/2005/8/layout/vList2"/>
    <dgm:cxn modelId="{2D3CBF81-5636-4A40-9B96-3B8E5E4409A7}" type="presParOf" srcId="{99D51753-5FAD-4651-BEB8-73DE39884531}" destId="{458D7A5A-9343-4B3D-B40A-615E2898059A}" srcOrd="2" destOrd="0" presId="urn:microsoft.com/office/officeart/2005/8/layout/vList2"/>
    <dgm:cxn modelId="{BAAB80ED-E45C-418B-86A1-D99AC939A091}" type="presParOf" srcId="{99D51753-5FAD-4651-BEB8-73DE39884531}" destId="{381FCA5B-A93D-4D80-967C-C7A626A39E85}" srcOrd="3" destOrd="0" presId="urn:microsoft.com/office/officeart/2005/8/layout/vList2"/>
    <dgm:cxn modelId="{9079849D-5424-44C1-9F6A-76537A08BC58}" type="presParOf" srcId="{99D51753-5FAD-4651-BEB8-73DE39884531}" destId="{EDFD467A-CC73-479F-BA20-5BF9310002D5}" srcOrd="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149AF2-19D4-40A1-A780-4CC07D9A5DF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570E515-657F-44C0-81BA-3FC0545DAB9D}">
      <dgm:prSet custT="1"/>
      <dgm:spPr/>
      <dgm:t>
        <a:bodyPr/>
        <a:lstStyle/>
        <a:p>
          <a:r>
            <a:rPr lang="en-US" sz="2400" i="0" baseline="0" dirty="0" err="1"/>
            <a:t>Punctajul</a:t>
          </a:r>
          <a:r>
            <a:rPr lang="en-US" sz="2400" i="0" baseline="0" dirty="0"/>
            <a:t> maxim </a:t>
          </a:r>
          <a:r>
            <a:rPr lang="en-US" sz="2400" i="0" baseline="0" dirty="0" err="1"/>
            <a:t>pentru</a:t>
          </a:r>
          <a:r>
            <a:rPr lang="en-US" sz="2400" i="0" baseline="0" dirty="0"/>
            <a:t> </a:t>
          </a:r>
          <a:r>
            <a:rPr lang="en-US" sz="2400" i="0" baseline="0" dirty="0" err="1"/>
            <a:t>accesarea</a:t>
          </a:r>
          <a:r>
            <a:rPr lang="en-US" sz="2400" i="0" baseline="0" dirty="0"/>
            <a:t> </a:t>
          </a:r>
          <a:r>
            <a:rPr lang="en-US" sz="2400" i="0" baseline="0" dirty="0" err="1"/>
            <a:t>programului</a:t>
          </a:r>
          <a:r>
            <a:rPr lang="en-US" sz="2400" i="0" baseline="0" dirty="0"/>
            <a:t> </a:t>
          </a:r>
          <a:r>
            <a:rPr lang="en-US" sz="2400" i="0" baseline="0" dirty="0" err="1"/>
            <a:t>este</a:t>
          </a:r>
          <a:r>
            <a:rPr lang="en-US" sz="2400" i="0" baseline="0" dirty="0"/>
            <a:t> de 100 de </a:t>
          </a:r>
          <a:r>
            <a:rPr lang="en-US" sz="2400" i="0" baseline="0" dirty="0" err="1"/>
            <a:t>puncte</a:t>
          </a:r>
          <a:r>
            <a:rPr lang="en-US" sz="2400" i="0" baseline="0" dirty="0"/>
            <a:t>, </a:t>
          </a:r>
          <a:r>
            <a:rPr lang="en-US" sz="2400" i="0" baseline="0" dirty="0" err="1"/>
            <a:t>iar</a:t>
          </a:r>
          <a:r>
            <a:rPr lang="en-US" sz="2400" i="0" baseline="0" dirty="0"/>
            <a:t> </a:t>
          </a:r>
          <a:r>
            <a:rPr lang="en-US" sz="2400" i="0" baseline="0" dirty="0" err="1"/>
            <a:t>punctajul</a:t>
          </a:r>
          <a:r>
            <a:rPr lang="en-US" sz="2400" i="0" baseline="0" dirty="0"/>
            <a:t> minim </a:t>
          </a:r>
          <a:r>
            <a:rPr lang="en-US" sz="2400" i="0" baseline="0" dirty="0" err="1"/>
            <a:t>necesar</a:t>
          </a:r>
          <a:r>
            <a:rPr lang="en-US" sz="2400" i="0" baseline="0" dirty="0"/>
            <a:t> </a:t>
          </a:r>
          <a:r>
            <a:rPr lang="en-US" sz="2400" i="0" baseline="0" dirty="0" err="1"/>
            <a:t>este</a:t>
          </a:r>
          <a:r>
            <a:rPr lang="en-US" sz="2400" i="0" baseline="0" dirty="0"/>
            <a:t> de 50 de </a:t>
          </a:r>
          <a:r>
            <a:rPr lang="en-US" sz="2400" i="0" baseline="0" dirty="0" err="1"/>
            <a:t>puncte</a:t>
          </a:r>
          <a:r>
            <a:rPr lang="en-US" sz="2400" i="0" baseline="0" dirty="0"/>
            <a:t>.</a:t>
          </a:r>
          <a:endParaRPr lang="en-US" sz="2400" dirty="0"/>
        </a:p>
      </dgm:t>
    </dgm:pt>
    <dgm:pt modelId="{3AA3F971-5F5C-4655-9BE4-F282BEE47E8D}" type="parTrans" cxnId="{BD8717C4-21B3-44AF-8D32-DC98A2682A35}">
      <dgm:prSet/>
      <dgm:spPr/>
      <dgm:t>
        <a:bodyPr/>
        <a:lstStyle/>
        <a:p>
          <a:endParaRPr lang="en-US"/>
        </a:p>
      </dgm:t>
    </dgm:pt>
    <dgm:pt modelId="{D772A3E4-3679-4B3B-82E6-10619F31C38A}" type="sibTrans" cxnId="{BD8717C4-21B3-44AF-8D32-DC98A2682A35}">
      <dgm:prSet/>
      <dgm:spPr/>
      <dgm:t>
        <a:bodyPr/>
        <a:lstStyle/>
        <a:p>
          <a:endParaRPr lang="en-US"/>
        </a:p>
      </dgm:t>
    </dgm:pt>
    <dgm:pt modelId="{8AF8CBBA-D8ED-4033-900B-F308211263F8}">
      <dgm:prSet custT="1"/>
      <dgm:spPr/>
      <dgm:t>
        <a:bodyPr/>
        <a:lstStyle/>
        <a:p>
          <a:r>
            <a:rPr lang="en-US" sz="2400" i="0" baseline="0" dirty="0" err="1"/>
            <a:t>Proiectele</a:t>
          </a:r>
          <a:r>
            <a:rPr lang="en-US" sz="2400" i="0" baseline="0" dirty="0"/>
            <a:t> se </a:t>
          </a:r>
          <a:r>
            <a:rPr lang="en-US" sz="2400" i="0" baseline="0" dirty="0" err="1"/>
            <a:t>selectează</a:t>
          </a:r>
          <a:r>
            <a:rPr lang="en-US" sz="2400" i="0" baseline="0" dirty="0"/>
            <a:t> </a:t>
          </a:r>
          <a:r>
            <a:rPr lang="en-US" sz="2400" i="0" baseline="0" dirty="0" err="1"/>
            <a:t>în</a:t>
          </a:r>
          <a:r>
            <a:rPr lang="en-US" sz="2400" i="0" baseline="0" dirty="0"/>
            <a:t> </a:t>
          </a:r>
          <a:r>
            <a:rPr lang="en-US" sz="2400" i="0" baseline="0" dirty="0" err="1"/>
            <a:t>ordine</a:t>
          </a:r>
          <a:r>
            <a:rPr lang="en-US" sz="2400" i="0" baseline="0" dirty="0"/>
            <a:t> </a:t>
          </a:r>
          <a:r>
            <a:rPr lang="en-US" sz="2400" i="0" baseline="0" dirty="0" err="1"/>
            <a:t>descrescătoare</a:t>
          </a:r>
          <a:r>
            <a:rPr lang="en-US" sz="2400" i="0" baseline="0" dirty="0"/>
            <a:t> a </a:t>
          </a:r>
          <a:r>
            <a:rPr lang="en-US" sz="2400" i="0" baseline="0" dirty="0" err="1"/>
            <a:t>punctajului</a:t>
          </a:r>
          <a:r>
            <a:rPr lang="en-US" sz="2400" i="0" baseline="0" dirty="0"/>
            <a:t> </a:t>
          </a:r>
          <a:r>
            <a:rPr lang="en-US" sz="2400" i="0" baseline="0" dirty="0" err="1"/>
            <a:t>obținut</a:t>
          </a:r>
          <a:r>
            <a:rPr lang="en-US" sz="2400" i="0" baseline="0" dirty="0"/>
            <a:t>, </a:t>
          </a:r>
          <a:r>
            <a:rPr lang="en-US" sz="2400" i="0" baseline="0" dirty="0" err="1"/>
            <a:t>având</a:t>
          </a:r>
          <a:r>
            <a:rPr lang="en-US" sz="2400" i="0" baseline="0" dirty="0"/>
            <a:t> </a:t>
          </a:r>
          <a:r>
            <a:rPr lang="en-US" sz="2400" i="0" baseline="0" dirty="0" err="1"/>
            <a:t>în</a:t>
          </a:r>
          <a:r>
            <a:rPr lang="en-US" sz="2400" i="0" baseline="0" dirty="0"/>
            <a:t> </a:t>
          </a:r>
          <a:r>
            <a:rPr lang="en-US" sz="2400" i="0" baseline="0" dirty="0" err="1"/>
            <a:t>vedere</a:t>
          </a:r>
          <a:r>
            <a:rPr lang="en-US" sz="2400" i="0" baseline="0" dirty="0"/>
            <a:t> </a:t>
          </a:r>
          <a:r>
            <a:rPr lang="en-US" sz="2400" i="0" baseline="0" dirty="0" err="1"/>
            <a:t>anumite</a:t>
          </a:r>
          <a:r>
            <a:rPr lang="en-US" sz="2400" i="0" baseline="0" dirty="0"/>
            <a:t> </a:t>
          </a:r>
          <a:r>
            <a:rPr lang="en-US" sz="2400" i="0" baseline="0" dirty="0" err="1"/>
            <a:t>criterii</a:t>
          </a:r>
          <a:r>
            <a:rPr lang="en-US" sz="2400" i="0" baseline="0" dirty="0"/>
            <a:t> </a:t>
          </a:r>
          <a:r>
            <a:rPr lang="en-US" sz="2400" i="0" baseline="0" dirty="0" err="1"/>
            <a:t>în</a:t>
          </a:r>
          <a:r>
            <a:rPr lang="en-US" sz="2400" i="0" baseline="0" dirty="0"/>
            <a:t> </a:t>
          </a:r>
          <a:r>
            <a:rPr lang="en-US" sz="2400" i="0" baseline="0" dirty="0" err="1"/>
            <a:t>caz</a:t>
          </a:r>
          <a:r>
            <a:rPr lang="en-US" sz="2400" i="0" baseline="0" dirty="0"/>
            <a:t> de </a:t>
          </a:r>
          <a:r>
            <a:rPr lang="en-US" sz="2400" i="0" baseline="0" dirty="0" err="1"/>
            <a:t>egalitate</a:t>
          </a:r>
          <a:r>
            <a:rPr lang="en-US" sz="2400" i="0" baseline="0" dirty="0"/>
            <a:t>.</a:t>
          </a:r>
          <a:endParaRPr lang="en-US" sz="2400" dirty="0"/>
        </a:p>
      </dgm:t>
    </dgm:pt>
    <dgm:pt modelId="{EA1B0879-802C-4AB8-9F7A-DCA4C852F2E1}" type="parTrans" cxnId="{3291CD9A-C1DB-42BA-9B9F-F2E7C836AD94}">
      <dgm:prSet/>
      <dgm:spPr/>
      <dgm:t>
        <a:bodyPr/>
        <a:lstStyle/>
        <a:p>
          <a:endParaRPr lang="en-US"/>
        </a:p>
      </dgm:t>
    </dgm:pt>
    <dgm:pt modelId="{736A4517-E110-44DD-BCB6-94986F421C86}" type="sibTrans" cxnId="{3291CD9A-C1DB-42BA-9B9F-F2E7C836AD94}">
      <dgm:prSet/>
      <dgm:spPr/>
      <dgm:t>
        <a:bodyPr/>
        <a:lstStyle/>
        <a:p>
          <a:endParaRPr lang="en-US"/>
        </a:p>
      </dgm:t>
    </dgm:pt>
    <dgm:pt modelId="{99379B78-A566-42B2-8D1C-FA378984E106}">
      <dgm:prSet custT="1"/>
      <dgm:spPr/>
      <dgm:t>
        <a:bodyPr/>
        <a:lstStyle/>
        <a:p>
          <a:r>
            <a:rPr lang="en-US" sz="2400" i="0" baseline="0" dirty="0" err="1"/>
            <a:t>Criteriile</a:t>
          </a:r>
          <a:r>
            <a:rPr lang="en-US" sz="2400" i="0" baseline="0" dirty="0"/>
            <a:t> care </a:t>
          </a:r>
          <a:r>
            <a:rPr lang="en-US" sz="2400" i="0" baseline="0" dirty="0" err="1"/>
            <a:t>influențează</a:t>
          </a:r>
          <a:r>
            <a:rPr lang="en-US" sz="2400" i="0" baseline="0" dirty="0"/>
            <a:t> </a:t>
          </a:r>
          <a:r>
            <a:rPr lang="en-US" sz="2400" i="0" baseline="0" dirty="0" err="1"/>
            <a:t>selecția</a:t>
          </a:r>
          <a:r>
            <a:rPr lang="en-US" sz="2400" i="0" baseline="0" dirty="0"/>
            <a:t> </a:t>
          </a:r>
          <a:r>
            <a:rPr lang="en-US" sz="2400" i="0" baseline="0" dirty="0" err="1"/>
            <a:t>în</a:t>
          </a:r>
          <a:r>
            <a:rPr lang="en-US" sz="2400" i="0" baseline="0" dirty="0"/>
            <a:t> </a:t>
          </a:r>
          <a:r>
            <a:rPr lang="en-US" sz="2400" i="0" baseline="0" dirty="0" err="1"/>
            <a:t>cazul</a:t>
          </a:r>
          <a:r>
            <a:rPr lang="en-US" sz="2400" i="0" baseline="0" dirty="0"/>
            <a:t> </a:t>
          </a:r>
          <a:r>
            <a:rPr lang="en-US" sz="2400" i="0" baseline="0" dirty="0" err="1"/>
            <a:t>punctajelor</a:t>
          </a:r>
          <a:r>
            <a:rPr lang="en-US" sz="2400" i="0" baseline="0" dirty="0"/>
            <a:t> </a:t>
          </a:r>
          <a:r>
            <a:rPr lang="en-US" sz="2400" i="0" baseline="0" dirty="0" err="1"/>
            <a:t>egale</a:t>
          </a:r>
          <a:r>
            <a:rPr lang="en-US" sz="2400" i="0" baseline="0" dirty="0"/>
            <a:t> </a:t>
          </a:r>
          <a:r>
            <a:rPr lang="en-US" sz="2400" i="0" baseline="0" dirty="0" err="1"/>
            <a:t>includ</a:t>
          </a:r>
          <a:r>
            <a:rPr lang="en-US" sz="2400" i="0" baseline="0" dirty="0"/>
            <a:t> </a:t>
          </a:r>
          <a:r>
            <a:rPr lang="en-US" sz="2400" i="0" baseline="0" dirty="0" err="1"/>
            <a:t>aportul</a:t>
          </a:r>
          <a:r>
            <a:rPr lang="en-US" sz="2400" i="0" baseline="0" dirty="0"/>
            <a:t> </a:t>
          </a:r>
          <a:r>
            <a:rPr lang="en-US" sz="2400" i="0" baseline="0" dirty="0" err="1"/>
            <a:t>propriu</a:t>
          </a:r>
          <a:r>
            <a:rPr lang="en-US" sz="2400" i="0" baseline="0" dirty="0"/>
            <a:t>, </a:t>
          </a:r>
          <a:r>
            <a:rPr lang="en-US" sz="2400" i="0" baseline="0" dirty="0" err="1"/>
            <a:t>investiția</a:t>
          </a:r>
          <a:r>
            <a:rPr lang="en-US" sz="2400" i="0" baseline="0" dirty="0"/>
            <a:t>, </a:t>
          </a:r>
          <a:r>
            <a:rPr lang="en-US" sz="2400" i="0" baseline="0" dirty="0" err="1"/>
            <a:t>dezvoltarea</a:t>
          </a:r>
          <a:r>
            <a:rPr lang="en-US" sz="2400" i="0" baseline="0" dirty="0"/>
            <a:t> </a:t>
          </a:r>
          <a:r>
            <a:rPr lang="en-US" sz="2400" i="0" baseline="0" dirty="0" err="1"/>
            <a:t>durabilă</a:t>
          </a:r>
          <a:r>
            <a:rPr lang="en-US" sz="2400" i="0" baseline="0" dirty="0"/>
            <a:t>, </a:t>
          </a:r>
          <a:r>
            <a:rPr lang="en-US" sz="2400" i="0" baseline="0" dirty="0" err="1"/>
            <a:t>debutul</a:t>
          </a:r>
          <a:r>
            <a:rPr lang="en-US" sz="2400" i="0" baseline="0" dirty="0"/>
            <a:t> </a:t>
          </a:r>
          <a:r>
            <a:rPr lang="en-US" sz="2400" i="0" baseline="0" dirty="0" err="1"/>
            <a:t>în</a:t>
          </a:r>
          <a:r>
            <a:rPr lang="en-US" sz="2400" i="0" baseline="0" dirty="0"/>
            <a:t> </a:t>
          </a:r>
          <a:r>
            <a:rPr lang="en-US" sz="2400" i="0" baseline="0" dirty="0" err="1"/>
            <a:t>afaceri</a:t>
          </a:r>
          <a:r>
            <a:rPr lang="en-US" sz="2400" i="0" baseline="0" dirty="0"/>
            <a:t>, </a:t>
          </a:r>
          <a:r>
            <a:rPr lang="en-US" sz="2400" i="0" baseline="0" dirty="0" err="1"/>
            <a:t>locurile</a:t>
          </a:r>
          <a:r>
            <a:rPr lang="en-US" sz="2400" i="0" baseline="0" dirty="0"/>
            <a:t> de </a:t>
          </a:r>
          <a:r>
            <a:rPr lang="en-US" sz="2400" i="0" baseline="0" dirty="0" err="1"/>
            <a:t>muncă</a:t>
          </a:r>
          <a:r>
            <a:rPr lang="en-US" sz="2400" i="0" baseline="0" dirty="0"/>
            <a:t>, </a:t>
          </a:r>
          <a:r>
            <a:rPr lang="en-US" sz="2400" i="0" baseline="0" dirty="0" err="1"/>
            <a:t>valoarea</a:t>
          </a:r>
          <a:r>
            <a:rPr lang="en-US" sz="2400" i="0" baseline="0" dirty="0"/>
            <a:t> </a:t>
          </a:r>
          <a:r>
            <a:rPr lang="en-US" sz="2400" i="0" baseline="0" dirty="0" err="1"/>
            <a:t>investiției</a:t>
          </a:r>
          <a:r>
            <a:rPr lang="en-US" sz="2400" i="0" baseline="0" dirty="0"/>
            <a:t> </a:t>
          </a:r>
          <a:r>
            <a:rPr lang="en-US" sz="2400" i="0" baseline="0" dirty="0" err="1"/>
            <a:t>în</a:t>
          </a:r>
          <a:r>
            <a:rPr lang="en-US" sz="2400" i="0" baseline="0" dirty="0"/>
            <a:t> </a:t>
          </a:r>
          <a:r>
            <a:rPr lang="en-US" sz="2400" i="0" baseline="0" dirty="0" err="1"/>
            <a:t>echipamente</a:t>
          </a:r>
          <a:r>
            <a:rPr lang="en-US" sz="2400" i="0" baseline="0" dirty="0"/>
            <a:t> </a:t>
          </a:r>
          <a:r>
            <a:rPr lang="en-US" sz="2400" i="0" baseline="0" dirty="0" err="1"/>
            <a:t>și</a:t>
          </a:r>
          <a:r>
            <a:rPr lang="en-US" sz="2400" i="0" baseline="0" dirty="0"/>
            <a:t> data </a:t>
          </a:r>
          <a:r>
            <a:rPr lang="en-US" sz="2400" i="0" baseline="0" dirty="0" err="1"/>
            <a:t>înscrierii</a:t>
          </a:r>
          <a:r>
            <a:rPr lang="ro-RO" sz="2400" dirty="0"/>
            <a:t>.</a:t>
          </a:r>
          <a:endParaRPr lang="en-US" sz="2400" dirty="0"/>
        </a:p>
      </dgm:t>
    </dgm:pt>
    <dgm:pt modelId="{98E295F3-9523-4A58-B5DE-3597BA7FB61F}" type="parTrans" cxnId="{26FBB240-0767-4DB8-8565-8ADD91EEA1CF}">
      <dgm:prSet/>
      <dgm:spPr/>
      <dgm:t>
        <a:bodyPr/>
        <a:lstStyle/>
        <a:p>
          <a:endParaRPr lang="en-US"/>
        </a:p>
      </dgm:t>
    </dgm:pt>
    <dgm:pt modelId="{ECC51B94-9E81-4DB4-837B-8B016826EB32}" type="sibTrans" cxnId="{26FBB240-0767-4DB8-8565-8ADD91EEA1CF}">
      <dgm:prSet/>
      <dgm:spPr/>
      <dgm:t>
        <a:bodyPr/>
        <a:lstStyle/>
        <a:p>
          <a:endParaRPr lang="en-US"/>
        </a:p>
      </dgm:t>
    </dgm:pt>
    <dgm:pt modelId="{CE7FD785-D4B9-4187-AA55-07DDF8DD84B2}" type="pres">
      <dgm:prSet presAssocID="{C8149AF2-19D4-40A1-A780-4CC07D9A5DFC}" presName="vert0" presStyleCnt="0">
        <dgm:presLayoutVars>
          <dgm:dir/>
          <dgm:animOne val="branch"/>
          <dgm:animLvl val="lvl"/>
        </dgm:presLayoutVars>
      </dgm:prSet>
      <dgm:spPr/>
    </dgm:pt>
    <dgm:pt modelId="{C1E92E44-D016-4B57-96D1-220ADECF7AFB}" type="pres">
      <dgm:prSet presAssocID="{B570E515-657F-44C0-81BA-3FC0545DAB9D}" presName="thickLine" presStyleLbl="alignNode1" presStyleIdx="0" presStyleCnt="3"/>
      <dgm:spPr/>
    </dgm:pt>
    <dgm:pt modelId="{14D90966-D4A7-4DF1-A7C8-0B5C2EAD65A2}" type="pres">
      <dgm:prSet presAssocID="{B570E515-657F-44C0-81BA-3FC0545DAB9D}" presName="horz1" presStyleCnt="0"/>
      <dgm:spPr/>
    </dgm:pt>
    <dgm:pt modelId="{81189825-AD67-498C-9A8F-6D8F7FD9ECBC}" type="pres">
      <dgm:prSet presAssocID="{B570E515-657F-44C0-81BA-3FC0545DAB9D}" presName="tx1" presStyleLbl="revTx" presStyleIdx="0" presStyleCnt="3"/>
      <dgm:spPr/>
    </dgm:pt>
    <dgm:pt modelId="{E4C03560-0145-45A6-9DB7-49C633BAD7AA}" type="pres">
      <dgm:prSet presAssocID="{B570E515-657F-44C0-81BA-3FC0545DAB9D}" presName="vert1" presStyleCnt="0"/>
      <dgm:spPr/>
    </dgm:pt>
    <dgm:pt modelId="{A6833F57-A282-44BF-B3BF-00FF1964205E}" type="pres">
      <dgm:prSet presAssocID="{8AF8CBBA-D8ED-4033-900B-F308211263F8}" presName="thickLine" presStyleLbl="alignNode1" presStyleIdx="1" presStyleCnt="3"/>
      <dgm:spPr/>
    </dgm:pt>
    <dgm:pt modelId="{DA669B2C-E463-4BDC-B078-FCFC75092097}" type="pres">
      <dgm:prSet presAssocID="{8AF8CBBA-D8ED-4033-900B-F308211263F8}" presName="horz1" presStyleCnt="0"/>
      <dgm:spPr/>
    </dgm:pt>
    <dgm:pt modelId="{817843C1-D141-4F73-801D-6E02ACE1A070}" type="pres">
      <dgm:prSet presAssocID="{8AF8CBBA-D8ED-4033-900B-F308211263F8}" presName="tx1" presStyleLbl="revTx" presStyleIdx="1" presStyleCnt="3"/>
      <dgm:spPr/>
    </dgm:pt>
    <dgm:pt modelId="{286B707A-0532-4D35-AC45-9A4E3CDFFE21}" type="pres">
      <dgm:prSet presAssocID="{8AF8CBBA-D8ED-4033-900B-F308211263F8}" presName="vert1" presStyleCnt="0"/>
      <dgm:spPr/>
    </dgm:pt>
    <dgm:pt modelId="{18DFFF5D-FD36-4E7E-9215-FFD4A2D48726}" type="pres">
      <dgm:prSet presAssocID="{99379B78-A566-42B2-8D1C-FA378984E106}" presName="thickLine" presStyleLbl="alignNode1" presStyleIdx="2" presStyleCnt="3"/>
      <dgm:spPr/>
    </dgm:pt>
    <dgm:pt modelId="{33CCD3BE-1FA5-446A-8541-4A3A20C651C6}" type="pres">
      <dgm:prSet presAssocID="{99379B78-A566-42B2-8D1C-FA378984E106}" presName="horz1" presStyleCnt="0"/>
      <dgm:spPr/>
    </dgm:pt>
    <dgm:pt modelId="{F30F8A4E-3D7C-4468-9453-1137901DA535}" type="pres">
      <dgm:prSet presAssocID="{99379B78-A566-42B2-8D1C-FA378984E106}" presName="tx1" presStyleLbl="revTx" presStyleIdx="2" presStyleCnt="3"/>
      <dgm:spPr/>
    </dgm:pt>
    <dgm:pt modelId="{D6FE11CB-90FC-4DB6-BDA5-19483962331F}" type="pres">
      <dgm:prSet presAssocID="{99379B78-A566-42B2-8D1C-FA378984E106}" presName="vert1" presStyleCnt="0"/>
      <dgm:spPr/>
    </dgm:pt>
  </dgm:ptLst>
  <dgm:cxnLst>
    <dgm:cxn modelId="{84853E18-B5F6-4243-B476-82870E370401}" type="presOf" srcId="{B570E515-657F-44C0-81BA-3FC0545DAB9D}" destId="{81189825-AD67-498C-9A8F-6D8F7FD9ECBC}" srcOrd="0" destOrd="0" presId="urn:microsoft.com/office/officeart/2008/layout/LinedList"/>
    <dgm:cxn modelId="{5846BA23-ED9D-4106-ABBE-0D36BDCD5995}" type="presOf" srcId="{C8149AF2-19D4-40A1-A780-4CC07D9A5DFC}" destId="{CE7FD785-D4B9-4187-AA55-07DDF8DD84B2}" srcOrd="0" destOrd="0" presId="urn:microsoft.com/office/officeart/2008/layout/LinedList"/>
    <dgm:cxn modelId="{C474D52A-C0A8-43E3-82B1-D4D78E9783E5}" type="presOf" srcId="{8AF8CBBA-D8ED-4033-900B-F308211263F8}" destId="{817843C1-D141-4F73-801D-6E02ACE1A070}" srcOrd="0" destOrd="0" presId="urn:microsoft.com/office/officeart/2008/layout/LinedList"/>
    <dgm:cxn modelId="{40A14537-B0BC-407A-BA5E-D34FCCA73A39}" type="presOf" srcId="{99379B78-A566-42B2-8D1C-FA378984E106}" destId="{F30F8A4E-3D7C-4468-9453-1137901DA535}" srcOrd="0" destOrd="0" presId="urn:microsoft.com/office/officeart/2008/layout/LinedList"/>
    <dgm:cxn modelId="{26FBB240-0767-4DB8-8565-8ADD91EEA1CF}" srcId="{C8149AF2-19D4-40A1-A780-4CC07D9A5DFC}" destId="{99379B78-A566-42B2-8D1C-FA378984E106}" srcOrd="2" destOrd="0" parTransId="{98E295F3-9523-4A58-B5DE-3597BA7FB61F}" sibTransId="{ECC51B94-9E81-4DB4-837B-8B016826EB32}"/>
    <dgm:cxn modelId="{3291CD9A-C1DB-42BA-9B9F-F2E7C836AD94}" srcId="{C8149AF2-19D4-40A1-A780-4CC07D9A5DFC}" destId="{8AF8CBBA-D8ED-4033-900B-F308211263F8}" srcOrd="1" destOrd="0" parTransId="{EA1B0879-802C-4AB8-9F7A-DCA4C852F2E1}" sibTransId="{736A4517-E110-44DD-BCB6-94986F421C86}"/>
    <dgm:cxn modelId="{BD8717C4-21B3-44AF-8D32-DC98A2682A35}" srcId="{C8149AF2-19D4-40A1-A780-4CC07D9A5DFC}" destId="{B570E515-657F-44C0-81BA-3FC0545DAB9D}" srcOrd="0" destOrd="0" parTransId="{3AA3F971-5F5C-4655-9BE4-F282BEE47E8D}" sibTransId="{D772A3E4-3679-4B3B-82E6-10619F31C38A}"/>
    <dgm:cxn modelId="{05D46AC2-7376-4237-9567-E6FEA6C21B75}" type="presParOf" srcId="{CE7FD785-D4B9-4187-AA55-07DDF8DD84B2}" destId="{C1E92E44-D016-4B57-96D1-220ADECF7AFB}" srcOrd="0" destOrd="0" presId="urn:microsoft.com/office/officeart/2008/layout/LinedList"/>
    <dgm:cxn modelId="{9D0CD396-D4DB-4FD3-A1B0-CA019CD70DB7}" type="presParOf" srcId="{CE7FD785-D4B9-4187-AA55-07DDF8DD84B2}" destId="{14D90966-D4A7-4DF1-A7C8-0B5C2EAD65A2}" srcOrd="1" destOrd="0" presId="urn:microsoft.com/office/officeart/2008/layout/LinedList"/>
    <dgm:cxn modelId="{14245720-2A0A-4981-8E5A-CA11E78A4C22}" type="presParOf" srcId="{14D90966-D4A7-4DF1-A7C8-0B5C2EAD65A2}" destId="{81189825-AD67-498C-9A8F-6D8F7FD9ECBC}" srcOrd="0" destOrd="0" presId="urn:microsoft.com/office/officeart/2008/layout/LinedList"/>
    <dgm:cxn modelId="{766240E3-03EA-48CA-BC65-FB597421F171}" type="presParOf" srcId="{14D90966-D4A7-4DF1-A7C8-0B5C2EAD65A2}" destId="{E4C03560-0145-45A6-9DB7-49C633BAD7AA}" srcOrd="1" destOrd="0" presId="urn:microsoft.com/office/officeart/2008/layout/LinedList"/>
    <dgm:cxn modelId="{33FACE8C-0878-43EB-900D-3AF9F95381C7}" type="presParOf" srcId="{CE7FD785-D4B9-4187-AA55-07DDF8DD84B2}" destId="{A6833F57-A282-44BF-B3BF-00FF1964205E}" srcOrd="2" destOrd="0" presId="urn:microsoft.com/office/officeart/2008/layout/LinedList"/>
    <dgm:cxn modelId="{2CD8B45F-1164-4F71-BDCB-31366EB4391D}" type="presParOf" srcId="{CE7FD785-D4B9-4187-AA55-07DDF8DD84B2}" destId="{DA669B2C-E463-4BDC-B078-FCFC75092097}" srcOrd="3" destOrd="0" presId="urn:microsoft.com/office/officeart/2008/layout/LinedList"/>
    <dgm:cxn modelId="{DC3CDAAB-04CE-4FA5-B4C4-57B335F132B4}" type="presParOf" srcId="{DA669B2C-E463-4BDC-B078-FCFC75092097}" destId="{817843C1-D141-4F73-801D-6E02ACE1A070}" srcOrd="0" destOrd="0" presId="urn:microsoft.com/office/officeart/2008/layout/LinedList"/>
    <dgm:cxn modelId="{0A743047-FB05-42D4-B954-CF628B875D5D}" type="presParOf" srcId="{DA669B2C-E463-4BDC-B078-FCFC75092097}" destId="{286B707A-0532-4D35-AC45-9A4E3CDFFE21}" srcOrd="1" destOrd="0" presId="urn:microsoft.com/office/officeart/2008/layout/LinedList"/>
    <dgm:cxn modelId="{B047A100-E73D-4C53-899E-2BB06D709C8C}" type="presParOf" srcId="{CE7FD785-D4B9-4187-AA55-07DDF8DD84B2}" destId="{18DFFF5D-FD36-4E7E-9215-FFD4A2D48726}" srcOrd="4" destOrd="0" presId="urn:microsoft.com/office/officeart/2008/layout/LinedList"/>
    <dgm:cxn modelId="{D91F73D5-1E73-4F29-8CEB-BB9DB4BE69AB}" type="presParOf" srcId="{CE7FD785-D4B9-4187-AA55-07DDF8DD84B2}" destId="{33CCD3BE-1FA5-446A-8541-4A3A20C651C6}" srcOrd="5" destOrd="0" presId="urn:microsoft.com/office/officeart/2008/layout/LinedList"/>
    <dgm:cxn modelId="{73BDDF80-3292-49C7-B024-6B2BC9C3EF7A}" type="presParOf" srcId="{33CCD3BE-1FA5-446A-8541-4A3A20C651C6}" destId="{F30F8A4E-3D7C-4468-9453-1137901DA535}" srcOrd="0" destOrd="0" presId="urn:microsoft.com/office/officeart/2008/layout/LinedList"/>
    <dgm:cxn modelId="{6759CE2C-EB55-4176-BA3C-F2E59B152732}" type="presParOf" srcId="{33CCD3BE-1FA5-446A-8541-4A3A20C651C6}" destId="{D6FE11CB-90FC-4DB6-BDA5-19483962331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C09CB-658F-4545-9881-07B346A67E88}">
      <dsp:nvSpPr>
        <dsp:cNvPr id="0" name=""/>
        <dsp:cNvSpPr/>
      </dsp:nvSpPr>
      <dsp:spPr>
        <a:xfrm rot="16200000">
          <a:off x="-118398" y="119806"/>
          <a:ext cx="3901849" cy="3662235"/>
        </a:xfrm>
        <a:prstGeom prst="flowChartManualOperation">
          <a:avLst/>
        </a:prstGeom>
        <a:solidFill>
          <a:srgbClr val="A92B2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228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Ministerul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Economiei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sprijină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antreprenoriatul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și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dezvoltarea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afacerilor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.</a:t>
          </a:r>
          <a:endParaRPr lang="en-US" sz="3300" b="0" kern="1200" dirty="0">
            <a:solidFill>
              <a:schemeClr val="bg1"/>
            </a:solidFill>
            <a:latin typeface="+mn-lt"/>
          </a:endParaRPr>
        </a:p>
      </dsp:txBody>
      <dsp:txXfrm rot="5400000">
        <a:off x="1409" y="780369"/>
        <a:ext cx="3662235" cy="2341109"/>
      </dsp:txXfrm>
    </dsp:sp>
    <dsp:sp modelId="{0E0CE1E9-3D70-41F5-B3F4-CEE2B8D7F53B}">
      <dsp:nvSpPr>
        <dsp:cNvPr id="0" name=""/>
        <dsp:cNvSpPr/>
      </dsp:nvSpPr>
      <dsp:spPr>
        <a:xfrm rot="16200000">
          <a:off x="3818504" y="119806"/>
          <a:ext cx="3901849" cy="3662235"/>
        </a:xfrm>
        <a:prstGeom prst="flowChartManualOperation">
          <a:avLst/>
        </a:prstGeom>
        <a:solidFill>
          <a:srgbClr val="FFCC2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228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300" b="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Schemele</a:t>
          </a:r>
          <a:r>
            <a:rPr lang="en-US" sz="3300" b="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de </a:t>
          </a:r>
          <a:r>
            <a:rPr lang="en-US" sz="3300" b="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ajutor</a:t>
          </a:r>
          <a:r>
            <a:rPr lang="en-US" sz="3300" b="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au </a:t>
          </a:r>
          <a:r>
            <a:rPr lang="en-US" sz="3300" b="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avut</a:t>
          </a:r>
          <a:r>
            <a:rPr lang="en-US" sz="3300" b="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succes</a:t>
          </a:r>
          <a:r>
            <a:rPr lang="ro-RO" sz="3300" b="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,</a:t>
          </a:r>
          <a:r>
            <a:rPr lang="en-US" sz="3300" b="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economic </a:t>
          </a:r>
          <a:r>
            <a:rPr lang="en-US" sz="3300" b="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național</a:t>
          </a:r>
          <a:r>
            <a:rPr lang="en-US" sz="3300" b="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și</a:t>
          </a:r>
          <a:r>
            <a:rPr lang="en-US" sz="3300" b="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european</a:t>
          </a:r>
          <a:r>
            <a:rPr lang="en-US" sz="3300" b="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Calibri"/>
            </a:rPr>
            <a:t>.</a:t>
          </a:r>
          <a:endParaRPr lang="en-US" sz="33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 rot="5400000">
        <a:off x="3938311" y="780369"/>
        <a:ext cx="3662235" cy="2341109"/>
      </dsp:txXfrm>
    </dsp:sp>
    <dsp:sp modelId="{8858FDEB-79D4-4A80-B5D3-FDB2CAB737EA}">
      <dsp:nvSpPr>
        <dsp:cNvPr id="0" name=""/>
        <dsp:cNvSpPr/>
      </dsp:nvSpPr>
      <dsp:spPr>
        <a:xfrm rot="16200000">
          <a:off x="7755407" y="119806"/>
          <a:ext cx="3901849" cy="3662235"/>
        </a:xfrm>
        <a:prstGeom prst="flowChartManualOperation">
          <a:avLst/>
        </a:prstGeom>
        <a:solidFill>
          <a:srgbClr val="34366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228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Parteneriatele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solide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au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susținut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succesul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IMM-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urilor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 </a:t>
          </a:r>
          <a:r>
            <a:rPr lang="en-US" sz="3300" b="0" kern="1200" dirty="0" err="1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românești</a:t>
          </a:r>
          <a:r>
            <a:rPr lang="en-US" sz="3300" b="0" kern="12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/>
            </a:rPr>
            <a:t>. </a:t>
          </a:r>
          <a:endParaRPr lang="en-US" sz="3300" b="0" kern="1200" dirty="0">
            <a:solidFill>
              <a:schemeClr val="bg1"/>
            </a:solidFill>
            <a:latin typeface="+mn-lt"/>
          </a:endParaRPr>
        </a:p>
      </dsp:txBody>
      <dsp:txXfrm rot="5400000">
        <a:off x="7875214" y="780369"/>
        <a:ext cx="3662235" cy="23411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C398A-3791-46CB-9FC6-F893C316DAA9}">
      <dsp:nvSpPr>
        <dsp:cNvPr id="0" name=""/>
        <dsp:cNvSpPr/>
      </dsp:nvSpPr>
      <dsp:spPr>
        <a:xfrm>
          <a:off x="1947" y="609599"/>
          <a:ext cx="2086522" cy="18624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baseline="0" dirty="0" err="1"/>
            <a:t>Pilonul</a:t>
          </a:r>
          <a:r>
            <a:rPr lang="en-US" sz="1800" kern="1200" baseline="0" dirty="0"/>
            <a:t> II </a:t>
          </a:r>
          <a:r>
            <a:rPr lang="en-US" sz="1800" kern="1200" baseline="0" dirty="0" err="1"/>
            <a:t>sprijină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antreprenoriatul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pentru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tinerii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între</a:t>
          </a:r>
          <a:r>
            <a:rPr lang="en-US" sz="1800" kern="1200" baseline="0" dirty="0"/>
            <a:t>      30 </a:t>
          </a:r>
          <a:r>
            <a:rPr lang="en-US" sz="1800" kern="1200" baseline="0" dirty="0" err="1"/>
            <a:t>și</a:t>
          </a:r>
          <a:r>
            <a:rPr lang="en-US" sz="1800" kern="1200" baseline="0" dirty="0"/>
            <a:t> 35 de ani.</a:t>
          </a:r>
          <a:endParaRPr lang="en-US" sz="1800" kern="1200" dirty="0"/>
        </a:p>
      </dsp:txBody>
      <dsp:txXfrm>
        <a:off x="56496" y="664148"/>
        <a:ext cx="1977424" cy="1753352"/>
      </dsp:txXfrm>
    </dsp:sp>
    <dsp:sp modelId="{DFB76AC0-A639-4675-84B2-841384C167A7}">
      <dsp:nvSpPr>
        <dsp:cNvPr id="0" name=""/>
        <dsp:cNvSpPr/>
      </dsp:nvSpPr>
      <dsp:spPr>
        <a:xfrm>
          <a:off x="2308467" y="1230829"/>
          <a:ext cx="529992" cy="619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2308467" y="1354827"/>
        <a:ext cx="370994" cy="371995"/>
      </dsp:txXfrm>
    </dsp:sp>
    <dsp:sp modelId="{876B9270-A4FD-4A5A-A00B-E89969CA7EDC}">
      <dsp:nvSpPr>
        <dsp:cNvPr id="0" name=""/>
        <dsp:cNvSpPr/>
      </dsp:nvSpPr>
      <dsp:spPr>
        <a:xfrm>
          <a:off x="3088456" y="530723"/>
          <a:ext cx="2986010" cy="20202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baseline="0">
              <a:effectLst/>
            </a:rPr>
            <a:t>Programul se adresează și </a:t>
          </a:r>
          <a:r>
            <a:rPr lang="ro-RO" sz="1800" kern="1200" baseline="0">
              <a:effectLst/>
            </a:rPr>
            <a:t>persoanelor în căutarea unui loc de muncă, </a:t>
          </a:r>
          <a:r>
            <a:rPr lang="en-US" sz="1800" kern="1200" baseline="0">
              <a:effectLst/>
            </a:rPr>
            <a:t>șomerilor, persoanelor inactive</a:t>
          </a:r>
          <a:r>
            <a:rPr lang="ro-RO" sz="1800" kern="1200" baseline="0">
              <a:effectLst/>
            </a:rPr>
            <a:t>, persoanelor cu un nivel scăzut de instruire</a:t>
          </a:r>
          <a:r>
            <a:rPr lang="en-US" sz="1800" kern="1200" baseline="0">
              <a:effectLst/>
            </a:rPr>
            <a:t> și grupurilor dezavantajate.</a:t>
          </a:r>
          <a:endParaRPr lang="en-US" sz="1800" kern="1200" dirty="0">
            <a:effectLst/>
          </a:endParaRPr>
        </a:p>
      </dsp:txBody>
      <dsp:txXfrm>
        <a:off x="3147626" y="589893"/>
        <a:ext cx="2867670" cy="1901863"/>
      </dsp:txXfrm>
    </dsp:sp>
    <dsp:sp modelId="{424CC94E-DDF3-469A-A908-92DDAAEAA18B}">
      <dsp:nvSpPr>
        <dsp:cNvPr id="0" name=""/>
        <dsp:cNvSpPr/>
      </dsp:nvSpPr>
      <dsp:spPr>
        <a:xfrm>
          <a:off x="6294464" y="1230829"/>
          <a:ext cx="529992" cy="619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294464" y="1354827"/>
        <a:ext cx="370994" cy="371995"/>
      </dsp:txXfrm>
    </dsp:sp>
    <dsp:sp modelId="{9B094B21-0E7B-4D07-B184-FB822ABFC8AF}">
      <dsp:nvSpPr>
        <dsp:cNvPr id="0" name=""/>
        <dsp:cNvSpPr/>
      </dsp:nvSpPr>
      <dsp:spPr>
        <a:xfrm>
          <a:off x="7074454" y="617024"/>
          <a:ext cx="2317969" cy="18476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baseline="0" dirty="0" err="1"/>
            <a:t>Programul</a:t>
          </a:r>
          <a:r>
            <a:rPr lang="en-US" sz="1800" kern="1200" baseline="0" dirty="0"/>
            <a:t> se </a:t>
          </a:r>
          <a:r>
            <a:rPr lang="en-US" sz="1800" kern="1200" baseline="0" dirty="0" err="1"/>
            <a:t>adresează</a:t>
          </a:r>
          <a:r>
            <a:rPr lang="en-US" sz="1800" kern="1200" baseline="0" dirty="0"/>
            <a:t> </a:t>
          </a:r>
          <a:r>
            <a:rPr lang="ro-RO" sz="1800" kern="1200" baseline="0" dirty="0"/>
            <a:t>de asemenea </a:t>
          </a:r>
          <a:r>
            <a:rPr lang="en-US" sz="1800" kern="1200" baseline="0" dirty="0" err="1"/>
            <a:t>și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persoanelor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reîntoarse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în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țară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după</a:t>
          </a:r>
          <a:r>
            <a:rPr lang="en-US" sz="1800" kern="1200" baseline="0" dirty="0"/>
            <a:t> 12 </a:t>
          </a:r>
          <a:r>
            <a:rPr lang="en-US" sz="1800" kern="1200" baseline="0" dirty="0" err="1"/>
            <a:t>luni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în</a:t>
          </a:r>
          <a:r>
            <a:rPr lang="en-US" sz="1800" kern="1200" baseline="0" dirty="0"/>
            <a:t> </a:t>
          </a:r>
          <a:r>
            <a:rPr lang="en-US" sz="1800" kern="1200" baseline="0" dirty="0" err="1"/>
            <a:t>străinătate</a:t>
          </a:r>
          <a:r>
            <a:rPr lang="en-US" sz="1800" kern="1200" baseline="0" dirty="0"/>
            <a:t>. </a:t>
          </a:r>
          <a:endParaRPr lang="en-US" sz="1800" kern="1200" dirty="0"/>
        </a:p>
      </dsp:txBody>
      <dsp:txXfrm>
        <a:off x="7128568" y="671138"/>
        <a:ext cx="2209741" cy="17393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A408-CFFD-42E6-A906-53B119090853}">
      <dsp:nvSpPr>
        <dsp:cNvPr id="0" name=""/>
        <dsp:cNvSpPr/>
      </dsp:nvSpPr>
      <dsp:spPr>
        <a:xfrm>
          <a:off x="0" y="487824"/>
          <a:ext cx="10745326" cy="95471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Societățile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trebuie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fie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înființate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persoane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fizice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din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grupul-țintă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eligibil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care au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absolvit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modulul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de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cursuri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antreprenoriale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06" y="534430"/>
        <a:ext cx="10652114" cy="861507"/>
      </dsp:txXfrm>
    </dsp:sp>
    <dsp:sp modelId="{458D7A5A-9343-4B3D-B40A-615E2898059A}">
      <dsp:nvSpPr>
        <dsp:cNvPr id="0" name=""/>
        <dsp:cNvSpPr/>
      </dsp:nvSpPr>
      <dsp:spPr>
        <a:xfrm>
          <a:off x="0" y="1511664"/>
          <a:ext cx="10745326" cy="954719"/>
        </a:xfrm>
        <a:prstGeom prst="roundRect">
          <a:avLst/>
        </a:prstGeom>
        <a:solidFill>
          <a:schemeClr val="accent1">
            <a:shade val="80000"/>
            <a:hueOff val="272799"/>
            <a:satOff val="-28446"/>
            <a:lumOff val="191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Acestea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trebuie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fie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înregistrate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conform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și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încadreze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categoria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întreprinderilor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mici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și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mijlocii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06" y="1558270"/>
        <a:ext cx="10652114" cy="861507"/>
      </dsp:txXfrm>
    </dsp:sp>
    <dsp:sp modelId="{EDFD467A-CC73-479F-BA20-5BF9310002D5}">
      <dsp:nvSpPr>
        <dsp:cNvPr id="0" name=""/>
        <dsp:cNvSpPr/>
      </dsp:nvSpPr>
      <dsp:spPr>
        <a:xfrm>
          <a:off x="0" y="2535504"/>
          <a:ext cx="10745326" cy="954719"/>
        </a:xfrm>
        <a:prstGeom prst="roundRect">
          <a:avLst/>
        </a:prstGeom>
        <a:solidFill>
          <a:schemeClr val="accent1">
            <a:shade val="80000"/>
            <a:hueOff val="545598"/>
            <a:satOff val="-56892"/>
            <a:lumOff val="382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Societățile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trebuie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aibă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sediul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social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și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punctul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lucru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în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regiunea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dezvoltare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corespunzătoare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domiciliului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absolventului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și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să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respecte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legislația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i="0" kern="1200" baseline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programului</a:t>
          </a:r>
          <a:r>
            <a:rPr lang="en-US" sz="2400" i="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06" y="2582110"/>
        <a:ext cx="10652114" cy="8615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92E44-D016-4B57-96D1-220ADECF7AFB}">
      <dsp:nvSpPr>
        <dsp:cNvPr id="0" name=""/>
        <dsp:cNvSpPr/>
      </dsp:nvSpPr>
      <dsp:spPr>
        <a:xfrm>
          <a:off x="0" y="1634"/>
          <a:ext cx="108639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89825-AD67-498C-9A8F-6D8F7FD9ECBC}">
      <dsp:nvSpPr>
        <dsp:cNvPr id="0" name=""/>
        <dsp:cNvSpPr/>
      </dsp:nvSpPr>
      <dsp:spPr>
        <a:xfrm>
          <a:off x="0" y="1634"/>
          <a:ext cx="10863943" cy="1114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0" kern="1200" baseline="0" dirty="0" err="1"/>
            <a:t>Punctajul</a:t>
          </a:r>
          <a:r>
            <a:rPr lang="en-US" sz="2400" i="0" kern="1200" baseline="0" dirty="0"/>
            <a:t> maxim </a:t>
          </a:r>
          <a:r>
            <a:rPr lang="en-US" sz="2400" i="0" kern="1200" baseline="0" dirty="0" err="1"/>
            <a:t>pentru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accesarea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programului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este</a:t>
          </a:r>
          <a:r>
            <a:rPr lang="en-US" sz="2400" i="0" kern="1200" baseline="0" dirty="0"/>
            <a:t> de 100 de </a:t>
          </a:r>
          <a:r>
            <a:rPr lang="en-US" sz="2400" i="0" kern="1200" baseline="0" dirty="0" err="1"/>
            <a:t>puncte</a:t>
          </a:r>
          <a:r>
            <a:rPr lang="en-US" sz="2400" i="0" kern="1200" baseline="0" dirty="0"/>
            <a:t>, </a:t>
          </a:r>
          <a:r>
            <a:rPr lang="en-US" sz="2400" i="0" kern="1200" baseline="0" dirty="0" err="1"/>
            <a:t>iar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punctajul</a:t>
          </a:r>
          <a:r>
            <a:rPr lang="en-US" sz="2400" i="0" kern="1200" baseline="0" dirty="0"/>
            <a:t> minim </a:t>
          </a:r>
          <a:r>
            <a:rPr lang="en-US" sz="2400" i="0" kern="1200" baseline="0" dirty="0" err="1"/>
            <a:t>necesar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este</a:t>
          </a:r>
          <a:r>
            <a:rPr lang="en-US" sz="2400" i="0" kern="1200" baseline="0" dirty="0"/>
            <a:t> de 50 de </a:t>
          </a:r>
          <a:r>
            <a:rPr lang="en-US" sz="2400" i="0" kern="1200" baseline="0" dirty="0" err="1"/>
            <a:t>puncte</a:t>
          </a:r>
          <a:r>
            <a:rPr lang="en-US" sz="2400" i="0" kern="1200" baseline="0" dirty="0"/>
            <a:t>.</a:t>
          </a:r>
          <a:endParaRPr lang="en-US" sz="2400" kern="1200" dirty="0"/>
        </a:p>
      </dsp:txBody>
      <dsp:txXfrm>
        <a:off x="0" y="1634"/>
        <a:ext cx="10863943" cy="1114469"/>
      </dsp:txXfrm>
    </dsp:sp>
    <dsp:sp modelId="{A6833F57-A282-44BF-B3BF-00FF1964205E}">
      <dsp:nvSpPr>
        <dsp:cNvPr id="0" name=""/>
        <dsp:cNvSpPr/>
      </dsp:nvSpPr>
      <dsp:spPr>
        <a:xfrm>
          <a:off x="0" y="1116103"/>
          <a:ext cx="108639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7843C1-D141-4F73-801D-6E02ACE1A070}">
      <dsp:nvSpPr>
        <dsp:cNvPr id="0" name=""/>
        <dsp:cNvSpPr/>
      </dsp:nvSpPr>
      <dsp:spPr>
        <a:xfrm>
          <a:off x="0" y="1116103"/>
          <a:ext cx="10863943" cy="1114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0" kern="1200" baseline="0" dirty="0" err="1"/>
            <a:t>Proiectele</a:t>
          </a:r>
          <a:r>
            <a:rPr lang="en-US" sz="2400" i="0" kern="1200" baseline="0" dirty="0"/>
            <a:t> se </a:t>
          </a:r>
          <a:r>
            <a:rPr lang="en-US" sz="2400" i="0" kern="1200" baseline="0" dirty="0" err="1"/>
            <a:t>selectează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în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ordine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descrescătoare</a:t>
          </a:r>
          <a:r>
            <a:rPr lang="en-US" sz="2400" i="0" kern="1200" baseline="0" dirty="0"/>
            <a:t> a </a:t>
          </a:r>
          <a:r>
            <a:rPr lang="en-US" sz="2400" i="0" kern="1200" baseline="0" dirty="0" err="1"/>
            <a:t>punctajului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obținut</a:t>
          </a:r>
          <a:r>
            <a:rPr lang="en-US" sz="2400" i="0" kern="1200" baseline="0" dirty="0"/>
            <a:t>, </a:t>
          </a:r>
          <a:r>
            <a:rPr lang="en-US" sz="2400" i="0" kern="1200" baseline="0" dirty="0" err="1"/>
            <a:t>având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în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vedere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anumite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criterii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în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caz</a:t>
          </a:r>
          <a:r>
            <a:rPr lang="en-US" sz="2400" i="0" kern="1200" baseline="0" dirty="0"/>
            <a:t> de </a:t>
          </a:r>
          <a:r>
            <a:rPr lang="en-US" sz="2400" i="0" kern="1200" baseline="0" dirty="0" err="1"/>
            <a:t>egalitate</a:t>
          </a:r>
          <a:r>
            <a:rPr lang="en-US" sz="2400" i="0" kern="1200" baseline="0" dirty="0"/>
            <a:t>.</a:t>
          </a:r>
          <a:endParaRPr lang="en-US" sz="2400" kern="1200" dirty="0"/>
        </a:p>
      </dsp:txBody>
      <dsp:txXfrm>
        <a:off x="0" y="1116103"/>
        <a:ext cx="10863943" cy="1114469"/>
      </dsp:txXfrm>
    </dsp:sp>
    <dsp:sp modelId="{18DFFF5D-FD36-4E7E-9215-FFD4A2D48726}">
      <dsp:nvSpPr>
        <dsp:cNvPr id="0" name=""/>
        <dsp:cNvSpPr/>
      </dsp:nvSpPr>
      <dsp:spPr>
        <a:xfrm>
          <a:off x="0" y="2230572"/>
          <a:ext cx="108639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F8A4E-3D7C-4468-9453-1137901DA535}">
      <dsp:nvSpPr>
        <dsp:cNvPr id="0" name=""/>
        <dsp:cNvSpPr/>
      </dsp:nvSpPr>
      <dsp:spPr>
        <a:xfrm>
          <a:off x="0" y="2230572"/>
          <a:ext cx="10863943" cy="1114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0" kern="1200" baseline="0" dirty="0" err="1"/>
            <a:t>Criteriile</a:t>
          </a:r>
          <a:r>
            <a:rPr lang="en-US" sz="2400" i="0" kern="1200" baseline="0" dirty="0"/>
            <a:t> care </a:t>
          </a:r>
          <a:r>
            <a:rPr lang="en-US" sz="2400" i="0" kern="1200" baseline="0" dirty="0" err="1"/>
            <a:t>influențează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selecția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în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cazul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punctajelor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egale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includ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aportul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propriu</a:t>
          </a:r>
          <a:r>
            <a:rPr lang="en-US" sz="2400" i="0" kern="1200" baseline="0" dirty="0"/>
            <a:t>, </a:t>
          </a:r>
          <a:r>
            <a:rPr lang="en-US" sz="2400" i="0" kern="1200" baseline="0" dirty="0" err="1"/>
            <a:t>investiția</a:t>
          </a:r>
          <a:r>
            <a:rPr lang="en-US" sz="2400" i="0" kern="1200" baseline="0" dirty="0"/>
            <a:t>, </a:t>
          </a:r>
          <a:r>
            <a:rPr lang="en-US" sz="2400" i="0" kern="1200" baseline="0" dirty="0" err="1"/>
            <a:t>dezvoltarea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durabilă</a:t>
          </a:r>
          <a:r>
            <a:rPr lang="en-US" sz="2400" i="0" kern="1200" baseline="0" dirty="0"/>
            <a:t>, </a:t>
          </a:r>
          <a:r>
            <a:rPr lang="en-US" sz="2400" i="0" kern="1200" baseline="0" dirty="0" err="1"/>
            <a:t>debutul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în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afaceri</a:t>
          </a:r>
          <a:r>
            <a:rPr lang="en-US" sz="2400" i="0" kern="1200" baseline="0" dirty="0"/>
            <a:t>, </a:t>
          </a:r>
          <a:r>
            <a:rPr lang="en-US" sz="2400" i="0" kern="1200" baseline="0" dirty="0" err="1"/>
            <a:t>locurile</a:t>
          </a:r>
          <a:r>
            <a:rPr lang="en-US" sz="2400" i="0" kern="1200" baseline="0" dirty="0"/>
            <a:t> de </a:t>
          </a:r>
          <a:r>
            <a:rPr lang="en-US" sz="2400" i="0" kern="1200" baseline="0" dirty="0" err="1"/>
            <a:t>muncă</a:t>
          </a:r>
          <a:r>
            <a:rPr lang="en-US" sz="2400" i="0" kern="1200" baseline="0" dirty="0"/>
            <a:t>, </a:t>
          </a:r>
          <a:r>
            <a:rPr lang="en-US" sz="2400" i="0" kern="1200" baseline="0" dirty="0" err="1"/>
            <a:t>valoarea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investiției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în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echipamente</a:t>
          </a:r>
          <a:r>
            <a:rPr lang="en-US" sz="2400" i="0" kern="1200" baseline="0" dirty="0"/>
            <a:t> </a:t>
          </a:r>
          <a:r>
            <a:rPr lang="en-US" sz="2400" i="0" kern="1200" baseline="0" dirty="0" err="1"/>
            <a:t>și</a:t>
          </a:r>
          <a:r>
            <a:rPr lang="en-US" sz="2400" i="0" kern="1200" baseline="0" dirty="0"/>
            <a:t> data </a:t>
          </a:r>
          <a:r>
            <a:rPr lang="en-US" sz="2400" i="0" kern="1200" baseline="0" dirty="0" err="1"/>
            <a:t>înscrierii</a:t>
          </a:r>
          <a:r>
            <a:rPr lang="ro-RO" sz="2400" kern="1200" dirty="0"/>
            <a:t>.</a:t>
          </a:r>
          <a:endParaRPr lang="en-US" sz="2400" kern="1200" dirty="0"/>
        </a:p>
      </dsp:txBody>
      <dsp:txXfrm>
        <a:off x="0" y="2230572"/>
        <a:ext cx="10863943" cy="1114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77DC1-AC00-478E-DA2E-103942E62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72092-5A9B-7B41-D094-3680BF1DF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D3279-C2F3-5F0B-5F1E-6223FF6A8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5A63C-FC09-6070-415B-496FAD9F0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9B4C2-4B99-03B0-2A5A-7C9DE7B2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CA87A-9A90-88D7-5D68-93FF3AAA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ECE25-6441-483B-D722-0EF3CC90F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79E1B-AA89-31D1-8D9C-A9DC43255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3DCDC-1BEF-65F2-E556-BA548274F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57B8B-0E14-B73D-7CD3-4E3719C4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2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6299E1-5B11-AF82-AACE-64C843D67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3BC70-4AA6-2FCE-12D6-23DF63B1A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E7D4-1330-CC0B-E990-E8FEE2AB9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54393-603C-F353-4C4F-84823909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BC9DE-8AF1-B1B3-D49A-449E89728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B7E94-046D-E3E4-503F-8F9C092E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C2C1E-1A07-5B78-A132-9F837BE18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75E5F-A627-1F6F-2C90-A0E2758AD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FAC47-1619-85F3-3655-22354BD94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2D77E-9553-2ED0-3C6C-2C9FA4E7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5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DCAB9-F419-0A44-8F9D-F886314B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00303-06B7-98C6-36F0-BDDB46299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3909-E37E-BA2E-04B1-194AAE27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0F58E-34C0-EFD0-177C-EA6EDC9BE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660F0-458E-0161-B22E-E19103B3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6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00B7D-5449-234C-B06F-38382F6C8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AEB14-EE48-84C2-A9BD-76C24E4B3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9B1BC-C394-CCEF-2F97-A07710A32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5367A-D3EF-A174-A36C-64B508D0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DC312-83AA-A2A6-E7B7-1BB91590F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07EA2-06BB-2005-E27D-0F1EBF7BB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F4158-6427-4E3F-7309-333F1EEC5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A3DCC-B939-5E2A-B829-AEA599936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B0A1D-7372-9E13-9DEE-9D02CA304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E81589-D685-65FD-A487-31F00F8DE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FA3F21-F19C-2AFD-7332-F09A23E44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F8560-B8B9-DD0B-1C69-C8147D047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B6288E-A596-6D54-DCFB-BEFF3DE0C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09D8B-CA1C-576A-767D-FEFFD0DD0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5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D231-6178-7BF8-F1ED-100B1B2D5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5AB586-E384-5057-23EC-70EB71721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ABC28-463A-8DA5-5E1D-BA913FCB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19775-206C-FB7E-6729-1F0699DF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3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E059C4-A7C6-D223-5A07-A132CA22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8CA7BF-628C-2B84-1636-C77861413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27D06-7505-6C86-16CB-C0E0E2DC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2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7E127-7D63-4F2F-0943-8EFF8D9E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2DC1C-90CC-F21E-30D6-AA35CCF6E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FD02DA-AE9B-11FE-1E8A-F977863EF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E83A2-9E02-627D-51E6-FA7D06F99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8D018-279B-0F40-BA59-C8FF232A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0C7DF-A206-7384-1870-CD2223081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5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975E0-7B9A-B4B1-4362-EBB1E5BE4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67810F-19A6-1D1B-711A-8D704CB99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0CA0A-1B00-A05C-BA41-62FE3914E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F4981-1484-D890-84FE-37D7AEFC4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EF94A-00C5-A396-CAE4-E6817339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54574-B62D-7B23-A7D8-65A3A195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9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5D419-130D-527F-EF6F-8C8AC6FE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3946B-E68B-B573-B3A6-B880E7E0A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ABCA6-E58C-3C66-7D7B-7516DE031E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05D605-D509-45E1-8237-40720F1C5D9E}" type="datetimeFigureOut">
              <a:rPr lang="en-US" smtClean="0"/>
              <a:t>18-Nov-24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AE72E-8964-A2D5-4B7C-15FCBBFF6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0D803-3C01-8EFE-90B9-1BEB3883D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31F228-1242-45F0-9597-0AD5E49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0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344152" y="387180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AEC2C-E4BB-DCDF-F34C-F7CDE3DF8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623" y="2630242"/>
            <a:ext cx="5861853" cy="2052498"/>
          </a:xfrm>
        </p:spPr>
        <p:txBody>
          <a:bodyPr>
            <a:noAutofit/>
          </a:bodyPr>
          <a:lstStyle/>
          <a:p>
            <a:pPr algn="l"/>
            <a:r>
              <a:rPr lang="ro-RO" sz="2800" dirty="0">
                <a:ea typeface="Calibri" panose="020F0502020204030204" pitchFamily="34" charset="0"/>
                <a:cs typeface="Calibri" panose="020F0502020204030204" pitchFamily="34" charset="0"/>
              </a:rPr>
              <a:t>Centrul Teritorial pentru Intreprinderi Mici si Mijlocii si Turism Cluj-Napoca Str. Horea, 13</a:t>
            </a:r>
            <a:endParaRPr lang="en-US" sz="28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D95EBC-0752-74CA-AE42-4FFBDAF72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30" y="182448"/>
            <a:ext cx="3919806" cy="93095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E74585-AC54-BF2E-6817-1A2482A37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903" y="2188029"/>
            <a:ext cx="4676685" cy="2139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752177-B152-5377-977B-30A287D1F5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430" y="5738998"/>
            <a:ext cx="4371155" cy="961654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F3769B-2737-34B9-4299-D552D215EEF3}"/>
              </a:ext>
            </a:extLst>
          </p:cNvPr>
          <p:cNvSpPr txBox="1">
            <a:spLocks/>
          </p:cNvSpPr>
          <p:nvPr/>
        </p:nvSpPr>
        <p:spPr>
          <a:xfrm>
            <a:off x="2339007" y="4327612"/>
            <a:ext cx="5861853" cy="20524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034D23-9D4A-B9D3-0DA5-3A84F744DDDF}"/>
              </a:ext>
            </a:extLst>
          </p:cNvPr>
          <p:cNvSpPr txBox="1"/>
          <p:nvPr/>
        </p:nvSpPr>
        <p:spPr>
          <a:xfrm>
            <a:off x="8200860" y="4195496"/>
            <a:ext cx="4485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EDITIA 2024</a:t>
            </a:r>
            <a:endParaRPr lang="en-US" sz="3200" dirty="0">
              <a:solidFill>
                <a:srgbClr val="3436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366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183C80A-1A93-85E5-0126-5B30797210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577899"/>
              </p:ext>
            </p:extLst>
          </p:nvPr>
        </p:nvGraphicFramePr>
        <p:xfrm>
          <a:off x="499712" y="1478075"/>
          <a:ext cx="11538858" cy="3901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A29F997-9817-1EF0-3E90-F92F0CB3D680}"/>
              </a:ext>
            </a:extLst>
          </p:cNvPr>
          <p:cNvSpPr txBox="1"/>
          <p:nvPr/>
        </p:nvSpPr>
        <p:spPr>
          <a:xfrm>
            <a:off x="8208324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Cluj-Napoca, Str. Horea, 13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270AA0-E9FB-29CE-9161-1DC4D41FCE67}"/>
              </a:ext>
            </a:extLst>
          </p:cNvPr>
          <p:cNvSpPr txBox="1"/>
          <p:nvPr/>
        </p:nvSpPr>
        <p:spPr>
          <a:xfrm>
            <a:off x="1045028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agentia.cluj@imm.gov.ro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2C449A-465D-2FCA-AEA4-D2EF718766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34656" y="180458"/>
            <a:ext cx="2103914" cy="9625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CBE584-08B8-2058-B628-591F56A4B6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3430" y="182448"/>
            <a:ext cx="3351770" cy="79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03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340BED-B99A-0FC5-8B51-4B28CE05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ro-RO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PILONUL I</a:t>
            </a:r>
            <a:endParaRPr lang="en-US" dirty="0">
              <a:solidFill>
                <a:srgbClr val="3436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588F4-FE75-A2B8-0D86-A92C7185C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235" y="2752316"/>
            <a:ext cx="8813879" cy="2756848"/>
          </a:xfrm>
        </p:spPr>
        <p:txBody>
          <a:bodyPr>
            <a:normAutofit/>
          </a:bodyPr>
          <a:lstStyle/>
          <a:p>
            <a:pPr marL="0" lvl="3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Programul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sprijină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întreprinderile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nou-înființate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cu un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buget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de 450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milioane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euro.</a:t>
            </a:r>
            <a:endParaRPr kumimoji="0" lang="ro-RO" altLang="en-US" sz="2400" i="0" u="none" strike="noStrike" cap="none" normalizeH="0" baseline="0" dirty="0">
              <a:ln>
                <a:noFill/>
              </a:ln>
              <a:effectLst/>
            </a:endParaRPr>
          </a:p>
          <a:p>
            <a:pPr marL="0" lvl="3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ro-RO" altLang="en-US" sz="2400" i="0" u="none" strike="noStrike" cap="none" normalizeH="0" baseline="0" dirty="0">
              <a:ln>
                <a:noFill/>
              </a:ln>
              <a:effectLst/>
            </a:endParaRPr>
          </a:p>
          <a:p>
            <a:pPr marL="0" lvl="3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Pilonul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1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vizează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tinerii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sub 30 de ani, cu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proiecte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pentru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regiuni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dezvoltate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și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mai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puțin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dezvoltate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.</a:t>
            </a:r>
            <a:endParaRPr kumimoji="0" lang="ro-RO" altLang="en-US" sz="2400" i="0" u="none" strike="noStrike" cap="none" normalizeH="0" baseline="0" dirty="0">
              <a:ln>
                <a:noFill/>
              </a:ln>
              <a:effectLst/>
            </a:endParaRPr>
          </a:p>
          <a:p>
            <a:pPr marL="0" lvl="3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2400" i="0" u="none" strike="noStrike" cap="none" normalizeH="0" baseline="0" dirty="0">
              <a:ln>
                <a:noFill/>
              </a:ln>
              <a:effectLst/>
            </a:endParaRPr>
          </a:p>
          <a:p>
            <a:pPr marL="0" lvl="3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10%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dintre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participanții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la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cursurile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antreprenoriale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vor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fi de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etnie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r</a:t>
            </a:r>
            <a:r>
              <a:rPr kumimoji="0" lang="ro-RO" altLang="en-US" sz="2400" i="0" u="none" strike="noStrike" cap="none" normalizeH="0" baseline="0" dirty="0">
                <a:ln>
                  <a:noFill/>
                </a:ln>
                <a:effectLst/>
              </a:rPr>
              <a:t>r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omă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. </a:t>
            </a:r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E25885-779F-29D5-87D7-2F97F1F2F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656" y="180458"/>
            <a:ext cx="2103914" cy="9625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B9A732-7D13-8714-02E9-8A04F5511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30" y="182448"/>
            <a:ext cx="3351770" cy="7960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47CA5E-9CBD-0566-2BF3-2C37E80B59A3}"/>
              </a:ext>
            </a:extLst>
          </p:cNvPr>
          <p:cNvSpPr txBox="1"/>
          <p:nvPr/>
        </p:nvSpPr>
        <p:spPr>
          <a:xfrm>
            <a:off x="1045028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agentia.cluj@imm.gov.ro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D65020-1E19-F2F9-C35D-E5D884DE9B03}"/>
              </a:ext>
            </a:extLst>
          </p:cNvPr>
          <p:cNvSpPr txBox="1"/>
          <p:nvPr/>
        </p:nvSpPr>
        <p:spPr>
          <a:xfrm>
            <a:off x="8208324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Cluj-Napoca, Str. Horea,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5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FC8DB7-A970-7AC8-A858-3639EA226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7475" y="1011483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ro-RO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PILONUL II</a:t>
            </a:r>
            <a:endParaRPr lang="en-US" dirty="0">
              <a:solidFill>
                <a:srgbClr val="3436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" name="Content Placeholder 2">
            <a:extLst>
              <a:ext uri="{FF2B5EF4-FFF2-40B4-BE49-F238E27FC236}">
                <a16:creationId xmlns:a16="http://schemas.microsoft.com/office/drawing/2014/main" id="{788499F9-7D47-4A1C-3871-AF6F25216F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211208"/>
              </p:ext>
            </p:extLst>
          </p:nvPr>
        </p:nvGraphicFramePr>
        <p:xfrm>
          <a:off x="1382486" y="2427514"/>
          <a:ext cx="9394371" cy="308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2B55A98F-8503-0970-D843-142793253C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430" y="182448"/>
            <a:ext cx="3351770" cy="7960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B8B0F8-9BDA-DDA0-2334-A0E4236BC7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34656" y="180458"/>
            <a:ext cx="2103914" cy="9625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0945CD1-74C8-2AA2-3B21-2F5683A632EB}"/>
              </a:ext>
            </a:extLst>
          </p:cNvPr>
          <p:cNvSpPr txBox="1"/>
          <p:nvPr/>
        </p:nvSpPr>
        <p:spPr>
          <a:xfrm>
            <a:off x="1045028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agentia.cluj@imm.gov.ro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45A4A3-2D42-BA08-EF85-1F1E9D698F0E}"/>
              </a:ext>
            </a:extLst>
          </p:cNvPr>
          <p:cNvSpPr txBox="1"/>
          <p:nvPr/>
        </p:nvSpPr>
        <p:spPr>
          <a:xfrm>
            <a:off x="8208324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Cluj-Napoca, Str. Horea,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98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B77E2-4A0B-165C-BF16-AEC938C4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7816"/>
            <a:ext cx="10515600" cy="1325563"/>
          </a:xfrm>
        </p:spPr>
        <p:txBody>
          <a:bodyPr/>
          <a:lstStyle/>
          <a:p>
            <a:pPr algn="ctr"/>
            <a:r>
              <a:rPr lang="ro-RO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 1</a:t>
            </a:r>
            <a:endParaRPr lang="en-US" dirty="0">
              <a:solidFill>
                <a:srgbClr val="3436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F8249-4034-940F-2ACF-AF8AD0C7A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3086" y="2553379"/>
            <a:ext cx="9078685" cy="418487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2400" dirty="0" err="1"/>
              <a:t>Furnizorii</a:t>
            </a:r>
            <a:r>
              <a:rPr lang="en-US" sz="2400" dirty="0"/>
              <a:t> de </a:t>
            </a:r>
            <a:r>
              <a:rPr lang="en-US" sz="2400" dirty="0" err="1"/>
              <a:t>formare</a:t>
            </a:r>
            <a:r>
              <a:rPr lang="en-US" sz="2400" dirty="0"/>
              <a:t> </a:t>
            </a:r>
            <a:r>
              <a:rPr lang="en-US" sz="2400" dirty="0" err="1"/>
              <a:t>profesională</a:t>
            </a:r>
            <a:r>
              <a:rPr lang="en-US" sz="2400" dirty="0"/>
              <a:t> </a:t>
            </a:r>
            <a:r>
              <a:rPr lang="en-US" sz="2400" dirty="0" err="1"/>
              <a:t>trebuie</a:t>
            </a:r>
            <a:r>
              <a:rPr lang="en-US" sz="2400" dirty="0"/>
              <a:t> </a:t>
            </a:r>
            <a:r>
              <a:rPr lang="en-US" sz="2400" dirty="0" err="1"/>
              <a:t>să</a:t>
            </a:r>
            <a:r>
              <a:rPr lang="en-US" sz="2400" dirty="0"/>
              <a:t> </a:t>
            </a:r>
            <a:r>
              <a:rPr lang="en-US" sz="2400" dirty="0" err="1"/>
              <a:t>prezinte</a:t>
            </a:r>
            <a:r>
              <a:rPr lang="en-US" sz="2400" dirty="0"/>
              <a:t> </a:t>
            </a:r>
            <a:r>
              <a:rPr lang="en-US" sz="2400" dirty="0" err="1"/>
              <a:t>programa</a:t>
            </a:r>
            <a:r>
              <a:rPr lang="en-US" sz="2400" dirty="0"/>
              <a:t> de </a:t>
            </a:r>
            <a:r>
              <a:rPr lang="en-US" sz="2400" dirty="0" err="1"/>
              <a:t>pregătire</a:t>
            </a:r>
            <a:r>
              <a:rPr lang="en-US" sz="2400" dirty="0"/>
              <a:t> </a:t>
            </a:r>
            <a:r>
              <a:rPr lang="en-US" sz="2400" dirty="0" err="1"/>
              <a:t>și</a:t>
            </a:r>
            <a:r>
              <a:rPr lang="en-US" sz="2400" dirty="0"/>
              <a:t> un </a:t>
            </a:r>
            <a:r>
              <a:rPr lang="en-US" sz="2400" dirty="0" err="1"/>
              <a:t>număr</a:t>
            </a:r>
            <a:r>
              <a:rPr lang="en-US" sz="2400" dirty="0"/>
              <a:t> minim de </a:t>
            </a:r>
            <a:r>
              <a:rPr lang="en-US" sz="2400" dirty="0" err="1"/>
              <a:t>cursanți</a:t>
            </a:r>
            <a:r>
              <a:rPr lang="en-US" sz="2400" dirty="0"/>
              <a:t> </a:t>
            </a:r>
            <a:r>
              <a:rPr lang="en-US" sz="2400" dirty="0" err="1"/>
              <a:t>pentru</a:t>
            </a:r>
            <a:r>
              <a:rPr lang="en-US" sz="2400" dirty="0"/>
              <a:t> o </a:t>
            </a:r>
            <a:r>
              <a:rPr lang="en-US" sz="2400" dirty="0" err="1"/>
              <a:t>perioadă</a:t>
            </a:r>
            <a:r>
              <a:rPr lang="en-US" sz="2400" dirty="0"/>
              <a:t> de 4 </a:t>
            </a:r>
            <a:r>
              <a:rPr lang="en-US" sz="2400" dirty="0" err="1"/>
              <a:t>luni</a:t>
            </a:r>
            <a:r>
              <a:rPr lang="en-US" sz="2400" dirty="0"/>
              <a:t>.</a:t>
            </a:r>
            <a:endParaRPr lang="ro-RO" sz="2400" dirty="0"/>
          </a:p>
          <a:p>
            <a:pPr marL="0" indent="0" algn="just" eaLnBrk="0" fontAlgn="base" hangingPunct="0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None/>
            </a:pP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Furnizorii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de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cursuri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antreprenoriale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trebuie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să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fie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autorizați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conform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legislației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.</a:t>
            </a:r>
            <a:endParaRPr kumimoji="0" lang="ro-RO" altLang="en-US" sz="2400" i="0" u="none" strike="noStrike" cap="none" normalizeH="0" baseline="0" dirty="0">
              <a:ln>
                <a:noFill/>
              </a:ln>
              <a:effectLst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None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Nu pot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avea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datorii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sau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să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fie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în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stare de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insolvență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pentru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a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accesa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</a:rPr>
              <a:t>programul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49F444B-C530-16A0-3153-E874BA7F4A80}"/>
              </a:ext>
            </a:extLst>
          </p:cNvPr>
          <p:cNvSpPr/>
          <p:nvPr/>
        </p:nvSpPr>
        <p:spPr>
          <a:xfrm>
            <a:off x="1296882" y="2713387"/>
            <a:ext cx="716974" cy="461655"/>
          </a:xfrm>
          <a:prstGeom prst="rightArrow">
            <a:avLst/>
          </a:prstGeom>
          <a:solidFill>
            <a:srgbClr val="A92B2E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6568084-9CD6-F9EE-FE37-FD6D181D4C40}"/>
              </a:ext>
            </a:extLst>
          </p:cNvPr>
          <p:cNvSpPr/>
          <p:nvPr/>
        </p:nvSpPr>
        <p:spPr>
          <a:xfrm>
            <a:off x="1296882" y="3783465"/>
            <a:ext cx="716974" cy="461655"/>
          </a:xfrm>
          <a:prstGeom prst="rightArrow">
            <a:avLst/>
          </a:prstGeom>
          <a:solidFill>
            <a:srgbClr val="A92B2E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4C9BAAD-DBC5-05E3-671B-0DA960C60B4D}"/>
              </a:ext>
            </a:extLst>
          </p:cNvPr>
          <p:cNvSpPr/>
          <p:nvPr/>
        </p:nvSpPr>
        <p:spPr>
          <a:xfrm>
            <a:off x="1296882" y="4959121"/>
            <a:ext cx="716974" cy="461655"/>
          </a:xfrm>
          <a:prstGeom prst="rightArrow">
            <a:avLst/>
          </a:prstGeom>
          <a:solidFill>
            <a:srgbClr val="A92B2E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B5C6BD-0350-22D2-766A-3BC64E3E9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30" y="182448"/>
            <a:ext cx="3351770" cy="7960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BCDC519-7DEF-0D20-0C06-C3097033B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4656" y="180458"/>
            <a:ext cx="2103914" cy="9625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3FCDC42-D5D8-4A04-0F25-D456C25E6213}"/>
              </a:ext>
            </a:extLst>
          </p:cNvPr>
          <p:cNvSpPr txBox="1"/>
          <p:nvPr/>
        </p:nvSpPr>
        <p:spPr>
          <a:xfrm>
            <a:off x="1045028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agentia.cluj@imm.gov.ro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697834-6E59-B304-7092-86564611D477}"/>
              </a:ext>
            </a:extLst>
          </p:cNvPr>
          <p:cNvSpPr txBox="1"/>
          <p:nvPr/>
        </p:nvSpPr>
        <p:spPr>
          <a:xfrm>
            <a:off x="8208324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Cluj-Napoca, Str. Horea,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17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7D54B-33AC-CBD6-140E-9B8AE6331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228" y="1392343"/>
            <a:ext cx="10515600" cy="10177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ETAPA 2 </a:t>
            </a:r>
            <a:br>
              <a:rPr lang="ro-RO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6ACEE-797F-EED0-97DA-95831EF8A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2543970"/>
            <a:ext cx="9441873" cy="3530146"/>
          </a:xfrm>
        </p:spPr>
        <p:txBody>
          <a:bodyPr/>
          <a:lstStyle/>
          <a:p>
            <a:pPr marL="0" indent="0" algn="just" eaLnBrk="0" fontAlgn="base" hangingPunct="0">
              <a:lnSpc>
                <a:spcPct val="120000"/>
              </a:lnSpc>
              <a:spcBef>
                <a:spcPts val="3000"/>
              </a:spcBef>
              <a:spcAft>
                <a:spcPct val="0"/>
              </a:spcAft>
              <a:buNone/>
            </a:pP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Cursurile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de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pregătire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antreprenorială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au o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durată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de 40 de ore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pentru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fiecare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grupă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de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cursanți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.</a:t>
            </a:r>
          </a:p>
          <a:p>
            <a:pPr marL="0" indent="0" algn="just" eaLnBrk="0" fontAlgn="base" hangingPunct="0">
              <a:lnSpc>
                <a:spcPct val="120000"/>
              </a:lnSpc>
              <a:spcBef>
                <a:spcPts val="3000"/>
              </a:spcBef>
              <a:spcAft>
                <a:spcPct val="0"/>
              </a:spcAft>
              <a:buNone/>
            </a:pP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Participanții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beneficiază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de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subvenții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bazate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pe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prezența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la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cursuri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și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pe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obținerea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certificatului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de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absolvire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.</a:t>
            </a:r>
          </a:p>
          <a:p>
            <a:pPr marL="0" indent="0" algn="just" eaLnBrk="0" fontAlgn="base" hangingPunct="0">
              <a:lnSpc>
                <a:spcPct val="120000"/>
              </a:lnSpc>
              <a:spcBef>
                <a:spcPts val="3000"/>
              </a:spcBef>
              <a:spcAft>
                <a:spcPct val="0"/>
              </a:spcAft>
              <a:buNone/>
            </a:pP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Persoanele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din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grupul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țintă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se </a:t>
            </a:r>
            <a:r>
              <a:rPr kumimoji="0" lang="ro-RO" altLang="en-US" sz="2200" i="0" u="none" strike="noStrike" cap="none" normalizeH="0" baseline="0" dirty="0">
                <a:ln>
                  <a:noFill/>
                </a:ln>
                <a:effectLst/>
              </a:rPr>
              <a:t>vor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înscrie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electronic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și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pot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alege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furnizorii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de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formare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acceptați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pentru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dezvoltarea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abilităților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en-US" sz="2200" i="0" u="none" strike="noStrike" cap="none" normalizeH="0" baseline="0" dirty="0" err="1">
                <a:ln>
                  <a:noFill/>
                </a:ln>
                <a:effectLst/>
              </a:rPr>
              <a:t>antreprenoriale</a:t>
            </a:r>
            <a:r>
              <a:rPr kumimoji="0" lang="en-US" altLang="en-US" sz="2200" i="0" u="none" strike="noStrike" cap="none" normalizeH="0" baseline="0" dirty="0">
                <a:ln>
                  <a:noFill/>
                </a:ln>
                <a:effectLst/>
              </a:rPr>
              <a:t>. </a:t>
            </a:r>
          </a:p>
          <a:p>
            <a:endParaRPr lang="en-US" dirty="0"/>
          </a:p>
        </p:txBody>
      </p:sp>
      <p:pic>
        <p:nvPicPr>
          <p:cNvPr id="5" name="Graphic 4" descr="Checkmark with solid fill">
            <a:extLst>
              <a:ext uri="{FF2B5EF4-FFF2-40B4-BE49-F238E27FC236}">
                <a16:creationId xmlns:a16="http://schemas.microsoft.com/office/drawing/2014/main" id="{1D7C1D7B-C0F4-8DD7-8089-0373BE8BD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2543970"/>
            <a:ext cx="682059" cy="682059"/>
          </a:xfrm>
          <a:prstGeom prst="rect">
            <a:avLst/>
          </a:prstGeom>
        </p:spPr>
      </p:pic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C92159B6-E7D2-A801-2B23-4D9AB5560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737491"/>
            <a:ext cx="682059" cy="682059"/>
          </a:xfrm>
          <a:prstGeom prst="rect">
            <a:avLst/>
          </a:prstGeom>
        </p:spPr>
      </p:pic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3A65B9D4-360F-3E8E-6E18-6144AD13D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074901"/>
            <a:ext cx="682059" cy="6820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4D97E0-FA28-37B0-F5CF-2F4BD62777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430" y="182448"/>
            <a:ext cx="3351770" cy="7960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2B3BED1-8069-BD72-1335-51D08497AA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34656" y="180458"/>
            <a:ext cx="2103914" cy="9625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D78A134-848A-4BB7-84C3-2B78BD884845}"/>
              </a:ext>
            </a:extLst>
          </p:cNvPr>
          <p:cNvSpPr txBox="1"/>
          <p:nvPr/>
        </p:nvSpPr>
        <p:spPr>
          <a:xfrm>
            <a:off x="1045028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agentia.cluj@imm.gov.ro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0037F2-09E5-1561-D140-187F8C1DC982}"/>
              </a:ext>
            </a:extLst>
          </p:cNvPr>
          <p:cNvSpPr txBox="1"/>
          <p:nvPr/>
        </p:nvSpPr>
        <p:spPr>
          <a:xfrm>
            <a:off x="8208324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Cluj-Napoca, Str. Horea,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7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88A55-F488-37FA-005D-BF04C6F1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0" y="1049461"/>
            <a:ext cx="2438399" cy="1325563"/>
          </a:xfrm>
        </p:spPr>
        <p:txBody>
          <a:bodyPr/>
          <a:lstStyle/>
          <a:p>
            <a:r>
              <a:rPr lang="ro-RO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 3</a:t>
            </a:r>
            <a:endParaRPr lang="en-US" dirty="0">
              <a:solidFill>
                <a:srgbClr val="3436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35F1C8E-81B2-B93A-E354-72F1292E0D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219069"/>
              </p:ext>
            </p:extLst>
          </p:nvPr>
        </p:nvGraphicFramePr>
        <p:xfrm>
          <a:off x="723337" y="2021202"/>
          <a:ext cx="10745326" cy="3978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040623A-A8A8-5580-346D-2CBC205633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430" y="182448"/>
            <a:ext cx="3351770" cy="7960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F8B07A-7ADF-9502-B6C9-5AE8D18B79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34656" y="180458"/>
            <a:ext cx="2103914" cy="9625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6FBCF1-8F53-4F90-0EEA-A31EA3273FC9}"/>
              </a:ext>
            </a:extLst>
          </p:cNvPr>
          <p:cNvSpPr txBox="1"/>
          <p:nvPr/>
        </p:nvSpPr>
        <p:spPr>
          <a:xfrm>
            <a:off x="1045028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agentia.cluj@imm.gov.ro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B08A55-0EC2-8943-8AA8-A2042A71A991}"/>
              </a:ext>
            </a:extLst>
          </p:cNvPr>
          <p:cNvSpPr txBox="1"/>
          <p:nvPr/>
        </p:nvSpPr>
        <p:spPr>
          <a:xfrm>
            <a:off x="8208324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Cluj-Napoca, Str. Horea,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0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C3C89-F149-4708-E8AD-5F86F71CC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44274"/>
            <a:ext cx="10515600" cy="1325563"/>
          </a:xfrm>
        </p:spPr>
        <p:txBody>
          <a:bodyPr/>
          <a:lstStyle/>
          <a:p>
            <a:pPr algn="ctr"/>
            <a:r>
              <a:rPr lang="ro-RO" sz="4400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CRITERII PROPUSE PRIVIND EVALUAREA</a:t>
            </a:r>
            <a:endParaRPr lang="en-US" dirty="0">
              <a:solidFill>
                <a:srgbClr val="3436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74192D-9EF3-1F5D-9CC3-30340ADED8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489951"/>
              </p:ext>
            </p:extLst>
          </p:nvPr>
        </p:nvGraphicFramePr>
        <p:xfrm>
          <a:off x="664028" y="2634343"/>
          <a:ext cx="10863943" cy="3346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F564F60-FE9B-A019-F8F5-D4BD5EF379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430" y="182448"/>
            <a:ext cx="3351770" cy="7960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31755E-B390-2909-8D32-A2BC52CA9B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34656" y="180458"/>
            <a:ext cx="2103914" cy="9625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A23686-1CDA-883D-E73C-B58163F00E2D}"/>
              </a:ext>
            </a:extLst>
          </p:cNvPr>
          <p:cNvSpPr txBox="1"/>
          <p:nvPr/>
        </p:nvSpPr>
        <p:spPr>
          <a:xfrm>
            <a:off x="1384959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agentia.cluj@imm.gov.ro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BDE5BE-4F08-9C95-1458-10C3AAF8F79A}"/>
              </a:ext>
            </a:extLst>
          </p:cNvPr>
          <p:cNvSpPr txBox="1"/>
          <p:nvPr/>
        </p:nvSpPr>
        <p:spPr>
          <a:xfrm>
            <a:off x="8208324" y="6308209"/>
            <a:ext cx="448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Cluj-Napoca, Str. Horea,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5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36778-DBE2-4E4E-D166-5794358FE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8784D8-BE2F-B088-FC1F-067D6AD6A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623" y="2630241"/>
            <a:ext cx="6081091" cy="2954129"/>
          </a:xfrm>
        </p:spPr>
        <p:txBody>
          <a:bodyPr>
            <a:noAutofit/>
          </a:bodyPr>
          <a:lstStyle/>
          <a:p>
            <a:pPr algn="l"/>
            <a:r>
              <a:rPr lang="ro-RO" sz="2800" dirty="0">
                <a:ea typeface="Calibri" panose="020F0502020204030204" pitchFamily="34" charset="0"/>
                <a:cs typeface="Calibri" panose="020F0502020204030204" pitchFamily="34" charset="0"/>
              </a:rPr>
              <a:t>Centrul Teritorial pentru Intreprinderi Mici si Mijlocii si Turism Cluj-Napoca</a:t>
            </a:r>
          </a:p>
          <a:p>
            <a:pPr algn="l"/>
            <a:r>
              <a:rPr lang="ro-RO" sz="2200" dirty="0">
                <a:ea typeface="Calibri" panose="020F0502020204030204" pitchFamily="34" charset="0"/>
                <a:cs typeface="Calibri" panose="020F0502020204030204" pitchFamily="34" charset="0"/>
              </a:rPr>
              <a:t>Str. Horea, 13</a:t>
            </a:r>
          </a:p>
          <a:p>
            <a:pPr algn="l"/>
            <a:r>
              <a:rPr lang="ro-RO" sz="2200" dirty="0">
                <a:ea typeface="Calibri" panose="020F0502020204030204" pitchFamily="34" charset="0"/>
                <a:cs typeface="Calibri" panose="020F0502020204030204" pitchFamily="34" charset="0"/>
              </a:rPr>
              <a:t>0771 265 201</a:t>
            </a:r>
            <a:r>
              <a:rPr 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; 0264 287 224</a:t>
            </a:r>
          </a:p>
          <a:p>
            <a:pPr algn="l"/>
            <a:r>
              <a:rPr lang="ro-RO" sz="2200" dirty="0"/>
              <a:t>agentia.cluj@imm.gov.ro</a:t>
            </a:r>
            <a:endParaRPr lang="en-US" sz="2200" dirty="0"/>
          </a:p>
          <a:p>
            <a:pPr algn="l"/>
            <a:endParaRPr lang="en-US" sz="28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AD9022-F6D5-A892-D8C7-2464CF72A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30" y="182448"/>
            <a:ext cx="3919806" cy="93095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6713967-BD4B-F576-9DCE-11C83A9C5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7027" y="2064774"/>
            <a:ext cx="5271966" cy="24119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40F4A2-A190-DB46-2698-45C9418D42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429" y="5771996"/>
            <a:ext cx="4371155" cy="961654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2930A89F-6E89-880A-E558-2B9002DADFF8}"/>
              </a:ext>
            </a:extLst>
          </p:cNvPr>
          <p:cNvSpPr txBox="1">
            <a:spLocks/>
          </p:cNvSpPr>
          <p:nvPr/>
        </p:nvSpPr>
        <p:spPr>
          <a:xfrm>
            <a:off x="2339007" y="4327612"/>
            <a:ext cx="5861853" cy="20524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035672-7170-1E3C-3271-4EF2575C558D}"/>
              </a:ext>
            </a:extLst>
          </p:cNvPr>
          <p:cNvSpPr txBox="1"/>
          <p:nvPr/>
        </p:nvSpPr>
        <p:spPr>
          <a:xfrm>
            <a:off x="8325326" y="4327612"/>
            <a:ext cx="4485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>
                <a:solidFill>
                  <a:srgbClr val="3436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EDITIA 2024</a:t>
            </a:r>
            <a:endParaRPr lang="en-US" sz="3200" dirty="0">
              <a:solidFill>
                <a:srgbClr val="3436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238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547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PILONUL I</vt:lpstr>
      <vt:lpstr>PILONUL II</vt:lpstr>
      <vt:lpstr>ETAPA 1</vt:lpstr>
      <vt:lpstr>ETAPA 2  </vt:lpstr>
      <vt:lpstr>ETAPA 3</vt:lpstr>
      <vt:lpstr>CRITERII PROPUSE PRIVIND EVALUAREA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stony90034@gmail.com</dc:creator>
  <cp:lastModifiedBy>admin</cp:lastModifiedBy>
  <cp:revision>2</cp:revision>
  <dcterms:created xsi:type="dcterms:W3CDTF">2024-11-15T21:03:09Z</dcterms:created>
  <dcterms:modified xsi:type="dcterms:W3CDTF">2024-11-18T07:54:03Z</dcterms:modified>
</cp:coreProperties>
</file>