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1"/>
  </p:notesMasterIdLst>
  <p:sldIdLst>
    <p:sldId id="279" r:id="rId2"/>
    <p:sldId id="256" r:id="rId3"/>
    <p:sldId id="257" r:id="rId4"/>
    <p:sldId id="363" r:id="rId5"/>
    <p:sldId id="344" r:id="rId6"/>
    <p:sldId id="356" r:id="rId7"/>
    <p:sldId id="353" r:id="rId8"/>
    <p:sldId id="360" r:id="rId9"/>
    <p:sldId id="25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B540A-696E-4C07-AD2E-47CADA78EAF2}">
          <p14:sldIdLst>
            <p14:sldId id="279"/>
            <p14:sldId id="256"/>
            <p14:sldId id="257"/>
            <p14:sldId id="363"/>
            <p14:sldId id="344"/>
            <p14:sldId id="356"/>
            <p14:sldId id="353"/>
            <p14:sldId id="36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3826" autoAdjust="0"/>
  </p:normalViewPr>
  <p:slideViewPr>
    <p:cSldViewPr snapToGrid="0">
      <p:cViewPr>
        <p:scale>
          <a:sx n="96" d="100"/>
          <a:sy n="96" d="100"/>
        </p:scale>
        <p:origin x="-266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na.budescu\Desktop\cereri%20de%20plata%20situatii%20reale\Anexa%20situatie%20sume%20CP4_CP6_PNR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300" b="1" dirty="0"/>
              <a:t>Cereri de plată încasate/aprobate versus</a:t>
            </a:r>
            <a:r>
              <a:rPr lang="ro-RO" sz="1300" b="1" baseline="0" dirty="0"/>
              <a:t> cereri de plată de încasat în 2026 - GRANT</a:t>
            </a:r>
            <a:endParaRPr lang="ro-RO" sz="13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view3D>
      <c:rotX val="75"/>
      <c:rotY val="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04205607476634E-2"/>
          <c:y val="0.30841729934764867"/>
          <c:w val="0.82145638629283491"/>
          <c:h val="0.51303528334126014"/>
        </c:manualLayout>
      </c:layout>
      <c:pie3DChart>
        <c:varyColors val="1"/>
        <c:ser>
          <c:idx val="0"/>
          <c:order val="0"/>
          <c:tx>
            <c:strRef>
              <c:f>Sheet1!$B$46</c:f>
              <c:strCache>
                <c:ptCount val="1"/>
                <c:pt idx="0">
                  <c:v>GRANT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25-4A91-916F-7A55E5FA3C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25-4A91-916F-7A55E5FA3C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Sheet1!$C$45:$D$45</c:f>
              <c:strCache>
                <c:ptCount val="2"/>
                <c:pt idx="0">
                  <c:v>CP1-CP4</c:v>
                </c:pt>
                <c:pt idx="1">
                  <c:v>CP5-CP6</c:v>
                </c:pt>
              </c:strCache>
            </c:strRef>
          </c:cat>
          <c:val>
            <c:numRef>
              <c:f>Sheet1!$C$46:$D$46</c:f>
              <c:numCache>
                <c:formatCode>0.000</c:formatCode>
                <c:ptCount val="2"/>
                <c:pt idx="0" formatCode="General">
                  <c:v>8.1940000000000008</c:v>
                </c:pt>
                <c:pt idx="1">
                  <c:v>4.9273274709999999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5-4A91-916F-7A55E5FA3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o-RO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Cereri de plată încasate/aprobate versus cereri de plată de încasat în 2026 - LOAN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Sheet1!$F$22</c:f>
              <c:strCache>
                <c:ptCount val="1"/>
                <c:pt idx="0">
                  <c:v>Loan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9A-4ECA-8B1A-A3F9F36726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9A-4ECA-8B1A-A3F9F36726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CP1-CP4 </a:t>
                    </a:r>
                    <a:fld id="{5173665C-0237-4D46-A127-E34A8610072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9A-4ECA-8B1A-A3F9F36726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 CP5-CP6 </a:t>
                    </a:r>
                    <a:fld id="{661A4AB4-2FAB-4EF6-B95C-381F050E4EF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9A-4ECA-8B1A-A3F9F367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Sheet1!$G$20:$H$20</c:f>
              <c:strCache>
                <c:ptCount val="2"/>
                <c:pt idx="0">
                  <c:v>     CP1-CP4</c:v>
                </c:pt>
                <c:pt idx="1">
                  <c:v>    CP5-CP6</c:v>
                </c:pt>
              </c:strCache>
            </c:strRef>
          </c:cat>
          <c:val>
            <c:numRef>
              <c:f>Sheet1!$G$22:$H$22</c:f>
              <c:numCache>
                <c:formatCode>0.000</c:formatCode>
                <c:ptCount val="2"/>
                <c:pt idx="0">
                  <c:v>2.7389999999999999</c:v>
                </c:pt>
                <c:pt idx="1">
                  <c:v>5.0810000000000004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A-4ECA-8B1A-A3F9F367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Sheet1!$F$21</c15:sqref>
                        </c15:formulaRef>
                      </c:ext>
                    </c:extLst>
                    <c:strCache>
                      <c:ptCount val="1"/>
                      <c:pt idx="0">
                        <c:v>Grant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4F9A-4ECA-8B1A-A3F9F36726A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4F9A-4ECA-8B1A-A3F9F36726A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o-RO"/>
                    </a:p>
                  </c:txPr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Sheet1!$G$20:$H$20</c15:sqref>
                        </c15:formulaRef>
                      </c:ext>
                    </c:extLst>
                    <c:strCache>
                      <c:ptCount val="2"/>
                      <c:pt idx="0">
                        <c:v>     CP1-CP4</c:v>
                      </c:pt>
                      <c:pt idx="1">
                        <c:v>    CP5-CP6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Sheet1!$G$21:$H$21</c15:sqref>
                        </c15:formulaRef>
                      </c:ext>
                    </c:extLst>
                    <c:numCache>
                      <c:formatCode>0.000</c:formatCode>
                      <c:ptCount val="2"/>
                      <c:pt idx="0">
                        <c:v>8.1950000000000003</c:v>
                      </c:pt>
                      <c:pt idx="1">
                        <c:v>4.9269999999999996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F9A-4ECA-8B1A-A3F9F36726A5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CFAA-6A9E-4C45-A87D-B360924277AA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B585-88B4-4CEC-9D74-C42A0DDFB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B585-88B4-4CEC-9D74-C42A0DDFB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32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9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3318-87B1-4D4F-A38F-F2C0348AFA9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4450-14E3-4192-B5FB-6FF38434C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61783" y="1974847"/>
            <a:ext cx="5657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600" b="1" noProof="1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ro-RO" sz="3600" b="1" noProof="1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ro-RO" sz="3600" b="1" noProof="1">
                <a:cs typeface="Arial" panose="020B0604020202020204" pitchFamily="34" charset="0"/>
              </a:rPr>
              <a:t>##UrmătoareaGenerațieUE: Fonduri pentru România modernă și reformată!</a:t>
            </a:r>
            <a:endParaRPr lang="ro-RO" sz="3600" noProof="1"/>
          </a:p>
          <a:p>
            <a:endParaRPr lang="ro-RO" sz="3600" noProof="1"/>
          </a:p>
        </p:txBody>
      </p:sp>
      <p:grpSp>
        <p:nvGrpSpPr>
          <p:cNvPr id="20" name="Group 19"/>
          <p:cNvGrpSpPr/>
          <p:nvPr/>
        </p:nvGrpSpPr>
        <p:grpSpPr>
          <a:xfrm>
            <a:off x="860425" y="241509"/>
            <a:ext cx="10467182" cy="1039544"/>
            <a:chOff x="5988388" y="483017"/>
            <a:chExt cx="12359700" cy="2079087"/>
          </a:xfrm>
        </p:grpSpPr>
        <p:sp>
          <p:nvSpPr>
            <p:cNvPr id="21" name="TextBox 20"/>
            <p:cNvSpPr txBox="1"/>
            <p:nvPr/>
          </p:nvSpPr>
          <p:spPr>
            <a:xfrm>
              <a:off x="5988388" y="483017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endParaRPr lang="ro-RO" sz="4400" b="1" noProof="1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ro-RO" sz="900" noProof="1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o-RO" sz="1550" noProof="1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2BC04A2-4CDC-434C-91A8-FA9E029B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74" y="256267"/>
            <a:ext cx="6339374" cy="10247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898953F-966B-44FD-84E0-E138027FD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2" y="1235334"/>
            <a:ext cx="4371976" cy="56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609534" y="381000"/>
            <a:ext cx="9863211" cy="1806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09534" y="599722"/>
            <a:ext cx="9863211" cy="42536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2400" b="1" dirty="0"/>
              <a:t>ISTORIC PNRR - CRONOLOGIE 2021-2025  </a:t>
            </a: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67" y="401175"/>
            <a:ext cx="1397000" cy="730471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117534" y="2498108"/>
            <a:ext cx="9956933" cy="3803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</p:sp>
      <p:sp>
        <p:nvSpPr>
          <p:cNvPr id="11" name="Text 8"/>
          <p:cNvSpPr/>
          <p:nvPr/>
        </p:nvSpPr>
        <p:spPr>
          <a:xfrm>
            <a:off x="1549687" y="1659930"/>
            <a:ext cx="1591116" cy="7112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5400" b="1" kern="0" spc="-100" dirty="0">
                <a:latin typeface="Lato" pitchFamily="34" charset="0"/>
                <a:ea typeface="Lato" pitchFamily="34" charset="-122"/>
                <a:cs typeface="Lato" pitchFamily="34" charset="-120"/>
              </a:rPr>
              <a:t>2021</a:t>
            </a:r>
            <a:endParaRPr lang="en-US" sz="5400" dirty="0"/>
          </a:p>
        </p:txBody>
      </p:sp>
      <p:sp>
        <p:nvSpPr>
          <p:cNvPr id="12" name="Shape 9"/>
          <p:cNvSpPr/>
          <p:nvPr/>
        </p:nvSpPr>
        <p:spPr>
          <a:xfrm>
            <a:off x="2205523" y="2459964"/>
            <a:ext cx="228534" cy="2285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1600" dist="50800" dir="16200000" algn="bl" rotWithShape="0">
              <a:srgbClr val="FFFFFF">
                <a:alpha val="10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09534" y="2916922"/>
            <a:ext cx="3420622" cy="1584523"/>
          </a:xfrm>
          <a:prstGeom prst="roundRect">
            <a:avLst>
              <a:gd name="adj" fmla="val 7214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304800" dist="1143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845124" y="3127155"/>
            <a:ext cx="3037926" cy="152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850" b="1" kern="0" spc="75" dirty="0">
                <a:solidFill>
                  <a:srgbClr val="CE112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 NOIEMBRIE 2021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845124" y="3317655"/>
            <a:ext cx="3037926" cy="23872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Aprobarea Planului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845124" y="3619831"/>
            <a:ext cx="3037926" cy="3936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pPr>
              <a:lnSpc>
                <a:spcPct val="145000"/>
              </a:lnSpc>
            </a:pP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Decizia de punere în aplicare a Consiliului UE — Plan structurat pe </a:t>
            </a:r>
            <a:r>
              <a:rPr lang="en-US" sz="10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6 piloni </a:t>
            </a: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conform Reg. (UE) 2021/241.</a:t>
            </a:r>
            <a:endParaRPr lang="en-US" sz="1000" dirty="0">
              <a:latin typeface="+mj-lt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45123" y="4102255"/>
            <a:ext cx="506236" cy="188957"/>
          </a:xfrm>
          <a:prstGeom prst="roundRect">
            <a:avLst>
              <a:gd name="adj" fmla="val 50000"/>
            </a:avLst>
          </a:prstGeom>
          <a:solidFill>
            <a:srgbClr val="2F7CD9"/>
          </a:solidFill>
          <a:ln/>
        </p:spPr>
      </p:sp>
      <p:sp>
        <p:nvSpPr>
          <p:cNvPr id="18" name="Text 15"/>
          <p:cNvSpPr/>
          <p:nvPr/>
        </p:nvSpPr>
        <p:spPr>
          <a:xfrm>
            <a:off x="934023" y="4140355"/>
            <a:ext cx="379236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6 piloni</a:t>
            </a:r>
            <a:endParaRPr lang="en-US" sz="750" dirty="0"/>
          </a:p>
        </p:txBody>
      </p:sp>
      <p:sp>
        <p:nvSpPr>
          <p:cNvPr id="19" name="Shape 16"/>
          <p:cNvSpPr/>
          <p:nvPr/>
        </p:nvSpPr>
        <p:spPr>
          <a:xfrm>
            <a:off x="1402072" y="4102255"/>
            <a:ext cx="396875" cy="188957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</p:sp>
      <p:sp>
        <p:nvSpPr>
          <p:cNvPr id="20" name="Text 17"/>
          <p:cNvSpPr/>
          <p:nvPr/>
        </p:nvSpPr>
        <p:spPr>
          <a:xfrm>
            <a:off x="1490972" y="4140355"/>
            <a:ext cx="269875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MRR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5325843" y="1659930"/>
            <a:ext cx="1591116" cy="7112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5400" b="1" kern="0" spc="-100" dirty="0">
                <a:latin typeface="Lato" pitchFamily="34" charset="0"/>
                <a:ea typeface="Lato" pitchFamily="34" charset="-122"/>
                <a:cs typeface="Lato" pitchFamily="34" charset="-120"/>
              </a:rPr>
              <a:t>2023</a:t>
            </a:r>
            <a:endParaRPr lang="en-US" sz="5400" dirty="0"/>
          </a:p>
        </p:txBody>
      </p:sp>
      <p:sp>
        <p:nvSpPr>
          <p:cNvPr id="22" name="Shape 19"/>
          <p:cNvSpPr/>
          <p:nvPr/>
        </p:nvSpPr>
        <p:spPr>
          <a:xfrm>
            <a:off x="5981678" y="2459964"/>
            <a:ext cx="228534" cy="2285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1600" dist="50800" dir="16200000" algn="bl" rotWithShape="0">
              <a:srgbClr val="FFFFFF">
                <a:alpha val="100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4385690" y="2916922"/>
            <a:ext cx="3420622" cy="1768629"/>
          </a:xfrm>
          <a:prstGeom prst="roundRect">
            <a:avLst>
              <a:gd name="adj" fmla="val 6463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304800" dist="1143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24" name="Text 21"/>
          <p:cNvSpPr/>
          <p:nvPr/>
        </p:nvSpPr>
        <p:spPr>
          <a:xfrm>
            <a:off x="4621279" y="3127155"/>
            <a:ext cx="3037926" cy="152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850" b="1" kern="0" spc="75" dirty="0">
                <a:solidFill>
                  <a:srgbClr val="CE112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11 DECEMBRIE 2023</a:t>
            </a:r>
            <a:endParaRPr lang="en-US" sz="850" dirty="0"/>
          </a:p>
        </p:txBody>
      </p:sp>
      <p:sp>
        <p:nvSpPr>
          <p:cNvPr id="25" name="Text 22"/>
          <p:cNvSpPr/>
          <p:nvPr/>
        </p:nvSpPr>
        <p:spPr>
          <a:xfrm>
            <a:off x="4621279" y="3317655"/>
            <a:ext cx="3037926" cy="23872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Prima revizuire · REPowerEU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4621279" y="3619831"/>
            <a:ext cx="3037926" cy="57771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45000"/>
              </a:lnSpc>
            </a:pP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Ajustarea țintelor și jaloanelor și introducerea capitolului </a:t>
            </a:r>
            <a:r>
              <a:rPr lang="en-US" sz="10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REPowerEU</a:t>
            </a: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. Valoare totală: </a:t>
            </a:r>
            <a:r>
              <a:rPr lang="en-US" sz="10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28,5 mld € </a:t>
            </a: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· 16 componente.</a:t>
            </a:r>
            <a:endParaRPr lang="en-US" sz="1000" dirty="0">
              <a:latin typeface="+mj-lt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4621279" y="4286361"/>
            <a:ext cx="616038" cy="188957"/>
          </a:xfrm>
          <a:prstGeom prst="roundRect">
            <a:avLst>
              <a:gd name="adj" fmla="val 50000"/>
            </a:avLst>
          </a:prstGeom>
          <a:solidFill>
            <a:srgbClr val="2F7CD9"/>
          </a:solidFill>
          <a:ln/>
        </p:spPr>
      </p:sp>
      <p:sp>
        <p:nvSpPr>
          <p:cNvPr id="28" name="Text 25"/>
          <p:cNvSpPr/>
          <p:nvPr/>
        </p:nvSpPr>
        <p:spPr>
          <a:xfrm>
            <a:off x="4710179" y="4324461"/>
            <a:ext cx="489038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€28,5 mld</a:t>
            </a:r>
            <a:endParaRPr lang="en-US" sz="750" dirty="0"/>
          </a:p>
        </p:txBody>
      </p:sp>
      <p:sp>
        <p:nvSpPr>
          <p:cNvPr id="29" name="Shape 26"/>
          <p:cNvSpPr/>
          <p:nvPr/>
        </p:nvSpPr>
        <p:spPr>
          <a:xfrm>
            <a:off x="5288029" y="4286361"/>
            <a:ext cx="866180" cy="188957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</p:sp>
      <p:sp>
        <p:nvSpPr>
          <p:cNvPr id="30" name="Text 27"/>
          <p:cNvSpPr/>
          <p:nvPr/>
        </p:nvSpPr>
        <p:spPr>
          <a:xfrm>
            <a:off x="5376929" y="4324461"/>
            <a:ext cx="739180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16 componente</a:t>
            </a:r>
            <a:endParaRPr lang="en-US" sz="750" dirty="0"/>
          </a:p>
        </p:txBody>
      </p:sp>
      <p:sp>
        <p:nvSpPr>
          <p:cNvPr id="31" name="Shape 28"/>
          <p:cNvSpPr/>
          <p:nvPr/>
        </p:nvSpPr>
        <p:spPr>
          <a:xfrm>
            <a:off x="6204921" y="4286361"/>
            <a:ext cx="770268" cy="188957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</p:sp>
      <p:sp>
        <p:nvSpPr>
          <p:cNvPr id="32" name="Text 29"/>
          <p:cNvSpPr/>
          <p:nvPr/>
        </p:nvSpPr>
        <p:spPr>
          <a:xfrm>
            <a:off x="6293821" y="4324461"/>
            <a:ext cx="643268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+REPowerEU</a:t>
            </a:r>
            <a:endParaRPr lang="en-US" sz="750" dirty="0"/>
          </a:p>
        </p:txBody>
      </p:sp>
      <p:sp>
        <p:nvSpPr>
          <p:cNvPr id="33" name="Text 30"/>
          <p:cNvSpPr/>
          <p:nvPr/>
        </p:nvSpPr>
        <p:spPr>
          <a:xfrm>
            <a:off x="9101998" y="1659930"/>
            <a:ext cx="1591116" cy="7112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5400" b="1" kern="0" spc="-100" dirty="0">
                <a:latin typeface="Lato" pitchFamily="34" charset="0"/>
                <a:ea typeface="Lato" pitchFamily="34" charset="-122"/>
                <a:cs typeface="Lato" pitchFamily="34" charset="-120"/>
              </a:rPr>
              <a:t>2025</a:t>
            </a:r>
            <a:endParaRPr lang="en-US" sz="5400" dirty="0"/>
          </a:p>
        </p:txBody>
      </p:sp>
      <p:sp>
        <p:nvSpPr>
          <p:cNvPr id="34" name="Shape 31"/>
          <p:cNvSpPr/>
          <p:nvPr/>
        </p:nvSpPr>
        <p:spPr>
          <a:xfrm>
            <a:off x="9757834" y="2459964"/>
            <a:ext cx="228534" cy="2285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1600" dist="50800" dir="16200000" algn="bl" rotWithShape="0">
              <a:srgbClr val="FFFFFF">
                <a:alpha val="100000"/>
              </a:srgbClr>
            </a:outerShdw>
          </a:effectLst>
        </p:spPr>
      </p:sp>
      <p:sp>
        <p:nvSpPr>
          <p:cNvPr id="35" name="Shape 32"/>
          <p:cNvSpPr/>
          <p:nvPr/>
        </p:nvSpPr>
        <p:spPr>
          <a:xfrm>
            <a:off x="8161846" y="2916922"/>
            <a:ext cx="3420622" cy="1768629"/>
          </a:xfrm>
          <a:prstGeom prst="roundRect">
            <a:avLst>
              <a:gd name="adj" fmla="val 6463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304800" dist="1143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36" name="Text 33"/>
          <p:cNvSpPr/>
          <p:nvPr/>
        </p:nvSpPr>
        <p:spPr>
          <a:xfrm>
            <a:off x="8397435" y="3127155"/>
            <a:ext cx="3037926" cy="152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850" b="1" kern="0" spc="75" dirty="0">
                <a:solidFill>
                  <a:srgbClr val="CE112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17 NOIEMBRIE 2025</a:t>
            </a:r>
            <a:endParaRPr lang="en-US" sz="850" dirty="0"/>
          </a:p>
        </p:txBody>
      </p:sp>
      <p:sp>
        <p:nvSpPr>
          <p:cNvPr id="37" name="Text 34"/>
          <p:cNvSpPr/>
          <p:nvPr/>
        </p:nvSpPr>
        <p:spPr>
          <a:xfrm>
            <a:off x="8397435" y="3317655"/>
            <a:ext cx="3037926" cy="23872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doua revizuire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8397435" y="3619831"/>
            <a:ext cx="3037926" cy="57771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/>
          </a:bodyPr>
          <a:lstStyle/>
          <a:p>
            <a:pPr>
              <a:lnSpc>
                <a:spcPct val="145000"/>
              </a:lnSpc>
            </a:pPr>
            <a:r>
              <a:rPr lang="en-US" sz="10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147 măsuri </a:t>
            </a: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ajustate. Realocări împrumut ↔ grant și indexare a costurilor. </a:t>
            </a:r>
            <a:r>
              <a:rPr lang="en-US" sz="10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13,5 mld € </a:t>
            </a:r>
            <a:r>
              <a:rPr lang="en-US" sz="10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granturi securizate integral.</a:t>
            </a:r>
            <a:endParaRPr lang="en-US" sz="1000" dirty="0">
              <a:latin typeface="+mj-lt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8397435" y="4286361"/>
            <a:ext cx="674577" cy="188957"/>
          </a:xfrm>
          <a:prstGeom prst="roundRect">
            <a:avLst>
              <a:gd name="adj" fmla="val 50000"/>
            </a:avLst>
          </a:prstGeom>
          <a:solidFill>
            <a:srgbClr val="2F7CD9"/>
          </a:solidFill>
          <a:ln/>
        </p:spPr>
      </p:sp>
      <p:sp>
        <p:nvSpPr>
          <p:cNvPr id="40" name="Text 37"/>
          <p:cNvSpPr/>
          <p:nvPr/>
        </p:nvSpPr>
        <p:spPr>
          <a:xfrm>
            <a:off x="8486335" y="4324461"/>
            <a:ext cx="547577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147 măsuri</a:t>
            </a:r>
            <a:endParaRPr lang="en-US" sz="750" dirty="0"/>
          </a:p>
        </p:txBody>
      </p:sp>
      <p:sp>
        <p:nvSpPr>
          <p:cNvPr id="41" name="Shape 38"/>
          <p:cNvSpPr/>
          <p:nvPr/>
        </p:nvSpPr>
        <p:spPr>
          <a:xfrm>
            <a:off x="9122724" y="4286361"/>
            <a:ext cx="1130433" cy="188957"/>
          </a:xfrm>
          <a:prstGeom prst="roundRect">
            <a:avLst>
              <a:gd name="adj" fmla="val 50000"/>
            </a:avLst>
          </a:prstGeom>
          <a:solidFill>
            <a:srgbClr val="EAF2FB"/>
          </a:solidFill>
          <a:ln/>
        </p:spPr>
      </p:sp>
      <p:sp>
        <p:nvSpPr>
          <p:cNvPr id="42" name="Text 39"/>
          <p:cNvSpPr/>
          <p:nvPr/>
        </p:nvSpPr>
        <p:spPr>
          <a:xfrm>
            <a:off x="9211624" y="4324461"/>
            <a:ext cx="1003433" cy="13815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750" b="1" kern="0" spc="15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100% securizat</a:t>
            </a:r>
            <a:endParaRPr lang="en-US" sz="750" dirty="0"/>
          </a:p>
        </p:txBody>
      </p:sp>
      <p:sp>
        <p:nvSpPr>
          <p:cNvPr id="43" name="Shape 40"/>
          <p:cNvSpPr/>
          <p:nvPr/>
        </p:nvSpPr>
        <p:spPr>
          <a:xfrm>
            <a:off x="609534" y="5442039"/>
            <a:ext cx="10972933" cy="1009606"/>
          </a:xfrm>
          <a:prstGeom prst="roundRect">
            <a:avLst>
              <a:gd name="adj" fmla="val 12579"/>
            </a:avLst>
          </a:prstGeom>
          <a:solidFill>
            <a:srgbClr val="0F2E5E"/>
          </a:solidFill>
          <a:ln/>
        </p:spPr>
      </p:sp>
      <p:sp>
        <p:nvSpPr>
          <p:cNvPr id="44" name="Text 41"/>
          <p:cNvSpPr/>
          <p:nvPr/>
        </p:nvSpPr>
        <p:spPr>
          <a:xfrm>
            <a:off x="914246" y="5739254"/>
            <a:ext cx="2653217" cy="13828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1000" b="1" dirty="0" err="1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Valoarea</a:t>
            </a: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 Total</a:t>
            </a:r>
            <a:r>
              <a:rPr lang="ro-RO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ă </a:t>
            </a: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a </a:t>
            </a:r>
            <a:r>
              <a:rPr lang="ro-RO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P</a:t>
            </a:r>
            <a:r>
              <a:rPr lang="en-US" sz="1000" b="1" dirty="0" err="1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lanului</a:t>
            </a: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 </a:t>
            </a:r>
          </a:p>
        </p:txBody>
      </p:sp>
      <p:sp>
        <p:nvSpPr>
          <p:cNvPr id="45" name="Text 42"/>
          <p:cNvSpPr/>
          <p:nvPr/>
        </p:nvSpPr>
        <p:spPr>
          <a:xfrm>
            <a:off x="914246" y="5902855"/>
            <a:ext cx="2653217" cy="27686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FFFF"/>
                </a:solidFill>
                <a:latin typeface="+mj-lt"/>
                <a:ea typeface="Lato" pitchFamily="34" charset="-122"/>
                <a:cs typeface="Lato" pitchFamily="34" charset="-120"/>
              </a:rPr>
              <a:t>€28,5 miliarde</a:t>
            </a:r>
            <a:endParaRPr lang="en-US" dirty="0">
              <a:latin typeface="+mj-lt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3744186" y="5645216"/>
            <a:ext cx="7055" cy="603250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47" name="Text 44"/>
          <p:cNvSpPr/>
          <p:nvPr/>
        </p:nvSpPr>
        <p:spPr>
          <a:xfrm>
            <a:off x="3928953" y="5645216"/>
            <a:ext cx="2221839" cy="317544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2300" b="1" dirty="0">
                <a:solidFill>
                  <a:srgbClr val="FFFFFF"/>
                </a:solidFill>
                <a:latin typeface="+mj-lt"/>
                <a:ea typeface="Lato" pitchFamily="34" charset="-122"/>
                <a:cs typeface="Lato" pitchFamily="34" charset="-120"/>
              </a:rPr>
              <a:t>13,6 </a:t>
            </a:r>
            <a:r>
              <a:rPr lang="en-US" sz="1100" b="1" dirty="0">
                <a:solidFill>
                  <a:srgbClr val="FCD116"/>
                </a:solidFill>
                <a:latin typeface="+mj-lt"/>
                <a:ea typeface="Lato" pitchFamily="34" charset="-122"/>
                <a:cs typeface="Lato" pitchFamily="34" charset="-120"/>
              </a:rPr>
              <a:t>mld €</a:t>
            </a:r>
            <a:endParaRPr lang="en-US" sz="2300" dirty="0">
              <a:latin typeface="+mj-lt"/>
            </a:endParaRPr>
          </a:p>
        </p:txBody>
      </p:sp>
      <p:sp>
        <p:nvSpPr>
          <p:cNvPr id="48" name="Text 45"/>
          <p:cNvSpPr/>
          <p:nvPr/>
        </p:nvSpPr>
        <p:spPr>
          <a:xfrm>
            <a:off x="3928953" y="6000861"/>
            <a:ext cx="2221839" cy="27300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Granturi securizate integral</a:t>
            </a:r>
            <a:endParaRPr lang="en-US" sz="1000" b="1" dirty="0">
              <a:latin typeface="+mj-lt"/>
            </a:endParaRPr>
          </a:p>
        </p:txBody>
      </p:sp>
      <p:sp>
        <p:nvSpPr>
          <p:cNvPr id="49" name="Shape 46"/>
          <p:cNvSpPr/>
          <p:nvPr/>
        </p:nvSpPr>
        <p:spPr>
          <a:xfrm>
            <a:off x="6340079" y="5645216"/>
            <a:ext cx="7055" cy="603250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50" name="Text 47"/>
          <p:cNvSpPr/>
          <p:nvPr/>
        </p:nvSpPr>
        <p:spPr>
          <a:xfrm>
            <a:off x="6524846" y="5645216"/>
            <a:ext cx="2221726" cy="317544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2300" b="1" dirty="0">
                <a:solidFill>
                  <a:srgbClr val="FFFFFF"/>
                </a:solidFill>
                <a:latin typeface="+mj-lt"/>
                <a:ea typeface="Lato" pitchFamily="34" charset="-122"/>
                <a:cs typeface="Lato" pitchFamily="34" charset="-120"/>
              </a:rPr>
              <a:t>14,9 </a:t>
            </a:r>
            <a:r>
              <a:rPr lang="en-US" sz="1100" b="1" dirty="0">
                <a:solidFill>
                  <a:srgbClr val="FCD116"/>
                </a:solidFill>
                <a:latin typeface="+mj-lt"/>
                <a:ea typeface="Lato" pitchFamily="34" charset="-122"/>
                <a:cs typeface="Lato" pitchFamily="34" charset="-120"/>
              </a:rPr>
              <a:t>mld €</a:t>
            </a:r>
            <a:endParaRPr lang="en-US" sz="2300" dirty="0">
              <a:latin typeface="+mj-lt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6524846" y="6000861"/>
            <a:ext cx="2221726" cy="27300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Împrumuturi ↓ cca. 7 mld € după ajustări</a:t>
            </a:r>
            <a:endParaRPr lang="en-US" sz="1000" b="1" dirty="0">
              <a:latin typeface="+mj-lt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8935862" y="5645216"/>
            <a:ext cx="7055" cy="603250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</p:sp>
      <p:sp>
        <p:nvSpPr>
          <p:cNvPr id="53" name="Text 50"/>
          <p:cNvSpPr/>
          <p:nvPr/>
        </p:nvSpPr>
        <p:spPr>
          <a:xfrm>
            <a:off x="9120629" y="5645216"/>
            <a:ext cx="2221839" cy="317544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2300" b="1" dirty="0">
                <a:solidFill>
                  <a:srgbClr val="FFFFFF"/>
                </a:solidFill>
                <a:latin typeface="+mj-lt"/>
                <a:ea typeface="Lato" pitchFamily="34" charset="-122"/>
                <a:cs typeface="Lato" pitchFamily="34" charset="-120"/>
              </a:rPr>
              <a:t>16 </a:t>
            </a:r>
            <a:r>
              <a:rPr lang="en-US" sz="1100" b="1" dirty="0">
                <a:solidFill>
                  <a:srgbClr val="FCD116"/>
                </a:solidFill>
                <a:latin typeface="+mj-lt"/>
                <a:ea typeface="Lato" pitchFamily="34" charset="-122"/>
                <a:cs typeface="Lato" pitchFamily="34" charset="-120"/>
              </a:rPr>
              <a:t>→ ajustat</a:t>
            </a:r>
            <a:endParaRPr lang="en-US" sz="2300" dirty="0">
              <a:latin typeface="+mj-lt"/>
            </a:endParaRPr>
          </a:p>
        </p:txBody>
      </p:sp>
      <p:sp>
        <p:nvSpPr>
          <p:cNvPr id="54" name="Text 51"/>
          <p:cNvSpPr/>
          <p:nvPr/>
        </p:nvSpPr>
        <p:spPr>
          <a:xfrm>
            <a:off x="9120629" y="6000861"/>
            <a:ext cx="2221839" cy="27300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78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Componente plan renegociat 2025</a:t>
            </a:r>
            <a:endParaRPr lang="en-US" sz="10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609534" y="624033"/>
            <a:ext cx="9863211" cy="42536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en-US" sz="3000" b="1" kern="0" spc="-25" dirty="0">
                <a:ea typeface="Lato" pitchFamily="34" charset="-122"/>
                <a:cs typeface="Lato" pitchFamily="34" charset="-120"/>
              </a:rPr>
              <a:t>CONCLUZIILE PROCESULUI DE RENEGOCIERE DIN 2025 </a:t>
            </a:r>
            <a:endParaRPr lang="en-US" sz="30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67" y="401175"/>
            <a:ext cx="1397000" cy="730471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609534" y="1659930"/>
            <a:ext cx="2092965" cy="2617501"/>
          </a:xfrm>
          <a:prstGeom prst="roundRect">
            <a:avLst>
              <a:gd name="adj" fmla="val 5461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266700" dist="95250" dir="5400000" algn="bl" rotWithShape="0">
              <a:srgbClr val="0F2E5E">
                <a:alpha val="16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756267" y="1844698"/>
            <a:ext cx="645363" cy="174845"/>
          </a:xfrm>
          <a:prstGeom prst="roundRect">
            <a:avLst>
              <a:gd name="adj" fmla="val 21791"/>
            </a:avLst>
          </a:prstGeom>
          <a:solidFill>
            <a:srgbClr val="FDEBEB"/>
          </a:solidFill>
          <a:ln/>
        </p:spPr>
      </p:sp>
      <p:sp>
        <p:nvSpPr>
          <p:cNvPr id="12" name="Text 9"/>
          <p:cNvSpPr/>
          <p:nvPr/>
        </p:nvSpPr>
        <p:spPr>
          <a:xfrm>
            <a:off x="819767" y="1882798"/>
            <a:ext cx="569163" cy="12404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 lnSpcReduction="10000"/>
          </a:bodyPr>
          <a:lstStyle/>
          <a:p>
            <a:r>
              <a:rPr lang="en-US" sz="650" b="1" kern="0" spc="75" dirty="0">
                <a:solidFill>
                  <a:srgbClr val="C0392B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ELIMINATE</a:t>
            </a:r>
            <a:endParaRPr lang="en-US" sz="650" dirty="0"/>
          </a:p>
        </p:txBody>
      </p:sp>
      <p:sp>
        <p:nvSpPr>
          <p:cNvPr id="13" name="Text 10"/>
          <p:cNvSpPr/>
          <p:nvPr/>
        </p:nvSpPr>
        <p:spPr>
          <a:xfrm>
            <a:off x="756267" y="2133755"/>
            <a:ext cx="1853483" cy="5740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kern="0" spc="-150" dirty="0">
                <a:latin typeface="Lato" pitchFamily="34" charset="0"/>
                <a:ea typeface="Lato" pitchFamily="34" charset="-122"/>
                <a:cs typeface="Lato" pitchFamily="34" charset="-120"/>
              </a:rPr>
              <a:t>18</a:t>
            </a:r>
            <a:endParaRPr lang="en-US" sz="4800" dirty="0"/>
          </a:p>
        </p:txBody>
      </p:sp>
      <p:sp>
        <p:nvSpPr>
          <p:cNvPr id="14" name="Text 11"/>
          <p:cNvSpPr/>
          <p:nvPr/>
        </p:nvSpPr>
        <p:spPr>
          <a:xfrm>
            <a:off x="756267" y="2707791"/>
            <a:ext cx="1853483" cy="1594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105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</a:t>
            </a:r>
            <a:endParaRPr lang="en-US" sz="1050" dirty="0">
              <a:latin typeface="+mj-lt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6268" y="2941947"/>
            <a:ext cx="792846" cy="258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€1,5 mld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756267" y="3190875"/>
            <a:ext cx="1853483" cy="13013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eliminate din Plan</a:t>
            </a:r>
            <a:endParaRPr lang="en-US" sz="900" dirty="0">
              <a:latin typeface="+mj-lt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6268" y="3755541"/>
            <a:ext cx="1799497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18" name="Text 15"/>
          <p:cNvSpPr/>
          <p:nvPr/>
        </p:nvSpPr>
        <p:spPr>
          <a:xfrm>
            <a:off x="756267" y="3864196"/>
            <a:ext cx="1853483" cy="2919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Progres redus și risc ridicat de neimplementare.</a:t>
            </a:r>
            <a:endParaRPr lang="en-US" sz="900" b="1" dirty="0">
              <a:latin typeface="+mj-lt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2829499" y="1659930"/>
            <a:ext cx="2092965" cy="2617501"/>
          </a:xfrm>
          <a:prstGeom prst="roundRect">
            <a:avLst>
              <a:gd name="adj" fmla="val 5461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266700" dist="95250" dir="5400000" algn="bl" rotWithShape="0">
              <a:srgbClr val="0F2E5E">
                <a:alpha val="16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2976232" y="1844697"/>
            <a:ext cx="1136055" cy="196012"/>
          </a:xfrm>
          <a:prstGeom prst="roundRect">
            <a:avLst>
              <a:gd name="adj" fmla="val 19438"/>
            </a:avLst>
          </a:prstGeom>
          <a:solidFill>
            <a:srgbClr val="E4F4EB"/>
          </a:solidFill>
          <a:ln/>
        </p:spPr>
      </p:sp>
      <p:sp>
        <p:nvSpPr>
          <p:cNvPr id="21" name="Text 18"/>
          <p:cNvSpPr/>
          <p:nvPr/>
        </p:nvSpPr>
        <p:spPr>
          <a:xfrm>
            <a:off x="3039732" y="1882797"/>
            <a:ext cx="1059855" cy="1452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r>
              <a:rPr lang="en-US" sz="650" b="1" kern="0" spc="75" dirty="0">
                <a:solidFill>
                  <a:srgbClr val="1F7A4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ÎMPRUMUT → GRANT</a:t>
            </a:r>
            <a:endParaRPr lang="en-US" sz="650" dirty="0"/>
          </a:p>
        </p:txBody>
      </p:sp>
      <p:sp>
        <p:nvSpPr>
          <p:cNvPr id="22" name="Text 19"/>
          <p:cNvSpPr/>
          <p:nvPr/>
        </p:nvSpPr>
        <p:spPr>
          <a:xfrm>
            <a:off x="2976232" y="2154921"/>
            <a:ext cx="1853483" cy="5740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kern="0" spc="-150" dirty="0">
                <a:latin typeface="Lato" pitchFamily="34" charset="0"/>
                <a:ea typeface="Lato" pitchFamily="34" charset="-122"/>
                <a:cs typeface="Lato" pitchFamily="34" charset="-120"/>
              </a:rPr>
              <a:t>26</a:t>
            </a:r>
            <a:endParaRPr lang="en-US" sz="4800" dirty="0"/>
          </a:p>
        </p:txBody>
      </p:sp>
      <p:sp>
        <p:nvSpPr>
          <p:cNvPr id="23" name="Text 20"/>
          <p:cNvSpPr/>
          <p:nvPr/>
        </p:nvSpPr>
        <p:spPr>
          <a:xfrm>
            <a:off x="2976232" y="2728957"/>
            <a:ext cx="1853483" cy="1594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105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</a:t>
            </a:r>
            <a:endParaRPr lang="en-US" sz="1050" dirty="0">
              <a:latin typeface="+mj-lt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2976232" y="2963113"/>
            <a:ext cx="792846" cy="258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€5,7 mld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2976232" y="3212042"/>
            <a:ext cx="1853483" cy="13013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mutate total / parțial</a:t>
            </a:r>
            <a:endParaRPr lang="en-US" sz="900" dirty="0">
              <a:latin typeface="+mj-lt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2976232" y="3755541"/>
            <a:ext cx="1799497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27" name="Text 24"/>
          <p:cNvSpPr/>
          <p:nvPr/>
        </p:nvSpPr>
        <p:spPr>
          <a:xfrm>
            <a:off x="2976232" y="3864196"/>
            <a:ext cx="1853483" cy="2919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Progres foarte bun, transferate în componenta de grant.</a:t>
            </a:r>
            <a:endParaRPr lang="en-US" sz="900" b="1" dirty="0">
              <a:latin typeface="+mj-lt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5076455" y="1659930"/>
            <a:ext cx="2092965" cy="2617501"/>
          </a:xfrm>
          <a:prstGeom prst="roundRect">
            <a:avLst>
              <a:gd name="adj" fmla="val 5461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266700" dist="95250" dir="5400000" algn="bl" rotWithShape="0">
              <a:srgbClr val="0F2E5E">
                <a:alpha val="16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29" name="Shape 26"/>
          <p:cNvSpPr/>
          <p:nvPr/>
        </p:nvSpPr>
        <p:spPr>
          <a:xfrm>
            <a:off x="5196197" y="1844697"/>
            <a:ext cx="1136055" cy="196012"/>
          </a:xfrm>
          <a:prstGeom prst="roundRect">
            <a:avLst>
              <a:gd name="adj" fmla="val 19438"/>
            </a:avLst>
          </a:prstGeom>
          <a:solidFill>
            <a:srgbClr val="FCF1DE"/>
          </a:solidFill>
          <a:ln/>
        </p:spPr>
      </p:sp>
      <p:sp>
        <p:nvSpPr>
          <p:cNvPr id="30" name="Text 27"/>
          <p:cNvSpPr/>
          <p:nvPr/>
        </p:nvSpPr>
        <p:spPr>
          <a:xfrm>
            <a:off x="5259697" y="1882797"/>
            <a:ext cx="1059855" cy="1452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r>
              <a:rPr lang="en-US" sz="650" b="1" kern="0" spc="75" dirty="0">
                <a:solidFill>
                  <a:srgbClr val="B57B0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→ ÎMPRUMUT</a:t>
            </a:r>
            <a:endParaRPr lang="en-US" sz="650" dirty="0"/>
          </a:p>
        </p:txBody>
      </p:sp>
      <p:sp>
        <p:nvSpPr>
          <p:cNvPr id="31" name="Text 28"/>
          <p:cNvSpPr/>
          <p:nvPr/>
        </p:nvSpPr>
        <p:spPr>
          <a:xfrm>
            <a:off x="5196197" y="2154921"/>
            <a:ext cx="1853483" cy="5740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kern="0" spc="-150" dirty="0">
                <a:latin typeface="Lato" pitchFamily="34" charset="0"/>
                <a:ea typeface="Lato" pitchFamily="34" charset="-122"/>
                <a:cs typeface="Lato" pitchFamily="34" charset="-120"/>
              </a:rPr>
              <a:t>6</a:t>
            </a:r>
            <a:endParaRPr lang="en-US" sz="4800" dirty="0"/>
          </a:p>
        </p:txBody>
      </p:sp>
      <p:sp>
        <p:nvSpPr>
          <p:cNvPr id="32" name="Text 29"/>
          <p:cNvSpPr/>
          <p:nvPr/>
        </p:nvSpPr>
        <p:spPr>
          <a:xfrm>
            <a:off x="5196197" y="2728957"/>
            <a:ext cx="1853483" cy="1594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105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</a:t>
            </a:r>
            <a:endParaRPr lang="en-US" sz="1050" dirty="0">
              <a:latin typeface="+mj-lt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5196197" y="2963113"/>
            <a:ext cx="792846" cy="258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€2,8 mld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5196197" y="3212042"/>
            <a:ext cx="1853483" cy="13013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transferate</a:t>
            </a:r>
            <a:endParaRPr lang="en-US" sz="900" dirty="0">
              <a:latin typeface="+mj-lt"/>
            </a:endParaRPr>
          </a:p>
        </p:txBody>
      </p:sp>
      <p:sp>
        <p:nvSpPr>
          <p:cNvPr id="35" name="Shape 32"/>
          <p:cNvSpPr/>
          <p:nvPr/>
        </p:nvSpPr>
        <p:spPr>
          <a:xfrm>
            <a:off x="5196197" y="3762596"/>
            <a:ext cx="1799497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36" name="Text 33"/>
          <p:cNvSpPr/>
          <p:nvPr/>
        </p:nvSpPr>
        <p:spPr>
          <a:xfrm>
            <a:off x="5224932" y="3877608"/>
            <a:ext cx="1853483" cy="15861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 care înregistrau întârzieri.</a:t>
            </a:r>
            <a:endParaRPr lang="en-US" sz="900" b="1" dirty="0">
              <a:latin typeface="+mj-lt"/>
            </a:endParaRPr>
          </a:p>
        </p:txBody>
      </p:sp>
      <p:sp>
        <p:nvSpPr>
          <p:cNvPr id="37" name="Shape 34"/>
          <p:cNvSpPr/>
          <p:nvPr/>
        </p:nvSpPr>
        <p:spPr>
          <a:xfrm>
            <a:off x="7269428" y="1659930"/>
            <a:ext cx="2092965" cy="2617501"/>
          </a:xfrm>
          <a:prstGeom prst="roundRect">
            <a:avLst>
              <a:gd name="adj" fmla="val 5461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266700" dist="95250" dir="5400000" algn="bl" rotWithShape="0">
              <a:srgbClr val="0F2E5E">
                <a:alpha val="16000"/>
              </a:srgbClr>
            </a:outerShdw>
          </a:effectLst>
        </p:spPr>
      </p:sp>
      <p:sp>
        <p:nvSpPr>
          <p:cNvPr id="38" name="Shape 35"/>
          <p:cNvSpPr/>
          <p:nvPr/>
        </p:nvSpPr>
        <p:spPr>
          <a:xfrm>
            <a:off x="7416162" y="1844697"/>
            <a:ext cx="849533" cy="196012"/>
          </a:xfrm>
          <a:prstGeom prst="roundRect">
            <a:avLst>
              <a:gd name="adj" fmla="val 19438"/>
            </a:avLst>
          </a:prstGeom>
          <a:solidFill>
            <a:srgbClr val="EAF2FB"/>
          </a:solidFill>
          <a:ln/>
        </p:spPr>
      </p:sp>
      <p:sp>
        <p:nvSpPr>
          <p:cNvPr id="39" name="Text 36"/>
          <p:cNvSpPr/>
          <p:nvPr/>
        </p:nvSpPr>
        <p:spPr>
          <a:xfrm>
            <a:off x="7479662" y="1882797"/>
            <a:ext cx="773333" cy="1452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r>
              <a:rPr lang="en-US" sz="650" b="1" kern="0" spc="75" dirty="0">
                <a:solidFill>
                  <a:srgbClr val="1E4FA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SUPLIMENTĂRI</a:t>
            </a:r>
            <a:endParaRPr lang="en-US" sz="650" dirty="0"/>
          </a:p>
        </p:txBody>
      </p:sp>
      <p:sp>
        <p:nvSpPr>
          <p:cNvPr id="40" name="Text 37"/>
          <p:cNvSpPr/>
          <p:nvPr/>
        </p:nvSpPr>
        <p:spPr>
          <a:xfrm>
            <a:off x="7416161" y="2154921"/>
            <a:ext cx="1853483" cy="5740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kern="0" spc="-150" dirty="0"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4800" dirty="0"/>
          </a:p>
        </p:txBody>
      </p:sp>
      <p:sp>
        <p:nvSpPr>
          <p:cNvPr id="41" name="Text 38"/>
          <p:cNvSpPr/>
          <p:nvPr/>
        </p:nvSpPr>
        <p:spPr>
          <a:xfrm>
            <a:off x="7416161" y="2728957"/>
            <a:ext cx="1853483" cy="1594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105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</a:t>
            </a:r>
            <a:endParaRPr lang="en-US" sz="1050" dirty="0">
              <a:latin typeface="+mj-lt"/>
            </a:endParaRPr>
          </a:p>
        </p:txBody>
      </p:sp>
      <p:sp>
        <p:nvSpPr>
          <p:cNvPr id="42" name="Text 39"/>
          <p:cNvSpPr/>
          <p:nvPr/>
        </p:nvSpPr>
        <p:spPr>
          <a:xfrm>
            <a:off x="7416162" y="2963113"/>
            <a:ext cx="957659" cy="258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€254,7 mil</a:t>
            </a:r>
            <a:endParaRPr lang="en-US" sz="1500" dirty="0"/>
          </a:p>
        </p:txBody>
      </p:sp>
      <p:sp>
        <p:nvSpPr>
          <p:cNvPr id="43" name="Text 40"/>
          <p:cNvSpPr/>
          <p:nvPr/>
        </p:nvSpPr>
        <p:spPr>
          <a:xfrm>
            <a:off x="7416161" y="3212042"/>
            <a:ext cx="1853483" cy="13013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alocări suplimentare</a:t>
            </a:r>
            <a:endParaRPr lang="en-US" sz="900" dirty="0">
              <a:latin typeface="+mj-lt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7416162" y="3755541"/>
            <a:ext cx="1799497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45" name="Text 42"/>
          <p:cNvSpPr/>
          <p:nvPr/>
        </p:nvSpPr>
        <p:spPr>
          <a:xfrm>
            <a:off x="7416161" y="3864196"/>
            <a:ext cx="1853483" cy="2919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ro-RO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Alocări suplimentare pentru </a:t>
            </a:r>
            <a:r>
              <a:rPr lang="en-US" sz="900" b="1" dirty="0" err="1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investiții</a:t>
            </a:r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 existente.</a:t>
            </a:r>
            <a:endParaRPr lang="en-US" sz="900" b="1" dirty="0">
              <a:latin typeface="+mj-lt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9516384" y="1647307"/>
            <a:ext cx="2092965" cy="2617501"/>
          </a:xfrm>
          <a:prstGeom prst="roundRect">
            <a:avLst>
              <a:gd name="adj" fmla="val 5461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  <a:effectLst>
            <a:outerShdw blurRad="266700" dist="95250" dir="5400000" algn="bl" rotWithShape="0">
              <a:srgbClr val="0F2E5E">
                <a:alpha val="16000"/>
              </a:srgbClr>
            </a:outerShdw>
          </a:effectLst>
        </p:spPr>
      </p:sp>
      <p:sp>
        <p:nvSpPr>
          <p:cNvPr id="47" name="Shape 44"/>
          <p:cNvSpPr/>
          <p:nvPr/>
        </p:nvSpPr>
        <p:spPr>
          <a:xfrm>
            <a:off x="9636126" y="1844697"/>
            <a:ext cx="860557" cy="196012"/>
          </a:xfrm>
          <a:prstGeom prst="roundRect">
            <a:avLst>
              <a:gd name="adj" fmla="val 19438"/>
            </a:avLst>
          </a:prstGeom>
          <a:solidFill>
            <a:srgbClr val="F0E9FA"/>
          </a:solidFill>
          <a:ln/>
        </p:spPr>
      </p:sp>
      <p:sp>
        <p:nvSpPr>
          <p:cNvPr id="48" name="Text 45"/>
          <p:cNvSpPr/>
          <p:nvPr/>
        </p:nvSpPr>
        <p:spPr>
          <a:xfrm>
            <a:off x="9699626" y="1882797"/>
            <a:ext cx="784357" cy="1452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r>
              <a:rPr lang="en-US" sz="650" b="1" kern="0" spc="75" dirty="0">
                <a:solidFill>
                  <a:srgbClr val="5A2EA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INVESTIȚII NOI</a:t>
            </a:r>
            <a:endParaRPr lang="en-US" sz="650" dirty="0"/>
          </a:p>
        </p:txBody>
      </p:sp>
      <p:sp>
        <p:nvSpPr>
          <p:cNvPr id="49" name="Text 46"/>
          <p:cNvSpPr/>
          <p:nvPr/>
        </p:nvSpPr>
        <p:spPr>
          <a:xfrm>
            <a:off x="9636126" y="2154921"/>
            <a:ext cx="1853483" cy="5740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800" b="1" kern="0" spc="-150" dirty="0">
                <a:latin typeface="Lato" pitchFamily="34" charset="0"/>
                <a:ea typeface="Lato" pitchFamily="34" charset="-122"/>
                <a:cs typeface="Lato" pitchFamily="34" charset="-120"/>
              </a:rPr>
              <a:t>3</a:t>
            </a:r>
            <a:endParaRPr lang="en-US" sz="4800" dirty="0"/>
          </a:p>
        </p:txBody>
      </p:sp>
      <p:sp>
        <p:nvSpPr>
          <p:cNvPr id="50" name="Text 47"/>
          <p:cNvSpPr/>
          <p:nvPr/>
        </p:nvSpPr>
        <p:spPr>
          <a:xfrm>
            <a:off x="9636126" y="2728957"/>
            <a:ext cx="1853483" cy="152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r>
              <a:rPr lang="en-US" sz="9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introduse în Plan</a:t>
            </a:r>
            <a:endParaRPr lang="en-US" sz="900" dirty="0">
              <a:latin typeface="+mj-lt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9636126" y="2956058"/>
            <a:ext cx="912680" cy="258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~</a:t>
            </a:r>
            <a:r>
              <a:rPr lang="ro-RO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500" b="1" dirty="0">
                <a:latin typeface="Lato" pitchFamily="34" charset="0"/>
                <a:ea typeface="Lato" pitchFamily="34" charset="-122"/>
                <a:cs typeface="Lato" pitchFamily="34" charset="-120"/>
              </a:rPr>
              <a:t>€633 mil</a:t>
            </a:r>
            <a:endParaRPr lang="en-US" sz="1500" dirty="0"/>
          </a:p>
        </p:txBody>
      </p:sp>
      <p:sp>
        <p:nvSpPr>
          <p:cNvPr id="52" name="Text 49"/>
          <p:cNvSpPr/>
          <p:nvPr/>
        </p:nvSpPr>
        <p:spPr>
          <a:xfrm>
            <a:off x="9636126" y="3204987"/>
            <a:ext cx="1853483" cy="13013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800" b="1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valoare totală nouă</a:t>
            </a:r>
            <a:endParaRPr lang="en-US" sz="800" dirty="0">
              <a:latin typeface="+mj-lt"/>
            </a:endParaRPr>
          </a:p>
        </p:txBody>
      </p:sp>
      <p:sp>
        <p:nvSpPr>
          <p:cNvPr id="53" name="Shape 50"/>
          <p:cNvSpPr/>
          <p:nvPr/>
        </p:nvSpPr>
        <p:spPr>
          <a:xfrm>
            <a:off x="9636126" y="3755541"/>
            <a:ext cx="1799497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54" name="Text 51"/>
          <p:cNvSpPr/>
          <p:nvPr/>
        </p:nvSpPr>
        <p:spPr>
          <a:xfrm>
            <a:off x="9636126" y="3864196"/>
            <a:ext cx="1853483" cy="2919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ea typeface="Lato" pitchFamily="34" charset="-122"/>
                <a:cs typeface="Lato" pitchFamily="34" charset="-120"/>
              </a:rPr>
              <a:t>BID (€100 mil) · ambulanțe DSU (€183 mil) · CFD </a:t>
            </a:r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ea typeface="Lato" pitchFamily="34" charset="-122"/>
                <a:cs typeface="Lato" pitchFamily="34" charset="-120"/>
              </a:rPr>
              <a:t>energie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ea typeface="Lato" pitchFamily="34" charset="-122"/>
                <a:cs typeface="Lato" pitchFamily="34" charset="-120"/>
              </a:rPr>
              <a:t> (€350 mil).</a:t>
            </a:r>
          </a:p>
        </p:txBody>
      </p:sp>
      <p:sp>
        <p:nvSpPr>
          <p:cNvPr id="55" name="Shape 52"/>
          <p:cNvSpPr/>
          <p:nvPr/>
        </p:nvSpPr>
        <p:spPr>
          <a:xfrm>
            <a:off x="609535" y="5517445"/>
            <a:ext cx="5542139" cy="934199"/>
          </a:xfrm>
          <a:prstGeom prst="roundRect">
            <a:avLst>
              <a:gd name="adj" fmla="val 13595"/>
            </a:avLst>
          </a:prstGeom>
          <a:solidFill>
            <a:srgbClr val="0F2E5E"/>
          </a:solidFill>
          <a:ln/>
        </p:spPr>
      </p:sp>
      <p:sp>
        <p:nvSpPr>
          <p:cNvPr id="56" name="Text 53"/>
          <p:cNvSpPr/>
          <p:nvPr/>
        </p:nvSpPr>
        <p:spPr>
          <a:xfrm>
            <a:off x="838068" y="5826015"/>
            <a:ext cx="2383990" cy="1241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900" b="1" kern="0" spc="100" dirty="0">
                <a:solidFill>
                  <a:srgbClr val="FCD116"/>
                </a:solidFill>
                <a:latin typeface="+mj-lt"/>
                <a:ea typeface="Lato" pitchFamily="34" charset="-122"/>
                <a:cs typeface="Lato" pitchFamily="34" charset="-120"/>
              </a:rPr>
              <a:t>SIMPLIFICAREA PLANULUI</a:t>
            </a:r>
            <a:endParaRPr lang="en-US" sz="900" dirty="0">
              <a:latin typeface="+mj-lt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838068" y="5975505"/>
            <a:ext cx="2383990" cy="19296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FFFFFF"/>
                </a:solidFill>
                <a:latin typeface="+mj-lt"/>
                <a:ea typeface="Lato" pitchFamily="34" charset="-122"/>
                <a:cs typeface="Lato" pitchFamily="34" charset="-120"/>
              </a:rPr>
              <a:t>Plan suplu, mai ușor de implementat</a:t>
            </a:r>
            <a:endParaRPr lang="en-US" sz="1200" dirty="0">
              <a:latin typeface="+mj-lt"/>
            </a:endParaRPr>
          </a:p>
        </p:txBody>
      </p:sp>
      <p:sp>
        <p:nvSpPr>
          <p:cNvPr id="58" name="Text 55"/>
          <p:cNvSpPr/>
          <p:nvPr/>
        </p:nvSpPr>
        <p:spPr>
          <a:xfrm>
            <a:off x="4339784" y="5720733"/>
            <a:ext cx="507537" cy="30475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 algn="ctr"/>
            <a:r>
              <a:rPr lang="en-US" sz="2200" b="1" dirty="0">
                <a:solidFill>
                  <a:srgbClr val="FCD11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6</a:t>
            </a:r>
            <a:endParaRPr lang="en-US" sz="2200" dirty="0"/>
          </a:p>
        </p:txBody>
      </p:sp>
      <p:sp>
        <p:nvSpPr>
          <p:cNvPr id="59" name="Text 56"/>
          <p:cNvSpPr/>
          <p:nvPr/>
        </p:nvSpPr>
        <p:spPr>
          <a:xfrm>
            <a:off x="4348902" y="5935398"/>
            <a:ext cx="507537" cy="2229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algn="ctr"/>
            <a:r>
              <a:rPr lang="en-US" sz="900" b="1" kern="0" spc="75" dirty="0">
                <a:solidFill>
                  <a:srgbClr val="FFFFFF">
                    <a:alpha val="70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CERERI DE PLATĂ</a:t>
            </a:r>
            <a:endParaRPr lang="en-US" sz="900" dirty="0">
              <a:latin typeface="+mj-lt"/>
            </a:endParaRPr>
          </a:p>
        </p:txBody>
      </p:sp>
      <p:sp>
        <p:nvSpPr>
          <p:cNvPr id="60" name="Text 57"/>
          <p:cNvSpPr/>
          <p:nvPr/>
        </p:nvSpPr>
        <p:spPr>
          <a:xfrm>
            <a:off x="4974234" y="5771445"/>
            <a:ext cx="974306" cy="2032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 algn="ctr"/>
            <a:r>
              <a:rPr lang="en-US" sz="1400" b="1" strike="sngStrike" dirty="0">
                <a:solidFill>
                  <a:srgbClr val="FFFFFF">
                    <a:alpha val="55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518 </a:t>
            </a:r>
            <a:r>
              <a:rPr lang="en-US" sz="1400" b="1" dirty="0">
                <a:solidFill>
                  <a:srgbClr val="FCD116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→ </a:t>
            </a:r>
            <a:r>
              <a:rPr lang="en-US" sz="14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385</a:t>
            </a:r>
            <a:endParaRPr lang="en-US" sz="1400" dirty="0"/>
          </a:p>
        </p:txBody>
      </p:sp>
      <p:sp>
        <p:nvSpPr>
          <p:cNvPr id="61" name="Text 58"/>
          <p:cNvSpPr/>
          <p:nvPr/>
        </p:nvSpPr>
        <p:spPr>
          <a:xfrm>
            <a:off x="4974234" y="5999979"/>
            <a:ext cx="974306" cy="2229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/>
          </a:bodyPr>
          <a:lstStyle/>
          <a:p>
            <a:pPr algn="ctr"/>
            <a:r>
              <a:rPr lang="en-US" sz="900" b="1" kern="0" spc="75" dirty="0">
                <a:solidFill>
                  <a:srgbClr val="FFFFFF">
                    <a:alpha val="70000"/>
                  </a:srgbClr>
                </a:solidFill>
                <a:latin typeface="+mj-lt"/>
                <a:ea typeface="Lato" pitchFamily="34" charset="-122"/>
                <a:cs typeface="Lato" pitchFamily="34" charset="-120"/>
              </a:rPr>
              <a:t>JALOANE ȘI ȚINTE</a:t>
            </a:r>
            <a:endParaRPr lang="en-US" sz="900" dirty="0">
              <a:latin typeface="+mj-lt"/>
            </a:endParaRPr>
          </a:p>
        </p:txBody>
      </p:sp>
      <p:sp>
        <p:nvSpPr>
          <p:cNvPr id="62" name="Shape 59"/>
          <p:cNvSpPr/>
          <p:nvPr/>
        </p:nvSpPr>
        <p:spPr>
          <a:xfrm>
            <a:off x="6304029" y="5517445"/>
            <a:ext cx="5278438" cy="934199"/>
          </a:xfrm>
          <a:prstGeom prst="roundRect">
            <a:avLst>
              <a:gd name="adj" fmla="val 13595"/>
            </a:avLst>
          </a:prstGeom>
          <a:solidFill>
            <a:srgbClr val="FFFFFF"/>
          </a:solidFill>
          <a:ln w="10583">
            <a:solidFill>
              <a:srgbClr val="D7E4F4"/>
            </a:solidFill>
            <a:prstDash val="solid"/>
          </a:ln>
        </p:spPr>
      </p:sp>
      <p:sp>
        <p:nvSpPr>
          <p:cNvPr id="63" name="Text 60"/>
          <p:cNvSpPr/>
          <p:nvPr/>
        </p:nvSpPr>
        <p:spPr>
          <a:xfrm>
            <a:off x="6539619" y="5702212"/>
            <a:ext cx="4951477" cy="14534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800" b="1" kern="0" spc="100" dirty="0">
                <a:solidFill>
                  <a:srgbClr val="2F7CD9"/>
                </a:solidFill>
                <a:latin typeface="+mj-lt"/>
                <a:ea typeface="Lato" pitchFamily="34" charset="-122"/>
                <a:cs typeface="Lato" pitchFamily="34" charset="-120"/>
              </a:rPr>
              <a:t>REFORME MENȚINUTE</a:t>
            </a:r>
            <a:endParaRPr lang="en-US" sz="800" dirty="0">
              <a:latin typeface="+mj-lt"/>
            </a:endParaRPr>
          </a:p>
        </p:txBody>
      </p:sp>
      <p:sp>
        <p:nvSpPr>
          <p:cNvPr id="64" name="Text 61"/>
          <p:cNvSpPr/>
          <p:nvPr/>
        </p:nvSpPr>
        <p:spPr>
          <a:xfrm>
            <a:off x="6539619" y="5872869"/>
            <a:ext cx="4951477" cy="17400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Ambiția planului </a:t>
            </a:r>
            <a:r>
              <a:rPr lang="en-US" sz="9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rămâne</a:t>
            </a:r>
            <a:r>
              <a:rPr lang="en-US" sz="900" b="1" dirty="0">
                <a:solidFill>
                  <a:srgbClr val="0F2E5E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— recomandările specifice de țară sunt adresate în continuare.</a:t>
            </a:r>
            <a:endParaRPr lang="en-US" sz="900" dirty="0"/>
          </a:p>
        </p:txBody>
      </p:sp>
      <p:sp>
        <p:nvSpPr>
          <p:cNvPr id="65" name="Shape 62"/>
          <p:cNvSpPr/>
          <p:nvPr/>
        </p:nvSpPr>
        <p:spPr>
          <a:xfrm>
            <a:off x="6539619" y="6084976"/>
            <a:ext cx="378354" cy="181901"/>
          </a:xfrm>
          <a:prstGeom prst="roundRect">
            <a:avLst>
              <a:gd name="adj" fmla="val 20945"/>
            </a:avLst>
          </a:prstGeom>
          <a:solidFill>
            <a:srgbClr val="EAF2FB"/>
          </a:solidFill>
          <a:ln/>
        </p:spPr>
      </p:sp>
      <p:sp>
        <p:nvSpPr>
          <p:cNvPr id="66" name="Text 63"/>
          <p:cNvSpPr/>
          <p:nvPr/>
        </p:nvSpPr>
        <p:spPr>
          <a:xfrm>
            <a:off x="6615819" y="6123076"/>
            <a:ext cx="276754" cy="1311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8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Fiscal</a:t>
            </a:r>
            <a:endParaRPr lang="en-US" sz="800" dirty="0">
              <a:latin typeface="+mj-lt"/>
            </a:endParaRPr>
          </a:p>
        </p:txBody>
      </p:sp>
      <p:sp>
        <p:nvSpPr>
          <p:cNvPr id="67" name="Shape 64"/>
          <p:cNvSpPr/>
          <p:nvPr/>
        </p:nvSpPr>
        <p:spPr>
          <a:xfrm>
            <a:off x="6968685" y="6084976"/>
            <a:ext cx="835422" cy="181901"/>
          </a:xfrm>
          <a:prstGeom prst="roundRect">
            <a:avLst>
              <a:gd name="adj" fmla="val 20945"/>
            </a:avLst>
          </a:prstGeom>
          <a:solidFill>
            <a:srgbClr val="EAF2FB"/>
          </a:solidFill>
          <a:ln/>
        </p:spPr>
      </p:sp>
      <p:sp>
        <p:nvSpPr>
          <p:cNvPr id="68" name="Text 65"/>
          <p:cNvSpPr/>
          <p:nvPr/>
        </p:nvSpPr>
        <p:spPr>
          <a:xfrm>
            <a:off x="7044885" y="6123076"/>
            <a:ext cx="733822" cy="1311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8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Pensii de serviciu</a:t>
            </a:r>
            <a:endParaRPr lang="en-US" sz="800" dirty="0">
              <a:latin typeface="+mj-lt"/>
            </a:endParaRPr>
          </a:p>
        </p:txBody>
      </p:sp>
      <p:sp>
        <p:nvSpPr>
          <p:cNvPr id="69" name="Shape 66"/>
          <p:cNvSpPr/>
          <p:nvPr/>
        </p:nvSpPr>
        <p:spPr>
          <a:xfrm>
            <a:off x="7854818" y="6084976"/>
            <a:ext cx="455304" cy="181901"/>
          </a:xfrm>
          <a:prstGeom prst="roundRect">
            <a:avLst>
              <a:gd name="adj" fmla="val 20945"/>
            </a:avLst>
          </a:prstGeom>
          <a:solidFill>
            <a:srgbClr val="EAF2FB"/>
          </a:solidFill>
          <a:ln/>
        </p:spPr>
      </p:sp>
      <p:sp>
        <p:nvSpPr>
          <p:cNvPr id="70" name="Text 67"/>
          <p:cNvSpPr/>
          <p:nvPr/>
        </p:nvSpPr>
        <p:spPr>
          <a:xfrm>
            <a:off x="7931018" y="6123076"/>
            <a:ext cx="353704" cy="1311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8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Energie</a:t>
            </a:r>
            <a:endParaRPr lang="en-US" sz="800" dirty="0">
              <a:latin typeface="+mj-lt"/>
            </a:endParaRPr>
          </a:p>
        </p:txBody>
      </p:sp>
      <p:sp>
        <p:nvSpPr>
          <p:cNvPr id="71" name="Shape 68"/>
          <p:cNvSpPr/>
          <p:nvPr/>
        </p:nvSpPr>
        <p:spPr>
          <a:xfrm>
            <a:off x="8360834" y="6084976"/>
            <a:ext cx="861880" cy="181901"/>
          </a:xfrm>
          <a:prstGeom prst="roundRect">
            <a:avLst>
              <a:gd name="adj" fmla="val 20945"/>
            </a:avLst>
          </a:prstGeom>
          <a:solidFill>
            <a:srgbClr val="EAF2FB"/>
          </a:solidFill>
          <a:ln/>
        </p:spPr>
      </p:sp>
      <p:sp>
        <p:nvSpPr>
          <p:cNvPr id="72" name="Text 69"/>
          <p:cNvSpPr/>
          <p:nvPr/>
        </p:nvSpPr>
        <p:spPr>
          <a:xfrm>
            <a:off x="8437034" y="6123076"/>
            <a:ext cx="760280" cy="1311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r>
              <a:rPr lang="en-US" sz="8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Cod administrativ</a:t>
            </a:r>
            <a:endParaRPr lang="en-US" sz="800" dirty="0">
              <a:latin typeface="+mj-lt"/>
            </a:endParaRPr>
          </a:p>
        </p:txBody>
      </p:sp>
      <p:sp>
        <p:nvSpPr>
          <p:cNvPr id="73" name="Shape 70"/>
          <p:cNvSpPr/>
          <p:nvPr/>
        </p:nvSpPr>
        <p:spPr>
          <a:xfrm>
            <a:off x="9273426" y="6084976"/>
            <a:ext cx="1076193" cy="181901"/>
          </a:xfrm>
          <a:prstGeom prst="roundRect">
            <a:avLst>
              <a:gd name="adj" fmla="val 20945"/>
            </a:avLst>
          </a:prstGeom>
          <a:solidFill>
            <a:srgbClr val="EAF2FB"/>
          </a:solidFill>
          <a:ln/>
        </p:spPr>
      </p:sp>
      <p:sp>
        <p:nvSpPr>
          <p:cNvPr id="74" name="Text 71"/>
          <p:cNvSpPr/>
          <p:nvPr/>
        </p:nvSpPr>
        <p:spPr>
          <a:xfrm>
            <a:off x="9349626" y="6123076"/>
            <a:ext cx="974593" cy="13110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r>
              <a:rPr lang="en-US" sz="8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Salarizare sector public</a:t>
            </a:r>
            <a:endParaRPr lang="en-US" sz="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673D6-BA74-54A7-028A-7CA6A9F0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8" y="1493545"/>
            <a:ext cx="6742557" cy="2086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1E98F2-098B-33D6-BC69-56D0118B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102" y="112724"/>
            <a:ext cx="2261812" cy="1182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963D4C-B7E7-983B-E603-94FC72D5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98" y="3784092"/>
            <a:ext cx="6742557" cy="1766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EE26A-E567-12F1-1F32-22976E9D598E}"/>
              </a:ext>
            </a:extLst>
          </p:cNvPr>
          <p:cNvSpPr txBox="1"/>
          <p:nvPr/>
        </p:nvSpPr>
        <p:spPr>
          <a:xfrm>
            <a:off x="3175254" y="527227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EVOLUȚIA NUMĂRULUI DE ȚINTE ȘI JALOANE ÎN PROCESUL DE IMPLEMENTARE/RENEGOCIERE PNRR</a:t>
            </a:r>
          </a:p>
        </p:txBody>
      </p:sp>
    </p:spTree>
    <p:extLst>
      <p:ext uri="{BB962C8B-B14F-4D97-AF65-F5344CB8AC3E}">
        <p14:creationId xmlns:p14="http://schemas.microsoft.com/office/powerpoint/2010/main" val="6950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7E794-930B-F44E-C282-251E064D8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b="80583"/>
          <a:stretch/>
        </p:blipFill>
        <p:spPr>
          <a:xfrm>
            <a:off x="9569033" y="0"/>
            <a:ext cx="2190151" cy="11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C2BEC-26CB-90B2-509C-E070F6B8D3CB}"/>
              </a:ext>
            </a:extLst>
          </p:cNvPr>
          <p:cNvSpPr txBox="1"/>
          <p:nvPr/>
        </p:nvSpPr>
        <p:spPr>
          <a:xfrm>
            <a:off x="2233422" y="514448"/>
            <a:ext cx="6956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dirty="0"/>
              <a:t>SITUAȚIA SUMELOR ÎNCASATE ȘI A SUMELOR APROBATE DE COMISIA EUROPEANĂ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753D7-6948-E4CB-EA2A-789228CD9715}"/>
              </a:ext>
            </a:extLst>
          </p:cNvPr>
          <p:cNvSpPr txBox="1"/>
          <p:nvPr/>
        </p:nvSpPr>
        <p:spPr>
          <a:xfrm>
            <a:off x="1144687" y="5596386"/>
            <a:ext cx="108430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00" dirty="0"/>
              <a:t> Sumele includ prefinanțarea aferentă cererilor de plată menționate, fiind reflectată valoarea încasată totală corespunzătoare acestora.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9D39E-6D11-90F0-DAAC-EE9DE5C0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852612"/>
            <a:ext cx="9686925" cy="3152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72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4700-D273-B52F-1C82-73953EC7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F442F-F8F4-A2EA-105E-17DEB9105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b="80583"/>
          <a:stretch/>
        </p:blipFill>
        <p:spPr>
          <a:xfrm>
            <a:off x="9569033" y="0"/>
            <a:ext cx="2550850" cy="133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D7704-4C4A-1E6A-082A-35E20901F429}"/>
              </a:ext>
            </a:extLst>
          </p:cNvPr>
          <p:cNvSpPr txBox="1"/>
          <p:nvPr/>
        </p:nvSpPr>
        <p:spPr>
          <a:xfrm>
            <a:off x="1824227" y="551946"/>
            <a:ext cx="6963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noProof="1"/>
              <a:t>CERERI DE PLATĂ- SITUAȚIE COMPARATIVĂ</a:t>
            </a:r>
          </a:p>
          <a:p>
            <a:pPr algn="ctr"/>
            <a:r>
              <a:rPr lang="ro-RO" b="1" noProof="1"/>
              <a:t>Sume încasate/aprobate versus sume rămase de încasat</a:t>
            </a:r>
            <a:endParaRPr lang="en-US" b="1" noProof="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2653C5-B92E-E1B5-245F-D3B187E20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39506"/>
              </p:ext>
            </p:extLst>
          </p:nvPr>
        </p:nvGraphicFramePr>
        <p:xfrm>
          <a:off x="1082040" y="3703320"/>
          <a:ext cx="4745737" cy="260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95979BD-D476-958C-6597-957289FA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56" y="1198277"/>
            <a:ext cx="5852160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A36DDB9-F3A7-D573-DF0D-92FB046ED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5182"/>
              </p:ext>
            </p:extLst>
          </p:nvPr>
        </p:nvGraphicFramePr>
        <p:xfrm>
          <a:off x="6364224" y="3703320"/>
          <a:ext cx="4334255" cy="260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083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5E7DA-A0AA-70CA-B516-0EFC9D2C6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b="80583"/>
          <a:stretch/>
        </p:blipFill>
        <p:spPr>
          <a:xfrm>
            <a:off x="9569033" y="0"/>
            <a:ext cx="2550850" cy="1331650"/>
          </a:xfrm>
          <a:prstGeom prst="rect">
            <a:avLst/>
          </a:prstGeom>
        </p:spPr>
      </p:pic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049FAF74-F074-11BA-0F72-AC2976F29E2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226" y="5542351"/>
            <a:ext cx="546777" cy="546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62BB-5D7F-CC38-636D-DE833BBD83E3}"/>
              </a:ext>
            </a:extLst>
          </p:cNvPr>
          <p:cNvSpPr txBox="1"/>
          <p:nvPr/>
        </p:nvSpPr>
        <p:spPr>
          <a:xfrm>
            <a:off x="1266606" y="190180"/>
            <a:ext cx="8181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noProof="1">
                <a:solidFill>
                  <a:schemeClr val="accent4"/>
                </a:solidFill>
              </a:rPr>
              <a:t>                                                      </a:t>
            </a:r>
            <a:r>
              <a:rPr lang="ro-RO" sz="2400" b="1" noProof="1"/>
              <a:t>MECANISMUL CERERILOR DE PLATĂ </a:t>
            </a:r>
          </a:p>
          <a:p>
            <a:endParaRPr lang="ro-RO" sz="1600" b="1" noProof="1">
              <a:solidFill>
                <a:schemeClr val="accent4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6AB272-4C39-B89C-5455-900760751F64}"/>
              </a:ext>
            </a:extLst>
          </p:cNvPr>
          <p:cNvSpPr/>
          <p:nvPr/>
        </p:nvSpPr>
        <p:spPr>
          <a:xfrm>
            <a:off x="1454599" y="873140"/>
            <a:ext cx="4193166" cy="1300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rgbClr val="0070C0"/>
                </a:solidFill>
              </a:rPr>
              <a:t>La atingerea jaloanelor și a țintelor statul membru în cauză transmite Comisiei o cerere de plată justificată în mod corespunzător a contribuției financiare și, după caz, a împrumutului.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E54DFF-B69C-8BE5-8EC1-86331A4AAF1A}"/>
              </a:ext>
            </a:extLst>
          </p:cNvPr>
          <p:cNvSpPr/>
          <p:nvPr/>
        </p:nvSpPr>
        <p:spPr>
          <a:xfrm>
            <a:off x="1518646" y="2479173"/>
            <a:ext cx="4101426" cy="9498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rgbClr val="0070C0"/>
                </a:solidFill>
              </a:rPr>
              <a:t>Comisia evaluează dacă au fost atinse în mod satisfăcător jaloanele și țintele relevante stabilite în decizia de punere în aplicare a Consiliului.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C30FCC-55EB-96A6-6FFC-6A4EBCBBB16C}"/>
              </a:ext>
            </a:extLst>
          </p:cNvPr>
          <p:cNvSpPr/>
          <p:nvPr/>
        </p:nvSpPr>
        <p:spPr>
          <a:xfrm>
            <a:off x="1454599" y="3734425"/>
            <a:ext cx="4175496" cy="11874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rgbClr val="0070C0"/>
                </a:solidFill>
              </a:rPr>
              <a:t>În cazul în care evaluarea este pozitivă, Comisia transmite constatările sale și solicită avizul Comitetului economic și financiar.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68EDA5B-ABA2-544E-341C-8E608E38C12A}"/>
              </a:ext>
            </a:extLst>
          </p:cNvPr>
          <p:cNvSpPr/>
          <p:nvPr/>
        </p:nvSpPr>
        <p:spPr>
          <a:xfrm>
            <a:off x="1472269" y="5128089"/>
            <a:ext cx="4213213" cy="1293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rgbClr val="0070C0"/>
                </a:solidFill>
              </a:rPr>
              <a:t>Dacă evaluarea Comisiei este pozitivă, aceasta adoptă o decizie de autorizare a plății contribuției financiare și, după caz, a împrumutului, în conformitate cu Regulamentul financiar.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8F8B8BA-AD84-2237-1709-5928EEDAEF3C}"/>
              </a:ext>
            </a:extLst>
          </p:cNvPr>
          <p:cNvSpPr/>
          <p:nvPr/>
        </p:nvSpPr>
        <p:spPr>
          <a:xfrm>
            <a:off x="7178159" y="1831142"/>
            <a:ext cx="4111448" cy="10688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chemeClr val="tx1"/>
                </a:solidFill>
              </a:rPr>
              <a:t>În cazul în care, ca urmare a evaluării, Comisia stabilește că jaloanele și țintele nu au fost atinse în mod satisfăcător, </a:t>
            </a:r>
            <a:r>
              <a:rPr lang="ro-RO" sz="1200" b="1" noProof="1">
                <a:solidFill>
                  <a:srgbClr val="0070C0"/>
                </a:solidFill>
              </a:rPr>
              <a:t>se suspendă plata integrală sau parțială a contribuției financiare și, după caz, a împrumutului. 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BAA9C7A-0927-A193-211F-B1AF52BDBC53}"/>
              </a:ext>
            </a:extLst>
          </p:cNvPr>
          <p:cNvSpPr/>
          <p:nvPr/>
        </p:nvSpPr>
        <p:spPr>
          <a:xfrm>
            <a:off x="7041120" y="3683995"/>
            <a:ext cx="4311321" cy="930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chemeClr val="tx1"/>
                </a:solidFill>
              </a:rPr>
              <a:t>Suspendarea se revocă numai în cazul în care statul membru în cauză a luat măsurile necesare pentru a asigura atingerea în mod satisfăcător a jaloanelor și a țintelor.</a:t>
            </a:r>
          </a:p>
        </p:txBody>
      </p:sp>
      <p:pic>
        <p:nvPicPr>
          <p:cNvPr id="89" name="Graphic 88" descr="Exclamation mark with solid fill">
            <a:extLst>
              <a:ext uri="{FF2B5EF4-FFF2-40B4-BE49-F238E27FC236}">
                <a16:creationId xmlns:a16="http://schemas.microsoft.com/office/drawing/2014/main" id="{C2CC28D6-551B-C2A5-D607-0CA32B0327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7572" y="2136182"/>
            <a:ext cx="499447" cy="499447"/>
          </a:xfrm>
          <a:prstGeom prst="rect">
            <a:avLst/>
          </a:prstGeom>
        </p:spPr>
      </p:pic>
      <p:pic>
        <p:nvPicPr>
          <p:cNvPr id="93" name="Graphic 92" descr="Warning with solid fill">
            <a:extLst>
              <a:ext uri="{FF2B5EF4-FFF2-40B4-BE49-F238E27FC236}">
                <a16:creationId xmlns:a16="http://schemas.microsoft.com/office/drawing/2014/main" id="{C0753179-81E7-C3AA-BA5D-16292F80A9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8561" y="3915959"/>
            <a:ext cx="546777" cy="546777"/>
          </a:xfrm>
          <a:prstGeom prst="rect">
            <a:avLst/>
          </a:prstGeom>
        </p:spPr>
      </p:pic>
      <p:pic>
        <p:nvPicPr>
          <p:cNvPr id="95" name="Graphic 94" descr="List with solid fill">
            <a:extLst>
              <a:ext uri="{FF2B5EF4-FFF2-40B4-BE49-F238E27FC236}">
                <a16:creationId xmlns:a16="http://schemas.microsoft.com/office/drawing/2014/main" id="{24AF1312-3C32-1339-D2E0-E9C12CF5DD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068" y="1233486"/>
            <a:ext cx="565866" cy="565866"/>
          </a:xfrm>
          <a:prstGeom prst="rect">
            <a:avLst/>
          </a:prstGeom>
        </p:spPr>
      </p:pic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963D5A3-C7FA-5F4F-A8ED-71ABD0C498FB}"/>
              </a:ext>
            </a:extLst>
          </p:cNvPr>
          <p:cNvSpPr/>
          <p:nvPr/>
        </p:nvSpPr>
        <p:spPr>
          <a:xfrm>
            <a:off x="7178159" y="5240963"/>
            <a:ext cx="3867596" cy="9612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o-RO" sz="1200" b="1" noProof="1">
                <a:solidFill>
                  <a:srgbClr val="0070C0"/>
                </a:solidFill>
              </a:rPr>
              <a:t>În situația în care statul membru în cauză nu a luat măsurile necesare în termen de </a:t>
            </a:r>
            <a:r>
              <a:rPr lang="ro-RO" sz="1200" b="1" u="sng" noProof="1">
                <a:solidFill>
                  <a:srgbClr val="0070C0"/>
                </a:solidFill>
              </a:rPr>
              <a:t>șase luni de la suspendare</a:t>
            </a:r>
            <a:r>
              <a:rPr lang="ro-RO" sz="1200" b="1" noProof="1">
                <a:solidFill>
                  <a:srgbClr val="0070C0"/>
                </a:solidFill>
              </a:rPr>
              <a:t>, Comisia </a:t>
            </a:r>
            <a:r>
              <a:rPr lang="ro-RO" sz="1200" b="1" u="sng" noProof="1">
                <a:solidFill>
                  <a:srgbClr val="0070C0"/>
                </a:solidFill>
              </a:rPr>
              <a:t>reduce în mod proporțional cuantumul contribuției financiare și, după caz, a împrumutului.</a:t>
            </a:r>
          </a:p>
        </p:txBody>
      </p:sp>
      <p:pic>
        <p:nvPicPr>
          <p:cNvPr id="162" name="Graphic 161" descr="Tick with solid fill">
            <a:extLst>
              <a:ext uri="{FF2B5EF4-FFF2-40B4-BE49-F238E27FC236}">
                <a16:creationId xmlns:a16="http://schemas.microsoft.com/office/drawing/2014/main" id="{3F4FD733-1E73-7695-103A-CEDA8FFF1D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192" y="4067567"/>
            <a:ext cx="546777" cy="546777"/>
          </a:xfrm>
          <a:prstGeom prst="rect">
            <a:avLst/>
          </a:prstGeom>
        </p:spPr>
      </p:pic>
      <p:pic>
        <p:nvPicPr>
          <p:cNvPr id="165" name="Graphic 164" descr="Research with solid fill">
            <a:extLst>
              <a:ext uri="{FF2B5EF4-FFF2-40B4-BE49-F238E27FC236}">
                <a16:creationId xmlns:a16="http://schemas.microsoft.com/office/drawing/2014/main" id="{A99E454E-D81D-0988-EBD8-03C97F256D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802" y="2751367"/>
            <a:ext cx="565866" cy="565866"/>
          </a:xfrm>
          <a:prstGeom prst="rect">
            <a:avLst/>
          </a:prstGeom>
        </p:spPr>
      </p:pic>
      <p:pic>
        <p:nvPicPr>
          <p:cNvPr id="167" name="Graphic 166" descr="Crying face outline with solid fill">
            <a:extLst>
              <a:ext uri="{FF2B5EF4-FFF2-40B4-BE49-F238E27FC236}">
                <a16:creationId xmlns:a16="http://schemas.microsoft.com/office/drawing/2014/main" id="{91E22661-32FD-11B4-5593-C6CC46AD0B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1454" y="5366154"/>
            <a:ext cx="546280" cy="546280"/>
          </a:xfrm>
          <a:prstGeom prst="rect">
            <a:avLst/>
          </a:prstGeom>
        </p:spPr>
      </p:pic>
      <p:sp>
        <p:nvSpPr>
          <p:cNvPr id="199" name="Arrow: Curved Left 198">
            <a:extLst>
              <a:ext uri="{FF2B5EF4-FFF2-40B4-BE49-F238E27FC236}">
                <a16:creationId xmlns:a16="http://schemas.microsoft.com/office/drawing/2014/main" id="{47A8C795-1623-9CBC-3863-D9A9C7A9F1E8}"/>
              </a:ext>
            </a:extLst>
          </p:cNvPr>
          <p:cNvSpPr/>
          <p:nvPr/>
        </p:nvSpPr>
        <p:spPr>
          <a:xfrm>
            <a:off x="5685482" y="1506071"/>
            <a:ext cx="546777" cy="151682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1">
              <a:solidFill>
                <a:schemeClr val="tx1"/>
              </a:solidFill>
            </a:endParaRPr>
          </a:p>
        </p:txBody>
      </p:sp>
      <p:sp>
        <p:nvSpPr>
          <p:cNvPr id="201" name="Arrow: Curved Right 200">
            <a:extLst>
              <a:ext uri="{FF2B5EF4-FFF2-40B4-BE49-F238E27FC236}">
                <a16:creationId xmlns:a16="http://schemas.microsoft.com/office/drawing/2014/main" id="{C7B72ABC-6FE3-56E4-C09D-B51080804812}"/>
              </a:ext>
            </a:extLst>
          </p:cNvPr>
          <p:cNvSpPr/>
          <p:nvPr/>
        </p:nvSpPr>
        <p:spPr>
          <a:xfrm>
            <a:off x="925492" y="2942041"/>
            <a:ext cx="657455" cy="152069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1">
              <a:solidFill>
                <a:schemeClr val="tx1"/>
              </a:solidFill>
            </a:endParaRPr>
          </a:p>
        </p:txBody>
      </p:sp>
      <p:sp>
        <p:nvSpPr>
          <p:cNvPr id="202" name="Arrow: Curved Left 201">
            <a:extLst>
              <a:ext uri="{FF2B5EF4-FFF2-40B4-BE49-F238E27FC236}">
                <a16:creationId xmlns:a16="http://schemas.microsoft.com/office/drawing/2014/main" id="{248A37D4-0E3C-0BB1-B550-60CCAB371F0B}"/>
              </a:ext>
            </a:extLst>
          </p:cNvPr>
          <p:cNvSpPr/>
          <p:nvPr/>
        </p:nvSpPr>
        <p:spPr>
          <a:xfrm>
            <a:off x="5630095" y="4242650"/>
            <a:ext cx="529107" cy="157224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1">
              <a:solidFill>
                <a:schemeClr val="tx1"/>
              </a:solidFill>
            </a:endParaRPr>
          </a:p>
        </p:txBody>
      </p:sp>
      <p:sp>
        <p:nvSpPr>
          <p:cNvPr id="203" name="Arrow: Curved Left 202">
            <a:extLst>
              <a:ext uri="{FF2B5EF4-FFF2-40B4-BE49-F238E27FC236}">
                <a16:creationId xmlns:a16="http://schemas.microsoft.com/office/drawing/2014/main" id="{690E9972-CB29-48CD-AFB0-D7ADB31FBC33}"/>
              </a:ext>
            </a:extLst>
          </p:cNvPr>
          <p:cNvSpPr/>
          <p:nvPr/>
        </p:nvSpPr>
        <p:spPr>
          <a:xfrm>
            <a:off x="11352441" y="2385906"/>
            <a:ext cx="546280" cy="185674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1">
              <a:solidFill>
                <a:schemeClr val="tx1"/>
              </a:solidFill>
            </a:endParaRPr>
          </a:p>
        </p:txBody>
      </p:sp>
      <p:sp>
        <p:nvSpPr>
          <p:cNvPr id="204" name="Arrow: Curved Right 203">
            <a:extLst>
              <a:ext uri="{FF2B5EF4-FFF2-40B4-BE49-F238E27FC236}">
                <a16:creationId xmlns:a16="http://schemas.microsoft.com/office/drawing/2014/main" id="{71EC8102-90DE-7AE5-075D-A0645192D5E5}"/>
              </a:ext>
            </a:extLst>
          </p:cNvPr>
          <p:cNvSpPr/>
          <p:nvPr/>
        </p:nvSpPr>
        <p:spPr>
          <a:xfrm>
            <a:off x="6751385" y="4173959"/>
            <a:ext cx="499447" cy="157224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863D8-C9C1-F2BB-6FFA-483E3EC2A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294E2-1F5B-BB2C-7B0E-C08D3FD26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b="80583"/>
          <a:stretch/>
        </p:blipFill>
        <p:spPr>
          <a:xfrm>
            <a:off x="9569033" y="0"/>
            <a:ext cx="2354743" cy="1229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C67F6-C09C-96EC-E705-0C67701BD668}"/>
              </a:ext>
            </a:extLst>
          </p:cNvPr>
          <p:cNvSpPr txBox="1"/>
          <p:nvPr/>
        </p:nvSpPr>
        <p:spPr>
          <a:xfrm>
            <a:off x="2251710" y="133165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800" b="1" dirty="0"/>
              <a:t>CERERI DE PLATĂ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EF4C20-238E-7A40-24A3-9B0FDF43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2567317"/>
            <a:ext cx="11338560" cy="1721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1449E-80D1-A347-C3CA-849EC853B9A9}"/>
              </a:ext>
            </a:extLst>
          </p:cNvPr>
          <p:cNvSpPr txBox="1"/>
          <p:nvPr/>
        </p:nvSpPr>
        <p:spPr>
          <a:xfrm>
            <a:off x="10671048" y="1840070"/>
            <a:ext cx="857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/>
              <a:t>EURO</a:t>
            </a:r>
          </a:p>
        </p:txBody>
      </p:sp>
    </p:spTree>
    <p:extLst>
      <p:ext uri="{BB962C8B-B14F-4D97-AF65-F5344CB8AC3E}">
        <p14:creationId xmlns:p14="http://schemas.microsoft.com/office/powerpoint/2010/main" val="203199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609533" y="528154"/>
            <a:ext cx="9863211" cy="82710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1600" b="1" kern="0" spc="-25" dirty="0">
                <a:ea typeface="Lato" pitchFamily="34" charset="-122"/>
                <a:cs typeface="Lato" pitchFamily="34" charset="-120"/>
              </a:rPr>
              <a:t>MODIFICĂRI LEGISLATIVE PENTRU SPRIJINIREA COORDONATORILOR DE REFORME </a:t>
            </a:r>
            <a:r>
              <a:rPr lang="ro-RO" sz="1600" b="1" kern="0" spc="-25" dirty="0">
                <a:ea typeface="Lato" pitchFamily="34" charset="-122"/>
                <a:cs typeface="Lato" pitchFamily="34" charset="-120"/>
              </a:rPr>
              <a:t>Ș</a:t>
            </a:r>
            <a:r>
              <a:rPr lang="en-US" sz="1600" b="1" kern="0" spc="-25" dirty="0">
                <a:ea typeface="Lato" pitchFamily="34" charset="-122"/>
                <a:cs typeface="Lato" pitchFamily="34" charset="-120"/>
              </a:rPr>
              <a:t>I/SAU</a:t>
            </a:r>
            <a:r>
              <a:rPr lang="ro-RO" sz="1600" b="1" kern="0" spc="-25" dirty="0">
                <a:ea typeface="Lato" pitchFamily="34" charset="-122"/>
                <a:cs typeface="Lato" pitchFamily="34" charset="-120"/>
              </a:rPr>
              <a:t> INVESTITII </a:t>
            </a:r>
          </a:p>
          <a:p>
            <a:pPr algn="ctr">
              <a:lnSpc>
                <a:spcPct val="105000"/>
              </a:lnSpc>
            </a:pPr>
            <a:r>
              <a:rPr lang="ro-RO" sz="1600" b="1" kern="0" spc="-25" dirty="0">
                <a:ea typeface="Lato" pitchFamily="34" charset="-122"/>
                <a:cs typeface="Lato" pitchFamily="34" charset="-120"/>
              </a:rPr>
              <a:t>SI A BENEFICIARILOR</a:t>
            </a:r>
          </a:p>
          <a:p>
            <a:pPr algn="ctr">
              <a:lnSpc>
                <a:spcPct val="105000"/>
              </a:lnSpc>
            </a:pPr>
            <a:endParaRPr lang="ro-RO" sz="1400" b="1" kern="0" spc="-25" dirty="0">
              <a:ea typeface="Lato" pitchFamily="34" charset="-122"/>
              <a:cs typeface="Lato" pitchFamily="34" charset="-120"/>
            </a:endParaRPr>
          </a:p>
          <a:p>
            <a:pPr algn="ctr">
              <a:lnSpc>
                <a:spcPct val="105000"/>
              </a:lnSpc>
            </a:pPr>
            <a:endParaRPr lang="ro-RO" sz="1600" b="1" kern="0" spc="-25" dirty="0">
              <a:ea typeface="Lato" pitchFamily="34" charset="-122"/>
              <a:cs typeface="Lato" pitchFamily="34" charset="-120"/>
            </a:endParaRPr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67" y="401175"/>
            <a:ext cx="1397000" cy="730471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09535" y="1609108"/>
            <a:ext cx="2707835" cy="406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3000" b="1" kern="0" spc="-50" dirty="0">
                <a:latin typeface="Lato" pitchFamily="34" charset="0"/>
                <a:ea typeface="Lato" pitchFamily="34" charset="-122"/>
                <a:cs typeface="Lato" pitchFamily="34" charset="-120"/>
              </a:rPr>
              <a:t>2023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609535" y="2040820"/>
            <a:ext cx="2707835" cy="1241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650" b="1" kern="0" spc="100" dirty="0">
                <a:solidFill>
                  <a:srgbClr val="4A55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MECANISMUL RAMBURSĂRII</a:t>
            </a:r>
            <a:endParaRPr lang="en-US" sz="650" dirty="0"/>
          </a:p>
        </p:txBody>
      </p:sp>
      <p:sp>
        <p:nvSpPr>
          <p:cNvPr id="12" name="Shape 9"/>
          <p:cNvSpPr/>
          <p:nvPr/>
        </p:nvSpPr>
        <p:spPr>
          <a:xfrm>
            <a:off x="609534" y="2253809"/>
            <a:ext cx="406356" cy="25356"/>
          </a:xfrm>
          <a:prstGeom prst="rect">
            <a:avLst/>
          </a:prstGeom>
          <a:solidFill>
            <a:schemeClr val="tx1"/>
          </a:solidFill>
          <a:ln/>
        </p:spPr>
      </p:sp>
      <p:sp>
        <p:nvSpPr>
          <p:cNvPr id="13" name="Shape 10"/>
          <p:cNvSpPr/>
          <p:nvPr/>
        </p:nvSpPr>
        <p:spPr>
          <a:xfrm>
            <a:off x="609534" y="2418844"/>
            <a:ext cx="2628966" cy="1132086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09534" y="354387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15" name="Shape 12"/>
          <p:cNvSpPr/>
          <p:nvPr/>
        </p:nvSpPr>
        <p:spPr>
          <a:xfrm>
            <a:off x="609534" y="241884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16" name="Shape 13"/>
          <p:cNvSpPr/>
          <p:nvPr/>
        </p:nvSpPr>
        <p:spPr>
          <a:xfrm>
            <a:off x="609534" y="2418844"/>
            <a:ext cx="28222" cy="1132086"/>
          </a:xfrm>
          <a:prstGeom prst="rect">
            <a:avLst/>
          </a:prstGeom>
          <a:solidFill>
            <a:srgbClr val="2F7CD9"/>
          </a:solidFill>
          <a:ln/>
        </p:spPr>
      </p:sp>
      <p:sp>
        <p:nvSpPr>
          <p:cNvPr id="17" name="Shape 14"/>
          <p:cNvSpPr/>
          <p:nvPr/>
        </p:nvSpPr>
        <p:spPr>
          <a:xfrm>
            <a:off x="3231445" y="2418844"/>
            <a:ext cx="7055" cy="1132086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18" name="Text 15"/>
          <p:cNvSpPr/>
          <p:nvPr/>
        </p:nvSpPr>
        <p:spPr>
          <a:xfrm>
            <a:off x="764757" y="2533055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76/2023</a:t>
            </a:r>
            <a:endParaRPr lang="en-US" sz="1000" dirty="0">
              <a:latin typeface="+mj-lt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64757" y="2697759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Mecanismul rambursării</a:t>
            </a:r>
            <a:endParaRPr lang="en-US" sz="600" dirty="0">
              <a:latin typeface="+mj-lt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97023" y="2856178"/>
            <a:ext cx="2458222" cy="59888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Introducerea mecanismului rambursării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Avansuri de până la 13% pentru beneficiari privați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Contractări de finanțări pentru APL, peste pragul de 30% îndatorare</a:t>
            </a:r>
            <a:endParaRPr lang="en-US" sz="800" dirty="0">
              <a:latin typeface="+mj-lt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390857" y="1609108"/>
            <a:ext cx="2707835" cy="406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3000" b="1" kern="0" spc="-50" dirty="0">
                <a:latin typeface="Lato" pitchFamily="34" charset="0"/>
                <a:ea typeface="Lato" pitchFamily="34" charset="-122"/>
                <a:cs typeface="Lato" pitchFamily="34" charset="-120"/>
              </a:rPr>
              <a:t>2024</a:t>
            </a:r>
            <a:endParaRPr lang="en-US" sz="3000" dirty="0"/>
          </a:p>
        </p:txBody>
      </p:sp>
      <p:sp>
        <p:nvSpPr>
          <p:cNvPr id="22" name="Text 19"/>
          <p:cNvSpPr/>
          <p:nvPr/>
        </p:nvSpPr>
        <p:spPr>
          <a:xfrm>
            <a:off x="3390857" y="2040820"/>
            <a:ext cx="2707835" cy="1241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650" b="1" kern="0" spc="100" dirty="0">
                <a:solidFill>
                  <a:srgbClr val="4A55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AVANSURI ȘI PRELUNGIRI</a:t>
            </a:r>
            <a:endParaRPr lang="en-US" sz="650" dirty="0"/>
          </a:p>
        </p:txBody>
      </p:sp>
      <p:sp>
        <p:nvSpPr>
          <p:cNvPr id="23" name="Shape 20"/>
          <p:cNvSpPr/>
          <p:nvPr/>
        </p:nvSpPr>
        <p:spPr>
          <a:xfrm>
            <a:off x="3390856" y="2253809"/>
            <a:ext cx="406356" cy="25356"/>
          </a:xfrm>
          <a:prstGeom prst="rect">
            <a:avLst/>
          </a:prstGeom>
          <a:solidFill>
            <a:schemeClr val="tx1"/>
          </a:solidFill>
          <a:ln/>
        </p:spPr>
      </p:sp>
      <p:sp>
        <p:nvSpPr>
          <p:cNvPr id="24" name="Shape 21"/>
          <p:cNvSpPr/>
          <p:nvPr/>
        </p:nvSpPr>
        <p:spPr>
          <a:xfrm>
            <a:off x="3390856" y="2418844"/>
            <a:ext cx="2628966" cy="807310"/>
          </a:xfrm>
          <a:prstGeom prst="roundRect">
            <a:avLst>
              <a:gd name="adj" fmla="val 9439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25" name="Shape 22"/>
          <p:cNvSpPr/>
          <p:nvPr/>
        </p:nvSpPr>
        <p:spPr>
          <a:xfrm>
            <a:off x="3390856" y="3219098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26" name="Shape 23"/>
          <p:cNvSpPr/>
          <p:nvPr/>
        </p:nvSpPr>
        <p:spPr>
          <a:xfrm>
            <a:off x="3390856" y="241884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27" name="Shape 24"/>
          <p:cNvSpPr/>
          <p:nvPr/>
        </p:nvSpPr>
        <p:spPr>
          <a:xfrm>
            <a:off x="3390856" y="2418844"/>
            <a:ext cx="28222" cy="807310"/>
          </a:xfrm>
          <a:prstGeom prst="rect">
            <a:avLst/>
          </a:prstGeom>
          <a:solidFill>
            <a:srgbClr val="FCD116"/>
          </a:solidFill>
          <a:ln/>
        </p:spPr>
      </p:sp>
      <p:sp>
        <p:nvSpPr>
          <p:cNvPr id="28" name="Shape 25"/>
          <p:cNvSpPr/>
          <p:nvPr/>
        </p:nvSpPr>
        <p:spPr>
          <a:xfrm>
            <a:off x="6012767" y="2418844"/>
            <a:ext cx="7055" cy="807310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29" name="Text 26"/>
          <p:cNvSpPr/>
          <p:nvPr/>
        </p:nvSpPr>
        <p:spPr>
          <a:xfrm>
            <a:off x="3546079" y="2533055"/>
            <a:ext cx="100638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H.G. nr. 275/2024</a:t>
            </a:r>
            <a:endParaRPr lang="en-US" sz="1000" dirty="0">
              <a:latin typeface="+mj-lt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3546079" y="2697759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28 martie 2024</a:t>
            </a:r>
            <a:endParaRPr lang="en-US" sz="600" dirty="0">
              <a:latin typeface="+mj-lt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3478345" y="2856178"/>
            <a:ext cx="2458222" cy="27410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Reglementarea avansului de 13% pentru beneficiari privați</a:t>
            </a:r>
            <a:endParaRPr lang="en-US" sz="800" dirty="0">
              <a:latin typeface="+mj-lt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3390856" y="3315009"/>
            <a:ext cx="2628966" cy="807310"/>
          </a:xfrm>
          <a:prstGeom prst="roundRect">
            <a:avLst>
              <a:gd name="adj" fmla="val 9439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33" name="Shape 30"/>
          <p:cNvSpPr/>
          <p:nvPr/>
        </p:nvSpPr>
        <p:spPr>
          <a:xfrm>
            <a:off x="3390856" y="411526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34" name="Shape 31"/>
          <p:cNvSpPr/>
          <p:nvPr/>
        </p:nvSpPr>
        <p:spPr>
          <a:xfrm>
            <a:off x="3390856" y="3315009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35" name="Shape 32"/>
          <p:cNvSpPr/>
          <p:nvPr/>
        </p:nvSpPr>
        <p:spPr>
          <a:xfrm>
            <a:off x="3390856" y="3315009"/>
            <a:ext cx="28222" cy="807310"/>
          </a:xfrm>
          <a:prstGeom prst="rect">
            <a:avLst/>
          </a:prstGeom>
          <a:solidFill>
            <a:srgbClr val="FCD116"/>
          </a:solidFill>
          <a:ln/>
        </p:spPr>
      </p:sp>
      <p:sp>
        <p:nvSpPr>
          <p:cNvPr id="36" name="Shape 33"/>
          <p:cNvSpPr/>
          <p:nvPr/>
        </p:nvSpPr>
        <p:spPr>
          <a:xfrm>
            <a:off x="6012767" y="3315009"/>
            <a:ext cx="7055" cy="807310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37" name="Text 34"/>
          <p:cNvSpPr/>
          <p:nvPr/>
        </p:nvSpPr>
        <p:spPr>
          <a:xfrm>
            <a:off x="3546078" y="3429221"/>
            <a:ext cx="1094912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Legea nr. 102/2024</a:t>
            </a:r>
            <a:endParaRPr lang="en-US" sz="1000" dirty="0">
              <a:latin typeface="+mj-lt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3546079" y="3593924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Acte adiționale · prelungiri</a:t>
            </a:r>
            <a:endParaRPr lang="en-US" sz="600" dirty="0">
              <a:latin typeface="+mj-lt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3478345" y="3752344"/>
            <a:ext cx="2458222" cy="27410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7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Acte adiționale pentru prelungirea contractelor, până la atingerea jaloanelor / țintelor din cererea de plată</a:t>
            </a:r>
            <a:endParaRPr lang="en-US" sz="700" dirty="0">
              <a:latin typeface="+mj-lt"/>
            </a:endParaRPr>
          </a:p>
        </p:txBody>
      </p:sp>
      <p:sp>
        <p:nvSpPr>
          <p:cNvPr id="40" name="Text 37"/>
          <p:cNvSpPr/>
          <p:nvPr/>
        </p:nvSpPr>
        <p:spPr>
          <a:xfrm>
            <a:off x="6172179" y="1609108"/>
            <a:ext cx="2707835" cy="406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3000" b="1" kern="0" spc="-50" dirty="0">
                <a:latin typeface="Lato" pitchFamily="34" charset="0"/>
                <a:ea typeface="Lato" pitchFamily="34" charset="-122"/>
                <a:cs typeface="Lato" pitchFamily="34" charset="-120"/>
              </a:rPr>
              <a:t>2025</a:t>
            </a:r>
            <a:endParaRPr lang="en-US" sz="3000" dirty="0"/>
          </a:p>
        </p:txBody>
      </p:sp>
      <p:sp>
        <p:nvSpPr>
          <p:cNvPr id="41" name="Text 38"/>
          <p:cNvSpPr/>
          <p:nvPr/>
        </p:nvSpPr>
        <p:spPr>
          <a:xfrm>
            <a:off x="6172179" y="2040820"/>
            <a:ext cx="2707835" cy="1241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650" b="1" kern="0" spc="100" dirty="0">
                <a:solidFill>
                  <a:srgbClr val="4A55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MĂSURI CORECTIVE</a:t>
            </a:r>
            <a:endParaRPr lang="en-US" sz="650" dirty="0"/>
          </a:p>
        </p:txBody>
      </p:sp>
      <p:sp>
        <p:nvSpPr>
          <p:cNvPr id="42" name="Shape 39"/>
          <p:cNvSpPr/>
          <p:nvPr/>
        </p:nvSpPr>
        <p:spPr>
          <a:xfrm>
            <a:off x="6172178" y="2253809"/>
            <a:ext cx="406356" cy="25356"/>
          </a:xfrm>
          <a:prstGeom prst="rect">
            <a:avLst/>
          </a:prstGeom>
          <a:solidFill>
            <a:schemeClr val="tx1"/>
          </a:solidFill>
          <a:ln/>
        </p:spPr>
      </p:sp>
      <p:sp>
        <p:nvSpPr>
          <p:cNvPr id="43" name="Shape 40"/>
          <p:cNvSpPr/>
          <p:nvPr/>
        </p:nvSpPr>
        <p:spPr>
          <a:xfrm>
            <a:off x="6172178" y="2418843"/>
            <a:ext cx="2628966" cy="845344"/>
          </a:xfrm>
          <a:prstGeom prst="roundRect">
            <a:avLst>
              <a:gd name="adj" fmla="val 9014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44" name="Shape 41"/>
          <p:cNvSpPr/>
          <p:nvPr/>
        </p:nvSpPr>
        <p:spPr>
          <a:xfrm>
            <a:off x="6172178" y="3257132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45" name="Shape 42"/>
          <p:cNvSpPr/>
          <p:nvPr/>
        </p:nvSpPr>
        <p:spPr>
          <a:xfrm>
            <a:off x="6172178" y="241884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46" name="Shape 43"/>
          <p:cNvSpPr/>
          <p:nvPr/>
        </p:nvSpPr>
        <p:spPr>
          <a:xfrm>
            <a:off x="6172178" y="2418843"/>
            <a:ext cx="28222" cy="845344"/>
          </a:xfrm>
          <a:prstGeom prst="rect">
            <a:avLst/>
          </a:prstGeom>
          <a:solidFill>
            <a:srgbClr val="2F7CD9"/>
          </a:solidFill>
          <a:ln/>
        </p:spPr>
      </p:sp>
      <p:sp>
        <p:nvSpPr>
          <p:cNvPr id="47" name="Shape 44"/>
          <p:cNvSpPr/>
          <p:nvPr/>
        </p:nvSpPr>
        <p:spPr>
          <a:xfrm>
            <a:off x="8794090" y="2418843"/>
            <a:ext cx="7055" cy="845344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48" name="Text 45"/>
          <p:cNvSpPr/>
          <p:nvPr/>
        </p:nvSpPr>
        <p:spPr>
          <a:xfrm>
            <a:off x="6327401" y="2533055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41/2025</a:t>
            </a:r>
            <a:endParaRPr lang="en-US" sz="1000" dirty="0">
              <a:latin typeface="+mj-lt"/>
            </a:endParaRPr>
          </a:p>
        </p:txBody>
      </p:sp>
      <p:sp>
        <p:nvSpPr>
          <p:cNvPr id="49" name="Text 46"/>
          <p:cNvSpPr/>
          <p:nvPr/>
        </p:nvSpPr>
        <p:spPr>
          <a:xfrm>
            <a:off x="6327401" y="2697759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Gestionarea investițiilor PNRR</a:t>
            </a:r>
            <a:endParaRPr lang="en-US" sz="600" dirty="0">
              <a:latin typeface="+mj-lt"/>
            </a:endParaRPr>
          </a:p>
        </p:txBody>
      </p:sp>
      <p:sp>
        <p:nvSpPr>
          <p:cNvPr id="50" name="Text 47"/>
          <p:cNvSpPr/>
          <p:nvPr/>
        </p:nvSpPr>
        <p:spPr>
          <a:xfrm>
            <a:off x="6259668" y="2856178"/>
            <a:ext cx="2458222" cy="31214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Măsuri corective ferme și imediate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Ajustarea contractelor la anvelopa financiară renegociată</a:t>
            </a:r>
            <a:endParaRPr lang="en-US" sz="800" dirty="0">
              <a:latin typeface="+mj-lt"/>
            </a:endParaRPr>
          </a:p>
        </p:txBody>
      </p:sp>
      <p:sp>
        <p:nvSpPr>
          <p:cNvPr id="51" name="Shape 48"/>
          <p:cNvSpPr/>
          <p:nvPr/>
        </p:nvSpPr>
        <p:spPr>
          <a:xfrm>
            <a:off x="6172178" y="3353043"/>
            <a:ext cx="2628966" cy="969698"/>
          </a:xfrm>
          <a:prstGeom prst="roundRect">
            <a:avLst>
              <a:gd name="adj" fmla="val 7858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52" name="Shape 49"/>
          <p:cNvSpPr/>
          <p:nvPr/>
        </p:nvSpPr>
        <p:spPr>
          <a:xfrm>
            <a:off x="6172178" y="4315686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53" name="Shape 50"/>
          <p:cNvSpPr/>
          <p:nvPr/>
        </p:nvSpPr>
        <p:spPr>
          <a:xfrm>
            <a:off x="6172178" y="3353043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54" name="Shape 51"/>
          <p:cNvSpPr/>
          <p:nvPr/>
        </p:nvSpPr>
        <p:spPr>
          <a:xfrm>
            <a:off x="6172178" y="3353043"/>
            <a:ext cx="28222" cy="969698"/>
          </a:xfrm>
          <a:prstGeom prst="rect">
            <a:avLst/>
          </a:prstGeom>
          <a:solidFill>
            <a:srgbClr val="2F7CD9"/>
          </a:solidFill>
          <a:ln/>
        </p:spPr>
      </p:sp>
      <p:sp>
        <p:nvSpPr>
          <p:cNvPr id="55" name="Shape 52"/>
          <p:cNvSpPr/>
          <p:nvPr/>
        </p:nvSpPr>
        <p:spPr>
          <a:xfrm>
            <a:off x="8794090" y="3353043"/>
            <a:ext cx="7055" cy="969698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56" name="Text 53"/>
          <p:cNvSpPr/>
          <p:nvPr/>
        </p:nvSpPr>
        <p:spPr>
          <a:xfrm>
            <a:off x="6327401" y="3467255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72/2025</a:t>
            </a:r>
            <a:endParaRPr lang="en-US" sz="1000" dirty="0">
              <a:latin typeface="+mj-lt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6327401" y="3631959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Cadru normativ PNRR</a:t>
            </a:r>
            <a:endParaRPr lang="en-US" sz="600" dirty="0">
              <a:latin typeface="+mj-lt"/>
            </a:endParaRPr>
          </a:p>
        </p:txBody>
      </p:sp>
      <p:sp>
        <p:nvSpPr>
          <p:cNvPr id="58" name="Text 55"/>
          <p:cNvSpPr/>
          <p:nvPr/>
        </p:nvSpPr>
        <p:spPr>
          <a:xfrm>
            <a:off x="6259668" y="3790377"/>
            <a:ext cx="2458222" cy="43649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Cadru legal clar și rapid pentru gestionarea fondurilor europene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Răspuns la riscurile fiscale și supracontractare</a:t>
            </a:r>
            <a:endParaRPr lang="en-US" sz="800" dirty="0">
              <a:latin typeface="+mj-lt"/>
            </a:endParaRPr>
          </a:p>
        </p:txBody>
      </p:sp>
      <p:sp>
        <p:nvSpPr>
          <p:cNvPr id="59" name="Text 56"/>
          <p:cNvSpPr/>
          <p:nvPr/>
        </p:nvSpPr>
        <p:spPr>
          <a:xfrm>
            <a:off x="8953501" y="1609108"/>
            <a:ext cx="2707835" cy="4064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r>
              <a:rPr lang="en-US" sz="3000" b="1" kern="0" spc="-50" dirty="0">
                <a:latin typeface="Lato" pitchFamily="34" charset="0"/>
                <a:ea typeface="Lato" pitchFamily="34" charset="-122"/>
                <a:cs typeface="Lato" pitchFamily="34" charset="-120"/>
              </a:rPr>
              <a:t>2026</a:t>
            </a:r>
            <a:endParaRPr lang="en-US" sz="3000" dirty="0"/>
          </a:p>
        </p:txBody>
      </p:sp>
      <p:sp>
        <p:nvSpPr>
          <p:cNvPr id="60" name="Text 57"/>
          <p:cNvSpPr/>
          <p:nvPr/>
        </p:nvSpPr>
        <p:spPr>
          <a:xfrm>
            <a:off x="8953501" y="2040820"/>
            <a:ext cx="2707835" cy="1241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r>
              <a:rPr lang="en-US" sz="650" b="1" kern="0" spc="100" dirty="0">
                <a:solidFill>
                  <a:srgbClr val="4A556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ACCELERARE ȘI SPRIJIN</a:t>
            </a:r>
            <a:endParaRPr lang="en-US" sz="650" dirty="0"/>
          </a:p>
        </p:txBody>
      </p:sp>
      <p:sp>
        <p:nvSpPr>
          <p:cNvPr id="61" name="Shape 58"/>
          <p:cNvSpPr/>
          <p:nvPr/>
        </p:nvSpPr>
        <p:spPr>
          <a:xfrm>
            <a:off x="8953501" y="2253809"/>
            <a:ext cx="406356" cy="25356"/>
          </a:xfrm>
          <a:prstGeom prst="rect">
            <a:avLst/>
          </a:prstGeom>
          <a:solidFill>
            <a:schemeClr val="tx1"/>
          </a:solidFill>
          <a:ln/>
        </p:spPr>
      </p:sp>
      <p:sp>
        <p:nvSpPr>
          <p:cNvPr id="62" name="Shape 59"/>
          <p:cNvSpPr/>
          <p:nvPr/>
        </p:nvSpPr>
        <p:spPr>
          <a:xfrm>
            <a:off x="8953501" y="2418844"/>
            <a:ext cx="2628966" cy="969698"/>
          </a:xfrm>
          <a:prstGeom prst="roundRect">
            <a:avLst>
              <a:gd name="adj" fmla="val 7858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63" name="Shape 60"/>
          <p:cNvSpPr/>
          <p:nvPr/>
        </p:nvSpPr>
        <p:spPr>
          <a:xfrm>
            <a:off x="8953501" y="3381486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64" name="Shape 61"/>
          <p:cNvSpPr/>
          <p:nvPr/>
        </p:nvSpPr>
        <p:spPr>
          <a:xfrm>
            <a:off x="8953501" y="2418844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65" name="Shape 62"/>
          <p:cNvSpPr/>
          <p:nvPr/>
        </p:nvSpPr>
        <p:spPr>
          <a:xfrm>
            <a:off x="8953501" y="2418844"/>
            <a:ext cx="28222" cy="969698"/>
          </a:xfrm>
          <a:prstGeom prst="rect">
            <a:avLst/>
          </a:prstGeom>
          <a:solidFill>
            <a:srgbClr val="CE1126"/>
          </a:solidFill>
          <a:ln/>
        </p:spPr>
      </p:sp>
      <p:sp>
        <p:nvSpPr>
          <p:cNvPr id="66" name="Shape 63"/>
          <p:cNvSpPr/>
          <p:nvPr/>
        </p:nvSpPr>
        <p:spPr>
          <a:xfrm>
            <a:off x="11575412" y="2418844"/>
            <a:ext cx="7055" cy="969698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67" name="Text 64"/>
          <p:cNvSpPr/>
          <p:nvPr/>
        </p:nvSpPr>
        <p:spPr>
          <a:xfrm>
            <a:off x="9108722" y="2533055"/>
            <a:ext cx="981803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3/2026</a:t>
            </a:r>
            <a:endParaRPr lang="en-US" sz="1000" dirty="0">
              <a:latin typeface="+mj-lt"/>
            </a:endParaRPr>
          </a:p>
        </p:txBody>
      </p:sp>
      <p:sp>
        <p:nvSpPr>
          <p:cNvPr id="68" name="Text 65"/>
          <p:cNvSpPr/>
          <p:nvPr/>
        </p:nvSpPr>
        <p:spPr>
          <a:xfrm>
            <a:off x="9108723" y="2697759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Verificări achiziții · delegare</a:t>
            </a:r>
            <a:endParaRPr lang="en-US" sz="600" dirty="0">
              <a:latin typeface="+mj-lt"/>
            </a:endParaRPr>
          </a:p>
        </p:txBody>
      </p:sp>
      <p:sp>
        <p:nvSpPr>
          <p:cNvPr id="69" name="Text 66"/>
          <p:cNvSpPr/>
          <p:nvPr/>
        </p:nvSpPr>
        <p:spPr>
          <a:xfrm>
            <a:off x="9040989" y="2856178"/>
            <a:ext cx="2458222" cy="436497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Verificarea achizițiilor pe bază de eșantion și analiză de risc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Delegarea monitorizării progresului fizic către ADR-uri</a:t>
            </a:r>
            <a:endParaRPr lang="en-US" sz="800" dirty="0">
              <a:latin typeface="+mj-lt"/>
            </a:endParaRPr>
          </a:p>
        </p:txBody>
      </p:sp>
      <p:sp>
        <p:nvSpPr>
          <p:cNvPr id="70" name="Shape 67"/>
          <p:cNvSpPr/>
          <p:nvPr/>
        </p:nvSpPr>
        <p:spPr>
          <a:xfrm>
            <a:off x="8953501" y="3477398"/>
            <a:ext cx="2628966" cy="807310"/>
          </a:xfrm>
          <a:prstGeom prst="roundRect">
            <a:avLst>
              <a:gd name="adj" fmla="val 9439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71" name="Shape 68"/>
          <p:cNvSpPr/>
          <p:nvPr/>
        </p:nvSpPr>
        <p:spPr>
          <a:xfrm>
            <a:off x="8953501" y="4277652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72" name="Shape 69"/>
          <p:cNvSpPr/>
          <p:nvPr/>
        </p:nvSpPr>
        <p:spPr>
          <a:xfrm>
            <a:off x="8953501" y="3477398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73" name="Shape 70"/>
          <p:cNvSpPr/>
          <p:nvPr/>
        </p:nvSpPr>
        <p:spPr>
          <a:xfrm>
            <a:off x="8953501" y="3477398"/>
            <a:ext cx="28222" cy="807310"/>
          </a:xfrm>
          <a:prstGeom prst="rect">
            <a:avLst/>
          </a:prstGeom>
          <a:solidFill>
            <a:srgbClr val="CE1126"/>
          </a:solidFill>
          <a:ln/>
        </p:spPr>
      </p:sp>
      <p:sp>
        <p:nvSpPr>
          <p:cNvPr id="74" name="Shape 71"/>
          <p:cNvSpPr/>
          <p:nvPr/>
        </p:nvSpPr>
        <p:spPr>
          <a:xfrm>
            <a:off x="11575412" y="3477398"/>
            <a:ext cx="7055" cy="807310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75" name="Text 72"/>
          <p:cNvSpPr/>
          <p:nvPr/>
        </p:nvSpPr>
        <p:spPr>
          <a:xfrm>
            <a:off x="9108723" y="3591609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21/2026</a:t>
            </a:r>
            <a:endParaRPr lang="en-US" sz="1000" dirty="0">
              <a:latin typeface="+mj-lt"/>
            </a:endParaRPr>
          </a:p>
        </p:txBody>
      </p:sp>
      <p:sp>
        <p:nvSpPr>
          <p:cNvPr id="76" name="Text 73"/>
          <p:cNvSpPr/>
          <p:nvPr/>
        </p:nvSpPr>
        <p:spPr>
          <a:xfrm>
            <a:off x="9108723" y="3756313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Prelungire implementare</a:t>
            </a:r>
            <a:endParaRPr lang="en-US" sz="600" dirty="0">
              <a:latin typeface="+mj-lt"/>
            </a:endParaRPr>
          </a:p>
        </p:txBody>
      </p:sp>
      <p:sp>
        <p:nvSpPr>
          <p:cNvPr id="77" name="Text 74"/>
          <p:cNvSpPr/>
          <p:nvPr/>
        </p:nvSpPr>
        <p:spPr>
          <a:xfrm>
            <a:off x="9040989" y="3914732"/>
            <a:ext cx="2458222" cy="27410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Prelungirea implementării proiectelor PNRR până la 31 august 2026</a:t>
            </a:r>
            <a:endParaRPr lang="en-US" sz="800" dirty="0">
              <a:latin typeface="+mj-lt"/>
            </a:endParaRPr>
          </a:p>
        </p:txBody>
      </p:sp>
      <p:sp>
        <p:nvSpPr>
          <p:cNvPr id="78" name="Shape 75"/>
          <p:cNvSpPr/>
          <p:nvPr/>
        </p:nvSpPr>
        <p:spPr>
          <a:xfrm>
            <a:off x="8953501" y="4373563"/>
            <a:ext cx="2628966" cy="807310"/>
          </a:xfrm>
          <a:prstGeom prst="roundRect">
            <a:avLst>
              <a:gd name="adj" fmla="val 9439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79" name="Shape 76"/>
          <p:cNvSpPr/>
          <p:nvPr/>
        </p:nvSpPr>
        <p:spPr>
          <a:xfrm>
            <a:off x="8953501" y="5173818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80" name="Shape 77"/>
          <p:cNvSpPr/>
          <p:nvPr/>
        </p:nvSpPr>
        <p:spPr>
          <a:xfrm>
            <a:off x="8953501" y="4373563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81" name="Shape 78"/>
          <p:cNvSpPr/>
          <p:nvPr/>
        </p:nvSpPr>
        <p:spPr>
          <a:xfrm>
            <a:off x="8953501" y="4373563"/>
            <a:ext cx="28222" cy="807310"/>
          </a:xfrm>
          <a:prstGeom prst="rect">
            <a:avLst/>
          </a:prstGeom>
          <a:solidFill>
            <a:srgbClr val="CE1126"/>
          </a:solidFill>
          <a:ln/>
        </p:spPr>
      </p:sp>
      <p:sp>
        <p:nvSpPr>
          <p:cNvPr id="82" name="Shape 79"/>
          <p:cNvSpPr/>
          <p:nvPr/>
        </p:nvSpPr>
        <p:spPr>
          <a:xfrm>
            <a:off x="11575412" y="4373563"/>
            <a:ext cx="7055" cy="807310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83" name="Text 80"/>
          <p:cNvSpPr/>
          <p:nvPr/>
        </p:nvSpPr>
        <p:spPr>
          <a:xfrm>
            <a:off x="9108723" y="4487775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36/2026</a:t>
            </a:r>
            <a:endParaRPr lang="en-US" sz="1000" dirty="0">
              <a:latin typeface="+mj-lt"/>
            </a:endParaRPr>
          </a:p>
        </p:txBody>
      </p:sp>
      <p:sp>
        <p:nvSpPr>
          <p:cNvPr id="84" name="Text 81"/>
          <p:cNvSpPr/>
          <p:nvPr/>
        </p:nvSpPr>
        <p:spPr>
          <a:xfrm>
            <a:off x="9108723" y="4652478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Lichiditate APL</a:t>
            </a:r>
            <a:endParaRPr lang="en-US" sz="600" dirty="0">
              <a:latin typeface="+mj-lt"/>
            </a:endParaRPr>
          </a:p>
        </p:txBody>
      </p:sp>
      <p:sp>
        <p:nvSpPr>
          <p:cNvPr id="85" name="Text 82"/>
          <p:cNvSpPr/>
          <p:nvPr/>
        </p:nvSpPr>
        <p:spPr>
          <a:xfrm>
            <a:off x="9040989" y="4810898"/>
            <a:ext cx="2458222" cy="27410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Împrumuturi pe termen scurt de la Ministerul Finanțelor pentru APL</a:t>
            </a:r>
            <a:endParaRPr lang="en-US" sz="800" dirty="0">
              <a:latin typeface="+mj-lt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8953501" y="5269729"/>
            <a:ext cx="2628966" cy="969698"/>
          </a:xfrm>
          <a:prstGeom prst="roundRect">
            <a:avLst>
              <a:gd name="adj" fmla="val 7858"/>
            </a:avLst>
          </a:prstGeom>
          <a:solidFill>
            <a:srgbClr val="FFFFFF"/>
          </a:solidFill>
          <a:ln/>
          <a:effectLst>
            <a:outerShdw blurRad="190500" dist="76200" dir="5400000" algn="bl" rotWithShape="0">
              <a:srgbClr val="0F2E5E">
                <a:alpha val="18000"/>
              </a:srgbClr>
            </a:outerShdw>
          </a:effectLst>
        </p:spPr>
      </p:sp>
      <p:sp>
        <p:nvSpPr>
          <p:cNvPr id="87" name="Shape 84"/>
          <p:cNvSpPr/>
          <p:nvPr/>
        </p:nvSpPr>
        <p:spPr>
          <a:xfrm>
            <a:off x="8953501" y="6232372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88" name="Shape 85"/>
          <p:cNvSpPr/>
          <p:nvPr/>
        </p:nvSpPr>
        <p:spPr>
          <a:xfrm>
            <a:off x="8953501" y="5269729"/>
            <a:ext cx="2628966" cy="7055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89" name="Shape 86"/>
          <p:cNvSpPr/>
          <p:nvPr/>
        </p:nvSpPr>
        <p:spPr>
          <a:xfrm>
            <a:off x="8953501" y="5269729"/>
            <a:ext cx="28222" cy="969698"/>
          </a:xfrm>
          <a:prstGeom prst="rect">
            <a:avLst/>
          </a:prstGeom>
          <a:solidFill>
            <a:srgbClr val="CE1126"/>
          </a:solidFill>
          <a:ln/>
        </p:spPr>
      </p:sp>
      <p:sp>
        <p:nvSpPr>
          <p:cNvPr id="90" name="Shape 87"/>
          <p:cNvSpPr/>
          <p:nvPr/>
        </p:nvSpPr>
        <p:spPr>
          <a:xfrm>
            <a:off x="11575412" y="5269729"/>
            <a:ext cx="7055" cy="969698"/>
          </a:xfrm>
          <a:prstGeom prst="rect">
            <a:avLst/>
          </a:prstGeom>
          <a:solidFill>
            <a:srgbClr val="D7E4F4"/>
          </a:solidFill>
          <a:ln/>
        </p:spPr>
      </p:sp>
      <p:sp>
        <p:nvSpPr>
          <p:cNvPr id="91" name="Text 88"/>
          <p:cNvSpPr/>
          <p:nvPr/>
        </p:nvSpPr>
        <p:spPr>
          <a:xfrm>
            <a:off x="9108723" y="5383941"/>
            <a:ext cx="1051807" cy="173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000" b="1" dirty="0">
                <a:solidFill>
                  <a:srgbClr val="0F2E5E"/>
                </a:solidFill>
                <a:latin typeface="+mj-lt"/>
                <a:ea typeface="Lato" pitchFamily="34" charset="-122"/>
                <a:cs typeface="Lato" pitchFamily="34" charset="-120"/>
              </a:rPr>
              <a:t>O.U.G. nr. 38/2026</a:t>
            </a:r>
            <a:endParaRPr lang="en-US" sz="1000" dirty="0">
              <a:latin typeface="+mj-lt"/>
            </a:endParaRPr>
          </a:p>
        </p:txBody>
      </p:sp>
      <p:sp>
        <p:nvSpPr>
          <p:cNvPr id="92" name="Text 89"/>
          <p:cNvSpPr/>
          <p:nvPr/>
        </p:nvSpPr>
        <p:spPr>
          <a:xfrm>
            <a:off x="9108723" y="5548644"/>
            <a:ext cx="2409879" cy="12031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600" b="1" kern="0" spc="15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Capacitate coordonatori</a:t>
            </a:r>
            <a:endParaRPr lang="en-US" sz="600" dirty="0">
              <a:latin typeface="+mj-lt"/>
            </a:endParaRPr>
          </a:p>
        </p:txBody>
      </p:sp>
      <p:sp>
        <p:nvSpPr>
          <p:cNvPr id="93" name="Text 90"/>
          <p:cNvSpPr/>
          <p:nvPr/>
        </p:nvSpPr>
        <p:spPr>
          <a:xfrm>
            <a:off x="9040989" y="5707063"/>
            <a:ext cx="2458222" cy="43649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Întărirea capacității administrative a coordonatorilor</a:t>
            </a:r>
            <a:endParaRPr lang="en-US" sz="800" dirty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800" dirty="0">
                <a:solidFill>
                  <a:srgbClr val="4A5568"/>
                </a:solidFill>
                <a:latin typeface="+mj-lt"/>
                <a:ea typeface="Lato" pitchFamily="34" charset="-122"/>
                <a:cs typeface="Lato" pitchFamily="34" charset="-120"/>
              </a:rPr>
              <a:t>Prelungirea contractelor pentru CP nr. 5 până la 30 iunie 2026</a:t>
            </a:r>
            <a:endParaRPr lang="en-US" sz="8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5690</TotalTime>
  <Words>871</Words>
  <Application>Microsoft Office PowerPoint</Application>
  <PresentationFormat>Widescreen</PresentationFormat>
  <Paragraphs>141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Light</vt:lpstr>
      <vt:lpstr>Lato Regular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 Maria Istrati</dc:creator>
  <cp:lastModifiedBy>Adriana Pacuraru</cp:lastModifiedBy>
  <cp:revision>402</cp:revision>
  <cp:lastPrinted>2026-05-11T07:11:41Z</cp:lastPrinted>
  <dcterms:created xsi:type="dcterms:W3CDTF">2021-12-08T09:17:44Z</dcterms:created>
  <dcterms:modified xsi:type="dcterms:W3CDTF">2026-05-19T15:18:44Z</dcterms:modified>
</cp:coreProperties>
</file>